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73" r:id="rId6"/>
    <p:sldId id="274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64" r:id="rId16"/>
    <p:sldId id="265" r:id="rId17"/>
    <p:sldId id="275" r:id="rId18"/>
    <p:sldId id="277" r:id="rId19"/>
    <p:sldId id="279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видео мвидео" initials="мм" lastIdx="1" clrIdx="0">
    <p:extLst>
      <p:ext uri="{19B8F6BF-5375-455C-9EA6-DF929625EA0E}">
        <p15:presenceInfo xmlns:p15="http://schemas.microsoft.com/office/powerpoint/2012/main" userId="9cd0520e435b79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050"/>
    <a:srgbClr val="8D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834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DD30-5A45-41EE-93B9-9DD4D3B7B1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56133-7E1B-458B-9A84-2C0B5EFAF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8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6133-7E1B-458B-9A84-2C0B5EFAFE4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9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56133-7E1B-458B-9A84-2C0B5EFAFE4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2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0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6825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8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2789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94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6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1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19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2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0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0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2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0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8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1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F0BA-69FD-4CD2-817F-EB9D79654B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DE5F97-30A5-4E27-87E4-9183010B7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0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46" y="109183"/>
            <a:ext cx="11532358" cy="120100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  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46" y="702346"/>
            <a:ext cx="11409528" cy="5865602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«Развитие речи у дошкольников с ОВЗ с помощью </a:t>
            </a:r>
            <a:r>
              <a:rPr lang="ru-RU" sz="4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логоритмических</a:t>
            </a:r>
            <a: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упражнений»</a:t>
            </a:r>
          </a:p>
          <a:p>
            <a:endParaRPr lang="ru-RU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Автор: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Стыценкова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Марина Николаевна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3" y="2608313"/>
            <a:ext cx="5088367" cy="300586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40" y="2608313"/>
            <a:ext cx="2603218" cy="26032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A8B98F-7D5C-4E68-9197-C24DC3E2D643}"/>
              </a:ext>
            </a:extLst>
          </p:cNvPr>
          <p:cNvSpPr/>
          <p:nvPr/>
        </p:nvSpPr>
        <p:spPr>
          <a:xfrm>
            <a:off x="1979712" y="260648"/>
            <a:ext cx="931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ГКОУ Детский дом города Орска Оренбургской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7737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68BE340-AD9B-40A8-845F-A0326BE8D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35842" r="12698" b="25456"/>
          <a:stretch/>
        </p:blipFill>
        <p:spPr bwMode="auto">
          <a:xfrm>
            <a:off x="6096000" y="1223836"/>
            <a:ext cx="5631426" cy="40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E34BD8-DABA-473C-B01D-F28042D2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4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4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23899" y="791570"/>
            <a:ext cx="3943634" cy="11191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</a:t>
            </a:r>
            <a:b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активизирующие внимание</a:t>
            </a:r>
            <a:b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b="1" spc="-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669876" y="2700550"/>
            <a:ext cx="4039169" cy="982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</a:t>
            </a:r>
            <a:b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723899" y="4367282"/>
            <a:ext cx="3943634" cy="1241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spc="-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упражнения без</a:t>
            </a:r>
            <a:b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сопровождения</a:t>
            </a: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949584" y="30708"/>
            <a:ext cx="6978559" cy="26715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воспитание быстрой и точной реакции на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слуховые и зрительные раздражители с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музыкального сопровождения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991096" y="2360637"/>
            <a:ext cx="6955817" cy="17170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гимнастика, самомассаж, </a:t>
            </a:r>
          </a:p>
          <a:p>
            <a:pPr algn="ctr"/>
            <a:r>
              <a:rPr lang="ru-RU" sz="20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альчиковые игры</a:t>
            </a:r>
            <a:br>
              <a:rPr lang="ru-RU" sz="2800" b="1" i="0" spc="-1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892715" y="3795783"/>
            <a:ext cx="7185554" cy="26118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Проговаривание стихотворного текста с движениями: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стихи руками» и без них (одни дети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произносят текст, другие выполняют движения)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1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5E62C61-7F73-48D8-8C7F-A09694AD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5" y="125981"/>
            <a:ext cx="4953000" cy="66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C1135E2-87C3-4873-95A8-A9145165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05" y="125981"/>
            <a:ext cx="4953000" cy="66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4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33297" y="573205"/>
            <a:ext cx="3916669" cy="887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</a:t>
            </a:r>
          </a:p>
          <a:p>
            <a:pPr algn="ctr"/>
            <a:r>
              <a:rPr lang="ru-RU" sz="96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br>
              <a:rPr lang="ru-RU" sz="44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ru-RU" sz="4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726794" y="2504362"/>
            <a:ext cx="3911883" cy="586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Пение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815504" y="4135271"/>
            <a:ext cx="3734462" cy="682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spc="-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b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958677" y="205994"/>
            <a:ext cx="6955817" cy="17170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Шумовой оркестр, танцы, хороводы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958676" y="1939258"/>
            <a:ext cx="6955817" cy="17170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Логопедические </a:t>
            </a:r>
            <a:r>
              <a:rPr lang="ru-RU" sz="2000" b="1" i="0" spc="-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распевки</a:t>
            </a:r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песни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958676" y="3617935"/>
            <a:ext cx="6955817" cy="17170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игры, игры с элементами спорта, </a:t>
            </a: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игры- драматизации.</a:t>
            </a:r>
            <a:b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6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33453" y="336351"/>
            <a:ext cx="7101229" cy="46014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0109BC-DCD2-4094-83A1-4CD8D55E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6" y="89823"/>
            <a:ext cx="5007220" cy="66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13ECAA-6ADF-4A54-9755-8F113608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42" y="89823"/>
            <a:ext cx="5007220" cy="66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0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6036" y="245660"/>
            <a:ext cx="9116704" cy="6359855"/>
          </a:xfrm>
        </p:spPr>
        <p:txBody>
          <a:bodyPr>
            <a:normAutofit/>
          </a:bodyPr>
          <a:lstStyle/>
          <a:p>
            <a:pPr algn="l"/>
            <a:r>
              <a:rPr lang="ru-RU" sz="3200" b="1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обучения: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знаний по лексическим темам.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умений выполнять движения в соответствии со словами.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правильного речевого и физиологического дыхания.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правильно выполнять артикуляции звуков отдельно и в слоговых рядах, дифференцировать парные согласные звуки.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выполнить оздоровительные упражнения для горла, для улучшения осанки, дыхательные и пальчиковые упражнения, самомассаж лица и массаж тела, этюды на напряжение и расслабление мышц тела.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ориентироваться в пространстве, двигаться в заданном направлении.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2400" spc="-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0" y="245660"/>
            <a:ext cx="2110212" cy="21102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8470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149" y="218364"/>
            <a:ext cx="9594376" cy="6428095"/>
          </a:xfrm>
        </p:spPr>
        <p:txBody>
          <a:bodyPr/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показателей слухового, зрительного, двигательного внимания, памяти.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Положительные результаты диагностик музыкальных и творческих способностей детей в соответствии с возрастом дошкольников (дети  внимательно слушают музыку, активно отвечают на вопросы о характере и содержании музыкальных произведений, поют, танцуют, играют на музыкальных инструментах, сочиняют мелодии, ритмические рисунки, танцевальные и общеразвивающие движения).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результатов диагностик развития речи.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бережного отношения к природе, животным.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у детей потребности в здоровом образе жизни, заботе о своем здоровье и здоровье окружающих.</a:t>
            </a:r>
          </a:p>
          <a:p>
            <a:pPr algn="l"/>
            <a:endParaRPr lang="ru-RU" sz="2400" spc="-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00" y="218364"/>
            <a:ext cx="2110212" cy="21102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7" y="4747788"/>
            <a:ext cx="2110212" cy="21102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9879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5218" y="0"/>
            <a:ext cx="10849970" cy="6591869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проведению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логоритмических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занятий: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проводятся 1 раз в неделю;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к каждому ребенку;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занятие представляет тематическую и игровую целостность;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все упражнения проводятся по подражанию, речевой материал предварительно не выучивается.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03" y="2788418"/>
            <a:ext cx="4961749" cy="33401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0" y="159471"/>
            <a:ext cx="2165684" cy="21656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26" y="3295934"/>
            <a:ext cx="3166901" cy="316690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08134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" y="177421"/>
            <a:ext cx="7360919" cy="6537278"/>
          </a:xfrm>
        </p:spPr>
        <p:txBody>
          <a:bodyPr>
            <a:normAutofit/>
          </a:bodyPr>
          <a:lstStyle/>
          <a:p>
            <a:pPr algn="l"/>
            <a:r>
              <a:rPr lang="ru-RU" sz="3200" b="1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опыта: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 практический и методический материал по </a:t>
            </a:r>
            <a:r>
              <a:rPr lang="ru-RU" sz="2400" spc="-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логоритмике</a:t>
            </a: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копилка материалов для занятий;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тематический план;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Систематизированы авторские разработки упражнений;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F6DE8A1-88FD-41FA-8007-9C51EA9D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32" y="226714"/>
            <a:ext cx="4804292" cy="64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E29BC21-946F-4199-9730-B17B5872F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5"/>
          <a:stretch/>
        </p:blipFill>
        <p:spPr bwMode="auto">
          <a:xfrm>
            <a:off x="4110528" y="3592956"/>
            <a:ext cx="3297304" cy="312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DE32131-6F60-42A1-A769-115600AD5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1"/>
          <a:stretch/>
        </p:blipFill>
        <p:spPr bwMode="auto">
          <a:xfrm>
            <a:off x="642065" y="3579060"/>
            <a:ext cx="3323856" cy="316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49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2F94B10-B62A-42A8-80BE-068FDBBD2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video-19-11-21-12-06">
            <a:hlinkClick r:id="" action="ppaction://media"/>
            <a:extLst>
              <a:ext uri="{FF2B5EF4-FFF2-40B4-BE49-F238E27FC236}">
                <a16:creationId xmlns:a16="http://schemas.microsoft.com/office/drawing/2014/main" id="{22163CF5-8C8A-400D-A968-0E7B03738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765" y="213360"/>
            <a:ext cx="11441144" cy="62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840" y="152401"/>
            <a:ext cx="7334864" cy="638556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</a:p>
          <a:p>
            <a:pPr algn="l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время, в результате вмешательства факторов среды и образа жизни, происходит не только увеличение количества детей с нарушениями в развитии, но и утяжеляется форма самих нарушений. Это результат плохой экологии, большого количества общих заболеваний детей, значительного увеличения количества неблагополучных семей и т.д. Поэтому, одной из главных линий в сегодняшней реформе образования является использование </a:t>
            </a:r>
            <a:r>
              <a:rPr lang="ru-RU" sz="2800" spc="-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8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технологий. </a:t>
            </a:r>
          </a:p>
          <a:p>
            <a:pPr algn="l"/>
            <a:r>
              <a:rPr lang="ru-RU" sz="28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sz="2800" spc="-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66" y="394347"/>
            <a:ext cx="2165684" cy="21656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04" y="-123523"/>
            <a:ext cx="2165684" cy="21656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F131B46-0F89-4C60-8189-B439BBC45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b="9279"/>
          <a:stretch/>
        </p:blipFill>
        <p:spPr bwMode="auto">
          <a:xfrm>
            <a:off x="7959704" y="2042161"/>
            <a:ext cx="4245078" cy="48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83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672" y="245661"/>
            <a:ext cx="11163868" cy="6346208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4" y="1486876"/>
            <a:ext cx="8184635" cy="51049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966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1040" y="121920"/>
            <a:ext cx="9357360" cy="6492239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8680" y="121921"/>
            <a:ext cx="8625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Практика показывает, что наряду с традиционными методами работы в коррекции речевых нарушений, большую положительную роль может сыграть логопедическая ритмика (</a:t>
            </a:r>
            <a:r>
              <a:rPr lang="ru-RU" sz="2800" spc="-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логоритмика</a:t>
            </a:r>
            <a:r>
              <a:rPr lang="ru-RU" sz="2800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основанная на синтезе слова, движения и музыки. Движение помогает осмыслить и запомнить слово.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 вызывает у детей положительные эмоции, повышает тонус коры головного мозга и тонизирует ЦНС, усиливает внимание, стимулирует дыхание, кровообращение улучшает обмен веществ. Значимую роль в слове, движении, музыке играет ритм. </a:t>
            </a:r>
            <a:endParaRPr lang="ru-RU" sz="2800" spc="-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0" y="541609"/>
            <a:ext cx="2165684" cy="21656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91" y="4271012"/>
            <a:ext cx="3321937" cy="24914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1" y="4771709"/>
            <a:ext cx="1990755" cy="19907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19707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8741" y="382137"/>
            <a:ext cx="4253779" cy="6223378"/>
          </a:xfrm>
        </p:spPr>
        <p:txBody>
          <a:bodyPr>
            <a:normAutofit/>
          </a:bodyPr>
          <a:lstStyle/>
          <a:p>
            <a:pPr algn="l"/>
            <a:r>
              <a:rPr lang="ru-RU" sz="3200" b="1" u="sng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3200" b="1" u="sng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одно из звеньев</a:t>
            </a:r>
            <a:r>
              <a:rPr lang="ru-RU" sz="32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коррекционной педагогики, которое</a:t>
            </a:r>
            <a:r>
              <a:rPr lang="ru-RU" sz="32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воедино слово, музыку и</a:t>
            </a:r>
            <a:r>
              <a:rPr lang="ru-RU" sz="32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</a:t>
            </a:r>
            <a:b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05" y="-388509"/>
            <a:ext cx="2110212" cy="21102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65" y="4264522"/>
            <a:ext cx="2110212" cy="21102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8C64A96-EABA-4B22-BC20-28ED17B93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37" y="1540348"/>
            <a:ext cx="3527463" cy="48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F9EB21-F8BB-41F9-9C5D-0139DEFD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1540348"/>
            <a:ext cx="3541491" cy="48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4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672" y="136478"/>
            <a:ext cx="11122925" cy="6564573"/>
          </a:xfrm>
        </p:spPr>
        <p:txBody>
          <a:bodyPr>
            <a:normAutofit/>
          </a:bodyPr>
          <a:lstStyle/>
          <a:p>
            <a:pPr indent="449580" algn="l">
              <a:lnSpc>
                <a:spcPct val="115000"/>
              </a:lnSpc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l">
              <a:lnSpc>
                <a:spcPct val="115000"/>
              </a:lnSpc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l">
              <a:lnSpc>
                <a:spcPct val="115000"/>
              </a:lnSpc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l">
              <a:lnSpc>
                <a:spcPct val="115000"/>
              </a:lnSpc>
            </a:pPr>
            <a:r>
              <a:rPr lang="ru-RU" sz="2400" b="1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костно-мышечного аппарата; развитие физиологического дыхания; развитие координации движений и моторных функций; воспитание правильной осанки, походки, грации движений; развитие ловкости, силы, выносливости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l">
              <a:lnSpc>
                <a:spcPct val="115000"/>
              </a:lnSpc>
            </a:pPr>
            <a:r>
              <a:rPr lang="ru-RU" sz="2400" b="1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двигательных навыков и умений; пространственных представлений и способности произвольно передвигаться в пространстве относительно других детей и предметов.</a:t>
            </a:r>
            <a:endParaRPr lang="ru-RU" sz="2400" b="1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00751" y="136478"/>
            <a:ext cx="5964073" cy="9416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задачи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3562065" y="1310185"/>
            <a:ext cx="491320" cy="51861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706434" y="4593608"/>
            <a:ext cx="491320" cy="518615"/>
          </a:xfrm>
          <a:prstGeom prst="downArrow">
            <a:avLst/>
          </a:prstGeom>
          <a:solidFill>
            <a:srgbClr val="8D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970058" y="3418764"/>
            <a:ext cx="5964073" cy="941695"/>
          </a:xfrm>
          <a:prstGeom prst="ellipse">
            <a:avLst/>
          </a:prstGeom>
          <a:solidFill>
            <a:srgbClr val="8D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44" y="3338056"/>
            <a:ext cx="1665481" cy="16654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29" y="112140"/>
            <a:ext cx="1665481" cy="166548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9897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00942" y="122830"/>
            <a:ext cx="6004826" cy="928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562065" y="1310185"/>
            <a:ext cx="491320" cy="5186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9641" y="1723649"/>
            <a:ext cx="112412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400" b="1" spc="-100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400" b="1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оспитание и развитие чувства ритма; способности ощущать в музыке, движениях и речи ритмическую выразительность; воспитание умения перевоплощаться, проявлять свои художественно-творческие способности; воспитание умения соблюдать заранее установленные правила.</a:t>
            </a:r>
            <a:endParaRPr lang="ru-RU" sz="2400" b="1" spc="-100" dirty="0"/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5352386" y="3242749"/>
            <a:ext cx="6004826" cy="928048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Коррекционные задачи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8218226" y="4424149"/>
            <a:ext cx="491320" cy="518615"/>
          </a:xfrm>
          <a:prstGeom prst="down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9640" y="4942765"/>
            <a:ext cx="1069757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400" b="1" spc="-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b="1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азвитие речевого дыхания;  формирование и развитие артикуляционного </a:t>
            </a:r>
            <a:r>
              <a:rPr lang="ru-RU" sz="2400" b="1" spc="-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праксиса</a:t>
            </a:r>
            <a:r>
              <a:rPr lang="ru-RU" sz="2400" b="1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развитие общей и мелкой моторики; совершенствование лексико-грамматического строя речи, развитие восприятия, воображения, мышления, фонематического слуха, развитие умения расслабиться, снять напряжение.</a:t>
            </a:r>
            <a:endParaRPr lang="ru-RU" sz="2400" b="1" spc="-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05" y="122830"/>
            <a:ext cx="1665481" cy="16654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44" y="3338056"/>
            <a:ext cx="1665481" cy="166548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7169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684" y="286603"/>
            <a:ext cx="9403307" cy="63189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3200" b="1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обучения: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благоприятных условий для детей, установление контакта с каждым ребенком с целью выявления его двигательных и музыкальных возможностей.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активной работы по организации детского коллектива.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Осуществление коррекционной работы:</a:t>
            </a: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закреплять артикуляции звуков в определенной последовательности;</a:t>
            </a: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умения двигаться в соответствии с текстом, ориентироваться в пространстве;</a:t>
            </a: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научить детей правильно выполнять оздоровительные упражнения, самомассаж;</a:t>
            </a: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музыкальные и творческие способности детей;</a:t>
            </a: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речевую моторику для формирования артикуляционной базы звуков, темпа, ритма речи;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2400" spc="-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103" y="541609"/>
            <a:ext cx="2165684" cy="216568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8396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8740" y="218364"/>
            <a:ext cx="9362364" cy="6400799"/>
          </a:xfrm>
        </p:spPr>
        <p:txBody>
          <a:bodyPr/>
          <a:lstStyle/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правильное дыхание;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общую и мелкую моторику, умение напрягать и расслаблять мышцы;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зрительное, слуховое и двигательное внимание, память.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spc="-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у детей доброжелательного отношения к окружающим людям, бережного отношения к природе, животным. </a:t>
            </a:r>
            <a:endParaRPr lang="ru-RU" sz="2400" spc="-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99" y="3048197"/>
            <a:ext cx="3910568" cy="35709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0" y="541609"/>
            <a:ext cx="2165684" cy="21656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0" y="3587334"/>
            <a:ext cx="2165684" cy="216568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50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668338" y="327025"/>
            <a:ext cx="9636125" cy="6332538"/>
          </a:xfrm>
        </p:spPr>
        <p:txBody>
          <a:bodyPr>
            <a:normAutofit/>
          </a:bodyPr>
          <a:lstStyle/>
          <a:p>
            <a:pPr algn="l"/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3200" b="1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логоритмических</a:t>
            </a: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занятий применяются</a:t>
            </a:r>
            <a:br>
              <a:rPr lang="ru-RU" sz="32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средства:</a:t>
            </a:r>
            <a:br>
              <a:rPr lang="ru-RU" sz="32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spc="-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811" y="1553232"/>
            <a:ext cx="4148918" cy="1258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и маршировка</a:t>
            </a:r>
            <a:br>
              <a:rPr lang="ru-RU" sz="24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направлениях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3816" y="3370202"/>
            <a:ext cx="4203913" cy="1297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</a:t>
            </a:r>
            <a:br>
              <a:rPr lang="ru-RU" sz="24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дыхания, голоса и артикуляции</a:t>
            </a:r>
            <a:br>
              <a:rPr lang="ru-RU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3816" y="5059348"/>
            <a:ext cx="4183439" cy="1112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0" spc="-1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spc="-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регулирующие</a:t>
            </a:r>
            <a:br>
              <a:rPr lang="ru-RU" sz="2400" b="1" i="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мышечный тонус</a:t>
            </a:r>
            <a:br>
              <a:rPr lang="ru-RU" sz="2400" b="1" i="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0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spc="-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634018" y="2811439"/>
            <a:ext cx="407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право 13"/>
          <p:cNvSpPr/>
          <p:nvPr/>
        </p:nvSpPr>
        <p:spPr>
          <a:xfrm>
            <a:off x="5145201" y="2609198"/>
            <a:ext cx="6746546" cy="28190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24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140654" y="1356184"/>
            <a:ext cx="6751093" cy="17196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0" spc="-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друг за другом, ходьба «Змейкой», </a:t>
            </a:r>
          </a:p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носках, на пятках, на внешней стороне стопы и др..</a:t>
            </a:r>
            <a:b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58937" y="3248167"/>
            <a:ext cx="60687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Произнесение на выдохе гласных и согласных звуков с музыкальным сопровождением и без него; упражнения артикуляционной гимнастики; дыхательные игры и упражнения, </a:t>
            </a:r>
            <a:r>
              <a:rPr lang="ru-RU" sz="2000" b="1" i="0" spc="-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фонопедические</a:t>
            </a:r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упражнения.</a:t>
            </a:r>
            <a:b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115633" y="4581558"/>
            <a:ext cx="6726072" cy="214269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spc="-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кистей рук, укрепления мышц плечевого пояса, туловища, ног с чередованием напряжения и расслабления. </a:t>
            </a:r>
            <a:endParaRPr lang="ru-RU" sz="20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0405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436</TotalTime>
  <Words>930</Words>
  <Application>Microsoft Office PowerPoint</Application>
  <PresentationFormat>Широкоэкранный</PresentationFormat>
  <Paragraphs>120</Paragraphs>
  <Slides>20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ПРОЕКТ ПО САМООБРАЗОВАНИЮ</dc:title>
  <dc:creator>asus 2117</dc:creator>
  <cp:lastModifiedBy>мвидео мвидео</cp:lastModifiedBy>
  <cp:revision>44</cp:revision>
  <dcterms:created xsi:type="dcterms:W3CDTF">2017-11-26T10:39:30Z</dcterms:created>
  <dcterms:modified xsi:type="dcterms:W3CDTF">2021-11-19T08:11:36Z</dcterms:modified>
</cp:coreProperties>
</file>