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6" r:id="rId11"/>
    <p:sldId id="275" r:id="rId12"/>
    <p:sldId id="270" r:id="rId13"/>
    <p:sldId id="268" r:id="rId14"/>
    <p:sldId id="271" r:id="rId15"/>
    <p:sldId id="272" r:id="rId16"/>
    <p:sldId id="27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834"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25.10.2021</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25.10.2021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25.10.2021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25.10.2021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25.10.2021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25.10.2021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25.10.2021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25.10.2021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25.10.2021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25.10.2021</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15816" y="359898"/>
            <a:ext cx="4392488" cy="692838"/>
          </a:xfrm>
        </p:spPr>
        <p:txBody>
          <a:bodyPr>
            <a:normAutofit/>
          </a:bodyPr>
          <a:lstStyle/>
          <a:p>
            <a:r>
              <a:rPr lang="ru-RU" sz="2000" b="1" i="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Impact"/>
              </a:rPr>
              <a:t>МДОАУ </a:t>
            </a:r>
            <a:r>
              <a:rPr lang="ru-RU" sz="2000" b="1" i="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Impact"/>
              </a:rPr>
              <a:t>«Детский сад №78 «Пчёлка»</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432560" y="1850064"/>
            <a:ext cx="7406640" cy="1362912"/>
          </a:xfrm>
        </p:spPr>
        <p:txBody>
          <a:bodyPr>
            <a:normAutofit lnSpcReduction="10000"/>
          </a:bodyPr>
          <a:lstStyle/>
          <a:p>
            <a:pPr marL="0" lvl="0" algn="ctr">
              <a:spcBef>
                <a:spcPct val="20000"/>
              </a:spcBef>
              <a:spcAft>
                <a:spcPts val="300"/>
              </a:spcAft>
              <a:buClr>
                <a:srgbClr val="F14124">
                  <a:lumMod val="75000"/>
                </a:srgbClr>
              </a:buClr>
              <a:buSzPct val="130000"/>
            </a:pPr>
            <a:r>
              <a:rPr lang="ru-RU" sz="3600" b="1" dirty="0">
                <a:solidFill>
                  <a:srgbClr val="212745"/>
                </a:solidFill>
                <a:effectLst>
                  <a:outerShdw blurRad="38100" dist="38100" dir="2700000" algn="tl">
                    <a:srgbClr val="000000">
                      <a:alpha val="43137"/>
                    </a:srgbClr>
                  </a:outerShdw>
                </a:effectLst>
                <a:latin typeface="Times New Roman"/>
              </a:rPr>
              <a:t>«</a:t>
            </a:r>
            <a:r>
              <a:rPr lang="ru-RU" sz="3600" b="1" i="1" dirty="0">
                <a:solidFill>
                  <a:srgbClr val="FF0000"/>
                </a:solidFill>
                <a:effectLst>
                  <a:outerShdw blurRad="38100" dist="38100" dir="2700000" algn="tl">
                    <a:srgbClr val="000000">
                      <a:alpha val="43137"/>
                    </a:srgbClr>
                  </a:outerShdw>
                </a:effectLst>
                <a:latin typeface="Times New Roman"/>
              </a:rPr>
              <a:t>ДВИГАТЕЛЬНАЯ АКТИВНОСТЬ</a:t>
            </a:r>
          </a:p>
          <a:p>
            <a:pPr marL="0" lvl="0" algn="ctr">
              <a:spcBef>
                <a:spcPct val="20000"/>
              </a:spcBef>
              <a:spcAft>
                <a:spcPts val="300"/>
              </a:spcAft>
              <a:buClr>
                <a:srgbClr val="F14124">
                  <a:lumMod val="75000"/>
                </a:srgbClr>
              </a:buClr>
              <a:buSzPct val="130000"/>
            </a:pPr>
            <a:r>
              <a:rPr lang="ru-RU" sz="3600" b="1" i="1" dirty="0">
                <a:solidFill>
                  <a:srgbClr val="212745"/>
                </a:solidFill>
                <a:effectLst>
                  <a:outerShdw blurRad="38100" dist="38100" dir="2700000" algn="tl">
                    <a:srgbClr val="000000">
                      <a:alpha val="43137"/>
                    </a:srgbClr>
                  </a:outerShdw>
                </a:effectLst>
                <a:latin typeface="Times New Roman"/>
              </a:rPr>
              <a:t>ДЕТЕЙ В ТЕЧЕНИЕ ДНЯ</a:t>
            </a:r>
            <a:r>
              <a:rPr lang="ru-RU" sz="3600" b="1" i="1" dirty="0" smtClean="0">
                <a:solidFill>
                  <a:srgbClr val="212745"/>
                </a:solidFill>
                <a:effectLst>
                  <a:outerShdw blurRad="38100" dist="38100" dir="2700000" algn="tl">
                    <a:srgbClr val="000000">
                      <a:alpha val="43137"/>
                    </a:srgbClr>
                  </a:outerShdw>
                </a:effectLst>
                <a:latin typeface="Times New Roman"/>
              </a:rPr>
              <a:t>»</a:t>
            </a:r>
          </a:p>
          <a:p>
            <a:pPr marL="0" lvl="0" algn="ctr">
              <a:spcBef>
                <a:spcPct val="20000"/>
              </a:spcBef>
              <a:spcAft>
                <a:spcPts val="300"/>
              </a:spcAft>
              <a:buClr>
                <a:srgbClr val="F14124">
                  <a:lumMod val="75000"/>
                </a:srgbClr>
              </a:buClr>
              <a:buSzPct val="130000"/>
            </a:pPr>
            <a:endParaRPr lang="ru-RU" sz="3600" b="1" i="1" dirty="0">
              <a:solidFill>
                <a:srgbClr val="212745"/>
              </a:solidFill>
              <a:effectLst>
                <a:outerShdw blurRad="38100" dist="38100" dir="2700000" algn="tl">
                  <a:srgbClr val="000000">
                    <a:alpha val="43137"/>
                  </a:srgbClr>
                </a:outerShdw>
              </a:effectLst>
              <a:latin typeface="Times New Roman"/>
            </a:endParaRPr>
          </a:p>
          <a:p>
            <a:pPr marL="0" lvl="0" algn="ctr">
              <a:spcBef>
                <a:spcPct val="20000"/>
              </a:spcBef>
              <a:spcAft>
                <a:spcPts val="300"/>
              </a:spcAft>
              <a:buClr>
                <a:srgbClr val="F14124">
                  <a:lumMod val="75000"/>
                </a:srgbClr>
              </a:buClr>
              <a:buSzPct val="130000"/>
            </a:pPr>
            <a:endParaRPr lang="ru-RU" sz="3600" b="1" i="1" dirty="0" smtClean="0">
              <a:solidFill>
                <a:srgbClr val="212745"/>
              </a:solidFill>
              <a:effectLst>
                <a:outerShdw blurRad="38100" dist="38100" dir="2700000" algn="tl">
                  <a:srgbClr val="000000">
                    <a:alpha val="43137"/>
                  </a:srgbClr>
                </a:outerShdw>
              </a:effectLst>
              <a:latin typeface="Times New Roman"/>
            </a:endParaRPr>
          </a:p>
          <a:p>
            <a:pPr marL="0" lvl="0" algn="ctr">
              <a:spcBef>
                <a:spcPct val="20000"/>
              </a:spcBef>
              <a:spcAft>
                <a:spcPts val="300"/>
              </a:spcAft>
              <a:buClr>
                <a:srgbClr val="F14124">
                  <a:lumMod val="75000"/>
                </a:srgbClr>
              </a:buClr>
              <a:buSzPct val="130000"/>
            </a:pPr>
            <a:endParaRPr lang="ru-RU" sz="1400" b="1" i="1" dirty="0" smtClean="0">
              <a:solidFill>
                <a:srgbClr val="212745"/>
              </a:solidFill>
              <a:effectLst>
                <a:outerShdw blurRad="38100" dist="38100" dir="2700000" algn="tl">
                  <a:srgbClr val="000000">
                    <a:alpha val="43137"/>
                  </a:srgbClr>
                </a:outerShdw>
              </a:effectLst>
              <a:latin typeface="Times New Roman"/>
            </a:endParaRPr>
          </a:p>
          <a:p>
            <a:pPr marL="0" lvl="0" algn="ctr">
              <a:spcBef>
                <a:spcPct val="20000"/>
              </a:spcBef>
              <a:spcAft>
                <a:spcPts val="300"/>
              </a:spcAft>
              <a:buClr>
                <a:srgbClr val="F14124">
                  <a:lumMod val="75000"/>
                </a:srgbClr>
              </a:buClr>
              <a:buSzPct val="130000"/>
            </a:pPr>
            <a:endParaRPr lang="ru-RU" sz="3600" b="1" i="1" dirty="0">
              <a:solidFill>
                <a:srgbClr val="212745"/>
              </a:solidFill>
              <a:effectLst>
                <a:outerShdw blurRad="38100" dist="38100" dir="2700000" algn="tl">
                  <a:srgbClr val="000000">
                    <a:alpha val="43137"/>
                  </a:srgbClr>
                </a:outerShdw>
              </a:effectLst>
              <a:latin typeface="Times New Roman"/>
            </a:endParaRPr>
          </a:p>
          <a:p>
            <a:pPr marL="0" lvl="0" algn="ctr">
              <a:spcBef>
                <a:spcPct val="20000"/>
              </a:spcBef>
              <a:spcAft>
                <a:spcPts val="300"/>
              </a:spcAft>
              <a:buClr>
                <a:srgbClr val="F14124">
                  <a:lumMod val="75000"/>
                </a:srgbClr>
              </a:buClr>
              <a:buSzPct val="130000"/>
            </a:pPr>
            <a:endParaRPr lang="ru-RU" sz="3600" b="1" i="1" dirty="0" smtClean="0">
              <a:solidFill>
                <a:srgbClr val="212745"/>
              </a:solidFill>
              <a:effectLst>
                <a:outerShdw blurRad="38100" dist="38100" dir="2700000" algn="tl">
                  <a:srgbClr val="000000">
                    <a:alpha val="43137"/>
                  </a:srgbClr>
                </a:outerShdw>
              </a:effectLst>
              <a:latin typeface="Times New Roman"/>
            </a:endParaRPr>
          </a:p>
          <a:p>
            <a:pPr marL="0" lvl="0" algn="ctr">
              <a:spcBef>
                <a:spcPct val="20000"/>
              </a:spcBef>
              <a:spcAft>
                <a:spcPts val="300"/>
              </a:spcAft>
              <a:buClr>
                <a:srgbClr val="F14124">
                  <a:lumMod val="75000"/>
                </a:srgbClr>
              </a:buClr>
              <a:buSzPct val="130000"/>
            </a:pPr>
            <a:endParaRPr lang="ru-RU" sz="3600" b="1" i="1" dirty="0">
              <a:solidFill>
                <a:srgbClr val="212745"/>
              </a:solidFill>
              <a:effectLst>
                <a:outerShdw blurRad="38100" dist="38100" dir="2700000" algn="tl">
                  <a:srgbClr val="000000">
                    <a:alpha val="43137"/>
                  </a:srgbClr>
                </a:outerShdw>
              </a:effectLst>
              <a:latin typeface="Times New Roman"/>
            </a:endParaRPr>
          </a:p>
          <a:p>
            <a:endParaRPr lang="ru-RU"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465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400" dirty="0">
                <a:effectLst/>
                <a:latin typeface="Times New Roman" pitchFamily="18" charset="0"/>
                <a:cs typeface="Times New Roman" pitchFamily="18" charset="0"/>
              </a:rPr>
              <a:t>Физкультурные минутки</a:t>
            </a:r>
            <a:r>
              <a:rPr lang="ru-RU" dirty="0"/>
              <a:t/>
            </a:r>
            <a:br>
              <a:rPr lang="ru-RU" dirty="0"/>
            </a:br>
            <a:endParaRPr lang="ru-RU" dirty="0"/>
          </a:p>
        </p:txBody>
      </p:sp>
      <p:sp>
        <p:nvSpPr>
          <p:cNvPr id="3" name="Объект 2"/>
          <p:cNvSpPr>
            <a:spLocks noGrp="1"/>
          </p:cNvSpPr>
          <p:nvPr>
            <p:ph idx="1"/>
          </p:nvPr>
        </p:nvSpPr>
        <p:spPr/>
        <p:txBody>
          <a:bodyPr>
            <a:normAutofit fontScale="85000" lnSpcReduction="20000"/>
          </a:bodyPr>
          <a:lstStyle/>
          <a:p>
            <a:endParaRPr lang="ru-RU" dirty="0">
              <a:latin typeface="Times New Roman" panose="02020603050405020304" pitchFamily="18" charset="0"/>
              <a:cs typeface="Times New Roman" panose="02020603050405020304" pitchFamily="18" charset="0"/>
            </a:endParaRPr>
          </a:p>
          <a:p>
            <a:pPr marL="82296" indent="0" algn="just">
              <a:buNone/>
            </a:pPr>
            <a:r>
              <a:rPr lang="ru-RU" dirty="0">
                <a:latin typeface="Times New Roman" panose="02020603050405020304" pitchFamily="18" charset="0"/>
                <a:cs typeface="Times New Roman" panose="02020603050405020304" pitchFamily="18" charset="0"/>
              </a:rPr>
              <a:t>Для полноценного физического развития и укрепления здоровья детей дошкольного возраста необходим особый двигательный режим, отличающийся разнообразием форм физического воспитания. одной из таких форм являются физкультурные минутки.</a:t>
            </a:r>
          </a:p>
          <a:p>
            <a:pPr marL="82296" indent="0" algn="just">
              <a:buNone/>
            </a:pPr>
            <a:r>
              <a:rPr lang="ru-RU" dirty="0">
                <a:latin typeface="Times New Roman" panose="02020603050405020304" pitchFamily="18" charset="0"/>
                <a:cs typeface="Times New Roman" panose="02020603050405020304" pitchFamily="18" charset="0"/>
              </a:rPr>
              <a:t>Физкультурные минутки – проводятся с целью снижения утомления и снятия статического напряжения. Длительность составляет 2-3 минуты. Физкультминутки проводим в форме упражнений общеразвивающего воздействия (движения головы, рук, туловища, ног), подвижной игры, танцевальных движений и игровых упражнений. Физкультминутка часто сопровождается текстовкой, связанной или не связанной с содержанием деятельности.</a:t>
            </a:r>
          </a:p>
          <a:p>
            <a:endParaRPr lang="ru-RU" dirty="0"/>
          </a:p>
        </p:txBody>
      </p:sp>
    </p:spTree>
    <p:extLst>
      <p:ext uri="{BB962C8B-B14F-4D97-AF65-F5344CB8AC3E}">
        <p14:creationId xmlns:p14="http://schemas.microsoft.com/office/powerpoint/2010/main" val="1826983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10556"/>
          <a:stretch/>
        </p:blipFill>
        <p:spPr>
          <a:xfrm>
            <a:off x="899592" y="517470"/>
            <a:ext cx="7488832" cy="6037218"/>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Tree>
    <p:extLst>
      <p:ext uri="{BB962C8B-B14F-4D97-AF65-F5344CB8AC3E}">
        <p14:creationId xmlns:p14="http://schemas.microsoft.com/office/powerpoint/2010/main" val="3928740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i="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Совместная деятельность по физической культуре</a:t>
            </a:r>
            <a:r>
              <a:rPr lang="ru-RU" sz="3200" b="1" i="1" dirty="0">
                <a:ln w="1905"/>
                <a:solidFill>
                  <a:srgbClr val="002060"/>
                </a:solidFill>
                <a:effectLst>
                  <a:innerShdw blurRad="69850" dist="43180" dir="5400000">
                    <a:srgbClr val="000000">
                      <a:alpha val="65000"/>
                    </a:srgbClr>
                  </a:innerShdw>
                </a:effectLst>
              </a:rPr>
              <a:t/>
            </a:r>
            <a:br>
              <a:rPr lang="ru-RU" sz="3200" b="1" i="1" dirty="0">
                <a:ln w="1905"/>
                <a:solidFill>
                  <a:srgbClr val="002060"/>
                </a:solidFill>
                <a:effectLst>
                  <a:innerShdw blurRad="69850" dist="43180" dir="5400000">
                    <a:srgbClr val="000000">
                      <a:alpha val="65000"/>
                    </a:srgbClr>
                  </a:innerShdw>
                </a:effectLst>
              </a:rPr>
            </a:br>
            <a:endParaRPr lang="ru-RU" sz="3200" b="1" i="1" dirty="0">
              <a:solidFill>
                <a:srgbClr val="002060"/>
              </a:solidFill>
            </a:endParaRPr>
          </a:p>
        </p:txBody>
      </p:sp>
      <p:sp>
        <p:nvSpPr>
          <p:cNvPr id="3" name="Объект 2"/>
          <p:cNvSpPr>
            <a:spLocks noGrp="1"/>
          </p:cNvSpPr>
          <p:nvPr>
            <p:ph idx="1"/>
          </p:nvPr>
        </p:nvSpPr>
        <p:spPr/>
        <p:txBody>
          <a:bodyPr>
            <a:normAutofit fontScale="85000" lnSpcReduction="20000"/>
          </a:bodyPr>
          <a:lstStyle/>
          <a:p>
            <a:pPr marL="82296" indent="0">
              <a:buNone/>
            </a:pPr>
            <a:r>
              <a:rPr lang="ru-RU" dirty="0">
                <a:latin typeface="Times New Roman" pitchFamily="18" charset="0"/>
                <a:cs typeface="Times New Roman" pitchFamily="18" charset="0"/>
              </a:rPr>
              <a:t>В дошкольных учреждениях основной формой развития двигательной активности детей является совместная деятельность по физической культуре. Данная деятельность выполняет ряд задач по физическому воспитанию:</a:t>
            </a:r>
          </a:p>
          <a:p>
            <a:pPr marL="342900" indent="-342900">
              <a:buFont typeface="Wingdings" pitchFamily="2" charset="2"/>
              <a:buChar char="§"/>
            </a:pPr>
            <a:r>
              <a:rPr lang="ru-RU" dirty="0">
                <a:latin typeface="Times New Roman" pitchFamily="18" charset="0"/>
                <a:cs typeface="Times New Roman" pitchFamily="18" charset="0"/>
              </a:rPr>
              <a:t>обеспечить развитие и тренировку всех систем и функций организма ребенка;</a:t>
            </a:r>
          </a:p>
          <a:p>
            <a:pPr marL="342900" indent="-342900">
              <a:buFont typeface="Wingdings" pitchFamily="2" charset="2"/>
              <a:buChar char="§"/>
            </a:pPr>
            <a:r>
              <a:rPr lang="ru-RU" dirty="0">
                <a:latin typeface="Times New Roman" pitchFamily="18" charset="0"/>
                <a:cs typeface="Times New Roman" pitchFamily="18" charset="0"/>
              </a:rPr>
              <a:t>удовлетворять естественную потребность в движении;</a:t>
            </a:r>
          </a:p>
          <a:p>
            <a:pPr marL="342900" indent="-342900">
              <a:buFont typeface="Wingdings" pitchFamily="2" charset="2"/>
              <a:buChar char="§"/>
            </a:pPr>
            <a:r>
              <a:rPr lang="ru-RU" dirty="0">
                <a:latin typeface="Times New Roman" pitchFamily="18" charset="0"/>
                <a:cs typeface="Times New Roman" pitchFamily="18" charset="0"/>
              </a:rPr>
              <a:t>формировать двигательные умения и навыки, физические качества;</a:t>
            </a:r>
          </a:p>
          <a:p>
            <a:pPr marL="342900" indent="-342900">
              <a:buFont typeface="Wingdings" pitchFamily="2" charset="2"/>
              <a:buChar char="§"/>
            </a:pPr>
            <a:r>
              <a:rPr lang="ru-RU" dirty="0">
                <a:latin typeface="Times New Roman" pitchFamily="18" charset="0"/>
                <a:cs typeface="Times New Roman" pitchFamily="18" charset="0"/>
              </a:rPr>
              <a:t>давать каждому возможность демонстрировать свои двигательные умения сверстникам и учиться у них;</a:t>
            </a:r>
          </a:p>
          <a:p>
            <a:pPr marL="342900" indent="-342900">
              <a:buFont typeface="Wingdings" pitchFamily="2" charset="2"/>
              <a:buChar char="§"/>
            </a:pPr>
            <a:r>
              <a:rPr lang="ru-RU" dirty="0">
                <a:latin typeface="Times New Roman" pitchFamily="18" charset="0"/>
                <a:cs typeface="Times New Roman" pitchFamily="18" charset="0"/>
              </a:rPr>
              <a:t>создавать условия для разностороннего развития детей, использовать полученные навыки в жизни;</a:t>
            </a:r>
          </a:p>
          <a:p>
            <a:pPr marL="342900" indent="-342900">
              <a:buFont typeface="Wingdings" pitchFamily="2" charset="2"/>
              <a:buChar char="§"/>
            </a:pPr>
            <a:r>
              <a:rPr lang="ru-RU" dirty="0">
                <a:latin typeface="Times New Roman" pitchFamily="18" charset="0"/>
                <a:cs typeface="Times New Roman" pitchFamily="18" charset="0"/>
              </a:rPr>
              <a:t>вызывать и поддерживать интерес к двигательной деятельности.</a:t>
            </a:r>
          </a:p>
          <a:p>
            <a:pPr marL="82296" indent="0">
              <a:buNone/>
            </a:pPr>
            <a:endParaRPr lang="ru-RU" dirty="0"/>
          </a:p>
        </p:txBody>
      </p:sp>
    </p:spTree>
    <p:extLst>
      <p:ext uri="{BB962C8B-B14F-4D97-AF65-F5344CB8AC3E}">
        <p14:creationId xmlns:p14="http://schemas.microsoft.com/office/powerpoint/2010/main" val="1695339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16751"/>
          <a:stretch/>
        </p:blipFill>
        <p:spPr>
          <a:xfrm>
            <a:off x="611560" y="188640"/>
            <a:ext cx="8064896" cy="6525344"/>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Tree>
    <p:extLst>
      <p:ext uri="{BB962C8B-B14F-4D97-AF65-F5344CB8AC3E}">
        <p14:creationId xmlns:p14="http://schemas.microsoft.com/office/powerpoint/2010/main" val="1686504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i="1" dirty="0">
                <a:effectLst/>
                <a:latin typeface="Times New Roman" panose="02020603050405020304" pitchFamily="18" charset="0"/>
                <a:cs typeface="Times New Roman" panose="02020603050405020304" pitchFamily="18" charset="0"/>
              </a:rPr>
              <a:t>Самостоятельная  двигательная деятельность детей</a:t>
            </a:r>
            <a:r>
              <a:rPr lang="ru-RU" sz="3200" b="1" i="1" dirty="0">
                <a:latin typeface="Arial Black" pitchFamily="34" charset="0"/>
                <a:cs typeface="Utsaah" pitchFamily="34" charset="0"/>
              </a:rPr>
              <a:t/>
            </a:r>
            <a:br>
              <a:rPr lang="ru-RU" sz="3200" b="1" i="1" dirty="0">
                <a:latin typeface="Arial Black" pitchFamily="34" charset="0"/>
                <a:cs typeface="Utsaah" pitchFamily="34" charset="0"/>
              </a:rPr>
            </a:br>
            <a:endParaRPr lang="ru-RU" sz="3200" b="1" i="1" dirty="0"/>
          </a:p>
        </p:txBody>
      </p:sp>
      <p:sp>
        <p:nvSpPr>
          <p:cNvPr id="3" name="Объект 2"/>
          <p:cNvSpPr>
            <a:spLocks noGrp="1"/>
          </p:cNvSpPr>
          <p:nvPr>
            <p:ph idx="1"/>
          </p:nvPr>
        </p:nvSpPr>
        <p:spPr/>
        <p:txBody>
          <a:bodyPr>
            <a:normAutofit fontScale="92500" lnSpcReduction="20000"/>
          </a:bodyPr>
          <a:lstStyle/>
          <a:p>
            <a:pPr marL="82296" indent="0">
              <a:buNone/>
            </a:pPr>
            <a:r>
              <a:rPr lang="ru-RU" dirty="0">
                <a:latin typeface="Times New Roman" panose="02020603050405020304" pitchFamily="18" charset="0"/>
                <a:cs typeface="Times New Roman" panose="02020603050405020304" pitchFamily="18" charset="0"/>
              </a:rPr>
              <a:t>Двигательные навыки, полученные в совместной физкультурной деятельности, дети закрепляют в самостоятельной двигательной деятельности. Самостоятельная деятельность  является важным источником активности и саморазвития ребенка. Продолжительность её зависит от индивидуальных проявлений детей в двигательной деятельности. занимаясь самостоятельно, ребенок сосредотачивает внимание на действиях, ведущих к достижению увлекающей его цели.</a:t>
            </a:r>
          </a:p>
          <a:p>
            <a:pPr marL="82296" indent="0">
              <a:buNone/>
            </a:pPr>
            <a:r>
              <a:rPr lang="ru-RU" dirty="0">
                <a:latin typeface="Times New Roman" panose="02020603050405020304" pitchFamily="18" charset="0"/>
                <a:cs typeface="Times New Roman" panose="02020603050405020304" pitchFamily="18" charset="0"/>
              </a:rPr>
              <a:t>   Стимулом самостоятельной двигательной активности детей всех возрастов служит прежде всего, наличие в группе или на участке различных игрушек, мелких и крупных физкультурных </a:t>
            </a:r>
            <a:r>
              <a:rPr lang="ru-RU" dirty="0" smtClean="0">
                <a:latin typeface="Times New Roman" panose="02020603050405020304" pitchFamily="18" charset="0"/>
                <a:cs typeface="Times New Roman" panose="02020603050405020304" pitchFamily="18" charset="0"/>
              </a:rPr>
              <a:t>пособий.</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168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88640"/>
            <a:ext cx="7488832" cy="6192688"/>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Tree>
    <p:extLst>
      <p:ext uri="{BB962C8B-B14F-4D97-AF65-F5344CB8AC3E}">
        <p14:creationId xmlns:p14="http://schemas.microsoft.com/office/powerpoint/2010/main" val="579086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644650" y="1447800"/>
            <a:ext cx="7499350" cy="4800600"/>
          </a:xfrm>
        </p:spPr>
        <p:txBody>
          <a:bodyPr>
            <a:noAutofit/>
          </a:bodyPr>
          <a:lstStyle/>
          <a:p>
            <a:pPr marL="82296" indent="0" algn="ctr">
              <a:buNone/>
            </a:pPr>
            <a:r>
              <a:rPr lang="ru-RU" sz="11500" dirty="0" smtClean="0">
                <a:latin typeface="Times New Roman" panose="02020603050405020304" pitchFamily="18" charset="0"/>
                <a:cs typeface="Times New Roman" panose="02020603050405020304" pitchFamily="18" charset="0"/>
              </a:rPr>
              <a:t>Спасибо за внимание!</a:t>
            </a:r>
            <a:endParaRPr lang="ru-RU" sz="1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794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755576" y="1447800"/>
            <a:ext cx="8388424" cy="4800600"/>
          </a:xfrm>
        </p:spPr>
        <p:txBody>
          <a:bodyPr>
            <a:normAutofit/>
          </a:bodyPr>
          <a:lstStyle/>
          <a:p>
            <a:pPr marL="68580" indent="0">
              <a:buNone/>
            </a:pPr>
            <a:r>
              <a:rPr lang="ru-RU" sz="3200" b="1" i="1" dirty="0">
                <a:latin typeface="Times New Roman" pitchFamily="18" charset="0"/>
                <a:cs typeface="Times New Roman" pitchFamily="18" charset="0"/>
              </a:rPr>
              <a:t>Двигательная активность является естественной потребностью организма человека.</a:t>
            </a:r>
          </a:p>
          <a:p>
            <a:pPr marL="68580" indent="0">
              <a:buNone/>
            </a:pPr>
            <a:r>
              <a:rPr lang="ru-RU" sz="3200" b="1" i="1" dirty="0">
                <a:latin typeface="Times New Roman" pitchFamily="18" charset="0"/>
                <a:cs typeface="Times New Roman" pitchFamily="18" charset="0"/>
              </a:rPr>
              <a:t> Активная двигательная деятельность, помимо положительного воздействия  на здоровье и физическое развитие, обеспечивает психоэмоциональный комфорт ребенка.</a:t>
            </a:r>
          </a:p>
        </p:txBody>
      </p:sp>
    </p:spTree>
    <p:extLst>
      <p:ext uri="{BB962C8B-B14F-4D97-AF65-F5344CB8AC3E}">
        <p14:creationId xmlns:p14="http://schemas.microsoft.com/office/powerpoint/2010/main" val="675365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44650" y="876438"/>
            <a:ext cx="7499350" cy="1012974"/>
          </a:xfrm>
        </p:spPr>
        <p:txBody>
          <a:bodyPr>
            <a:normAutofit fontScale="90000"/>
          </a:bodyPr>
          <a:lstStyle/>
          <a:p>
            <a:pPr algn="ctr"/>
            <a:r>
              <a:rPr lang="ru-RU" sz="2700" b="1" i="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Предлагаем примерную цепочку двигательного режима воспитанников в течение дня.</a:t>
            </a:r>
            <a:r>
              <a:rPr lang="ru-RU" sz="4400" b="1" i="1" dirty="0">
                <a:ln w="1905"/>
                <a:solidFill>
                  <a:srgbClr val="002060"/>
                </a:solidFill>
                <a:effectLst>
                  <a:innerShdw blurRad="69850" dist="43180" dir="5400000">
                    <a:srgbClr val="000000">
                      <a:alpha val="65000"/>
                    </a:srgbClr>
                  </a:innerShdw>
                </a:effectLst>
              </a:rPr>
              <a:t/>
            </a:r>
            <a:br>
              <a:rPr lang="ru-RU" sz="4400" b="1" i="1" dirty="0">
                <a:ln w="1905"/>
                <a:solidFill>
                  <a:srgbClr val="002060"/>
                </a:solidFill>
                <a:effectLst>
                  <a:innerShdw blurRad="69850" dist="43180" dir="5400000">
                    <a:srgbClr val="000000">
                      <a:alpha val="65000"/>
                    </a:srgbClr>
                  </a:innerShdw>
                </a:effectLst>
              </a:rPr>
            </a:br>
            <a:endParaRPr lang="ru-RU" b="1" i="1" dirty="0">
              <a:solidFill>
                <a:srgbClr val="002060"/>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287"/>
          <a:stretch/>
        </p:blipFill>
        <p:spPr bwMode="auto">
          <a:xfrm>
            <a:off x="570218" y="1916832"/>
            <a:ext cx="8046658" cy="416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743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b="1" i="1" dirty="0">
                <a:solidFill>
                  <a:srgbClr val="002060"/>
                </a:solidFill>
                <a:effectLst/>
                <a:latin typeface="Times New Roman" panose="02020603050405020304" pitchFamily="18" charset="0"/>
                <a:cs typeface="Times New Roman" panose="02020603050405020304" pitchFamily="18" charset="0"/>
              </a:rPr>
              <a:t>Формы двигательной деятельности</a:t>
            </a:r>
            <a:r>
              <a:rPr lang="ru-RU" sz="4000" b="1" dirty="0">
                <a:latin typeface="Times New Roman" panose="02020603050405020304" pitchFamily="18" charset="0"/>
                <a:cs typeface="Times New Roman" panose="02020603050405020304" pitchFamily="18" charset="0"/>
              </a:rPr>
              <a:t/>
            </a:r>
            <a:br>
              <a:rPr lang="ru-RU" sz="4000" b="1"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p:txBody>
          <a:bodyPr>
            <a:normAutofit fontScale="92500"/>
          </a:bodyPr>
          <a:lstStyle/>
          <a:p>
            <a:pPr marL="82296" indent="0">
              <a:buNone/>
            </a:pPr>
            <a:r>
              <a:rPr lang="ru-RU" dirty="0" smtClean="0">
                <a:latin typeface="Times New Roman" panose="02020603050405020304" pitchFamily="18" charset="0"/>
                <a:cs typeface="Times New Roman" panose="02020603050405020304" pitchFamily="18" charset="0"/>
              </a:rPr>
              <a:t>Существуют </a:t>
            </a:r>
            <a:r>
              <a:rPr lang="ru-RU" dirty="0">
                <a:latin typeface="Times New Roman" panose="02020603050405020304" pitchFamily="18" charset="0"/>
                <a:cs typeface="Times New Roman" panose="02020603050405020304" pitchFamily="18" charset="0"/>
              </a:rPr>
              <a:t>разнообразные формы двигательной деятельности:</a:t>
            </a:r>
          </a:p>
          <a:p>
            <a:r>
              <a:rPr lang="ru-RU" dirty="0" smtClean="0">
                <a:latin typeface="Times New Roman" panose="02020603050405020304" pitchFamily="18" charset="0"/>
                <a:cs typeface="Times New Roman" panose="02020603050405020304" pitchFamily="18" charset="0"/>
              </a:rPr>
              <a:t>утренняя </a:t>
            </a:r>
            <a:r>
              <a:rPr lang="ru-RU" dirty="0">
                <a:latin typeface="Times New Roman" panose="02020603050405020304" pitchFamily="18" charset="0"/>
                <a:cs typeface="Times New Roman" panose="02020603050405020304" pitchFamily="18" charset="0"/>
              </a:rPr>
              <a:t>гимнастика (ежедневно);</a:t>
            </a:r>
          </a:p>
          <a:p>
            <a:r>
              <a:rPr lang="ru-RU" dirty="0" smtClean="0">
                <a:latin typeface="Times New Roman" panose="02020603050405020304" pitchFamily="18" charset="0"/>
                <a:cs typeface="Times New Roman" panose="02020603050405020304" pitchFamily="18" charset="0"/>
              </a:rPr>
              <a:t>совместная </a:t>
            </a:r>
            <a:r>
              <a:rPr lang="ru-RU" dirty="0">
                <a:latin typeface="Times New Roman" panose="02020603050405020304" pitchFamily="18" charset="0"/>
                <a:cs typeface="Times New Roman" panose="02020603050405020304" pitchFamily="18" charset="0"/>
              </a:rPr>
              <a:t>физкультурная деятельность педагога с детьми;</a:t>
            </a:r>
          </a:p>
          <a:p>
            <a:r>
              <a:rPr lang="ru-RU" dirty="0" smtClean="0">
                <a:latin typeface="Times New Roman" panose="02020603050405020304" pitchFamily="18" charset="0"/>
                <a:cs typeface="Times New Roman" panose="02020603050405020304" pitchFamily="18" charset="0"/>
              </a:rPr>
              <a:t>прогулка </a:t>
            </a:r>
            <a:r>
              <a:rPr lang="ru-RU" dirty="0">
                <a:latin typeface="Times New Roman" panose="02020603050405020304" pitchFamily="18" charset="0"/>
                <a:cs typeface="Times New Roman" panose="02020603050405020304" pitchFamily="18" charset="0"/>
              </a:rPr>
              <a:t>с включением подвижных игр; (ежедневно)</a:t>
            </a:r>
          </a:p>
          <a:p>
            <a:r>
              <a:rPr lang="ru-RU" dirty="0" smtClean="0">
                <a:latin typeface="Times New Roman" panose="02020603050405020304" pitchFamily="18" charset="0"/>
                <a:cs typeface="Times New Roman" panose="02020603050405020304" pitchFamily="18" charset="0"/>
              </a:rPr>
              <a:t>пальчиковая </a:t>
            </a:r>
            <a:r>
              <a:rPr lang="ru-RU" dirty="0">
                <a:latin typeface="Times New Roman" panose="02020603050405020304" pitchFamily="18" charset="0"/>
                <a:cs typeface="Times New Roman" panose="02020603050405020304" pitchFamily="18" charset="0"/>
              </a:rPr>
              <a:t>гимнастика (ежедневно во время режимных моментов);</a:t>
            </a:r>
          </a:p>
          <a:p>
            <a:r>
              <a:rPr lang="ru-RU" dirty="0" smtClean="0">
                <a:latin typeface="Times New Roman" panose="02020603050405020304" pitchFamily="18" charset="0"/>
                <a:cs typeface="Times New Roman" panose="02020603050405020304" pitchFamily="18" charset="0"/>
              </a:rPr>
              <a:t>зрительная</a:t>
            </a:r>
            <a:r>
              <a:rPr lang="ru-RU" dirty="0">
                <a:latin typeface="Times New Roman" panose="02020603050405020304" pitchFamily="18" charset="0"/>
                <a:cs typeface="Times New Roman" panose="02020603050405020304" pitchFamily="18" charset="0"/>
              </a:rPr>
              <a:t>, дыхательная гимнастика;</a:t>
            </a:r>
          </a:p>
          <a:p>
            <a:r>
              <a:rPr lang="ru-RU" dirty="0" smtClean="0">
                <a:latin typeface="Times New Roman" panose="02020603050405020304" pitchFamily="18" charset="0"/>
                <a:cs typeface="Times New Roman" panose="02020603050405020304" pitchFamily="18" charset="0"/>
              </a:rPr>
              <a:t>физкультминутка</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спортивные </a:t>
            </a:r>
            <a:r>
              <a:rPr lang="ru-RU" dirty="0">
                <a:latin typeface="Times New Roman" panose="02020603050405020304" pitchFamily="18" charset="0"/>
                <a:cs typeface="Times New Roman" panose="02020603050405020304" pitchFamily="18" charset="0"/>
              </a:rPr>
              <a:t>досуги, развлечения.</a:t>
            </a:r>
          </a:p>
          <a:p>
            <a:endParaRPr lang="ru-RU" dirty="0"/>
          </a:p>
        </p:txBody>
      </p:sp>
    </p:spTree>
    <p:extLst>
      <p:ext uri="{BB962C8B-B14F-4D97-AF65-F5344CB8AC3E}">
        <p14:creationId xmlns:p14="http://schemas.microsoft.com/office/powerpoint/2010/main" val="1314363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052736"/>
            <a:ext cx="7498080" cy="836712"/>
          </a:xfrm>
        </p:spPr>
        <p:txBody>
          <a:bodyPr>
            <a:normAutofit fontScale="90000"/>
          </a:bodyPr>
          <a:lstStyle/>
          <a:p>
            <a:pPr algn="ctr"/>
            <a:r>
              <a:rPr lang="ru-RU" b="1" u="sng" dirty="0">
                <a:latin typeface="Times New Roman" panose="02020603050405020304" pitchFamily="18" charset="0"/>
                <a:cs typeface="Times New Roman" panose="02020603050405020304" pitchFamily="18" charset="0"/>
              </a:rPr>
              <a:t/>
            </a:r>
            <a:br>
              <a:rPr lang="ru-RU" b="1" u="sng" dirty="0">
                <a:latin typeface="Times New Roman" panose="02020603050405020304" pitchFamily="18" charset="0"/>
                <a:cs typeface="Times New Roman" panose="02020603050405020304" pitchFamily="18" charset="0"/>
              </a:rPr>
            </a:br>
            <a:r>
              <a:rPr lang="ru-RU" sz="3100" b="1" i="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Роль утренней гимнастики в двигательной активности дошкольников</a:t>
            </a:r>
            <a:r>
              <a:rPr lang="ru-RU"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r>
            <a:br>
              <a:rPr lang="ru-RU"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457200" y="1628800"/>
            <a:ext cx="8229600" cy="4695800"/>
          </a:xfrm>
        </p:spPr>
        <p:txBody>
          <a:bodyPr>
            <a:normAutofit fontScale="92500" lnSpcReduction="10000"/>
          </a:bodyPr>
          <a:lstStyle/>
          <a:p>
            <a:pPr algn="just"/>
            <a:endParaRPr lang="ru-RU" dirty="0">
              <a:latin typeface="Times New Roman" panose="02020603050405020304" pitchFamily="18" charset="0"/>
              <a:cs typeface="Times New Roman" panose="02020603050405020304" pitchFamily="18" charset="0"/>
            </a:endParaRPr>
          </a:p>
          <a:p>
            <a:pPr marL="82296" indent="0" algn="just">
              <a:buNone/>
            </a:pPr>
            <a:r>
              <a:rPr lang="ru-RU" dirty="0">
                <a:latin typeface="Times New Roman" panose="02020603050405020304" pitchFamily="18" charset="0"/>
                <a:cs typeface="Times New Roman" panose="02020603050405020304" pitchFamily="18" charset="0"/>
              </a:rPr>
              <a:t>Утренняя гимнастика является одним из важнейших компонентов двигательного режима.</a:t>
            </a:r>
          </a:p>
          <a:p>
            <a:pPr marL="82296" indent="0" algn="just">
              <a:buNone/>
            </a:pPr>
            <a:r>
              <a:rPr lang="ru-RU" b="1" i="1" dirty="0">
                <a:latin typeface="Times New Roman" panose="02020603050405020304" pitchFamily="18" charset="0"/>
                <a:cs typeface="Times New Roman" panose="02020603050405020304" pitchFamily="18" charset="0"/>
              </a:rPr>
              <a:t>Цель утренней гимнастики</a:t>
            </a:r>
            <a:r>
              <a:rPr lang="ru-RU" dirty="0">
                <a:latin typeface="Times New Roman" panose="02020603050405020304" pitchFamily="18" charset="0"/>
                <a:cs typeface="Times New Roman" panose="02020603050405020304" pitchFamily="18" charset="0"/>
              </a:rPr>
              <a:t> – создание у детей хорошего настроения, поднятие эмоционального и мышечного тонуса, активизация дальнейшей деятельности.</a:t>
            </a:r>
          </a:p>
          <a:p>
            <a:pPr marL="82296" indent="0" algn="just">
              <a:buNone/>
            </a:pPr>
            <a:r>
              <a:rPr lang="ru-RU" b="1" i="1" dirty="0">
                <a:latin typeface="Times New Roman" panose="02020603050405020304" pitchFamily="18" charset="0"/>
                <a:cs typeface="Times New Roman" panose="02020603050405020304" pitchFamily="18" charset="0"/>
              </a:rPr>
              <a:t>Задачи утренней гимнастики</a:t>
            </a:r>
            <a:r>
              <a:rPr lang="ru-RU" dirty="0">
                <a:latin typeface="Times New Roman" panose="02020603050405020304" pitchFamily="18" charset="0"/>
                <a:cs typeface="Times New Roman" panose="02020603050405020304" pitchFamily="18" charset="0"/>
              </a:rPr>
              <a:t> – закрепить двигательные навыки и умения.</a:t>
            </a:r>
          </a:p>
          <a:p>
            <a:pPr marL="82296" indent="0" algn="just">
              <a:buNone/>
            </a:pPr>
            <a:r>
              <a:rPr lang="ru-RU" dirty="0" smtClean="0">
                <a:latin typeface="Times New Roman" panose="02020603050405020304" pitchFamily="18" charset="0"/>
                <a:cs typeface="Times New Roman" panose="02020603050405020304" pitchFamily="18" charset="0"/>
              </a:rPr>
              <a:t>Ежедневное выполнение физических упражнений под руководством взрослого, способствует проявлению определенных волевых усилий, вырабатывает у детей полезную привычку начинать день с утренней гимнастики.</a:t>
            </a:r>
          </a:p>
          <a:p>
            <a:endParaRPr lang="ru-RU" dirty="0"/>
          </a:p>
        </p:txBody>
      </p:sp>
    </p:spTree>
    <p:extLst>
      <p:ext uri="{BB962C8B-B14F-4D97-AF65-F5344CB8AC3E}">
        <p14:creationId xmlns:p14="http://schemas.microsoft.com/office/powerpoint/2010/main" val="386955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l="11052" t="10308" r="15056" b="4055"/>
          <a:stretch/>
        </p:blipFill>
        <p:spPr>
          <a:xfrm>
            <a:off x="899592" y="1340768"/>
            <a:ext cx="3934334" cy="4320480"/>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7" name="Прямоугольник 6"/>
          <p:cNvSpPr/>
          <p:nvPr/>
        </p:nvSpPr>
        <p:spPr>
          <a:xfrm>
            <a:off x="2795354" y="332656"/>
            <a:ext cx="4486549" cy="584775"/>
          </a:xfrm>
          <a:prstGeom prst="rect">
            <a:avLst/>
          </a:prstGeom>
        </p:spPr>
        <p:txBody>
          <a:bodyPr wrap="none">
            <a:spAutoFit/>
          </a:bodyPr>
          <a:lstStyle/>
          <a:p>
            <a:r>
              <a:rPr lang="ru-RU" sz="3200" b="1" i="1" dirty="0">
                <a:solidFill>
                  <a:srgbClr val="002060"/>
                </a:solidFill>
                <a:latin typeface="Times New Roman" panose="02020603050405020304" pitchFamily="18" charset="0"/>
                <a:cs typeface="Times New Roman" panose="02020603050405020304" pitchFamily="18" charset="0"/>
              </a:rPr>
              <a:t>Утренняя гимнастика </a:t>
            </a:r>
            <a:endParaRPr lang="ru-RU" b="1" i="1" dirty="0">
              <a:solidFill>
                <a:srgbClr val="002060"/>
              </a:solidFill>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2642" y="1340768"/>
            <a:ext cx="3871846" cy="4320480"/>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Tree>
    <p:extLst>
      <p:ext uri="{BB962C8B-B14F-4D97-AF65-F5344CB8AC3E}">
        <p14:creationId xmlns:p14="http://schemas.microsoft.com/office/powerpoint/2010/main" val="436960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b="1" i="1" dirty="0">
                <a:effectLst/>
                <a:latin typeface="Times New Roman" panose="02020603050405020304" pitchFamily="18" charset="0"/>
                <a:cs typeface="Times New Roman" panose="02020603050405020304" pitchFamily="18" charset="0"/>
              </a:rPr>
              <a:t>Подвижные игры и физические упражнения во время прогулки</a:t>
            </a:r>
            <a:r>
              <a:rPr lang="ru-RU" dirty="0"/>
              <a:t/>
            </a:r>
            <a:br>
              <a:rPr lang="ru-RU" dirty="0"/>
            </a:br>
            <a:endParaRPr lang="ru-RU" dirty="0"/>
          </a:p>
        </p:txBody>
      </p:sp>
      <p:sp>
        <p:nvSpPr>
          <p:cNvPr id="3" name="Объект 2"/>
          <p:cNvSpPr>
            <a:spLocks noGrp="1"/>
          </p:cNvSpPr>
          <p:nvPr>
            <p:ph idx="1"/>
          </p:nvPr>
        </p:nvSpPr>
        <p:spPr/>
        <p:txBody>
          <a:bodyPr>
            <a:normAutofit lnSpcReduction="10000"/>
          </a:bodyPr>
          <a:lstStyle/>
          <a:p>
            <a:pPr marL="82296" indent="0" algn="just">
              <a:buNone/>
            </a:pPr>
            <a:r>
              <a:rPr lang="ru-RU" b="1" dirty="0" smtClean="0">
                <a:latin typeface="Times New Roman" pitchFamily="18" charset="0"/>
                <a:cs typeface="Times New Roman" pitchFamily="18" charset="0"/>
              </a:rPr>
              <a:t>Прогулка </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это один из важнейших режимных моментов, во время которого дети могут достаточно полно реализовать свои двигательные потребности. В ходе прогулки решаются оздоровительные задачи, совершенствуются двигательные навыки, повышается двигательная активность. Работу по развитию движений на прогулке планируем так, чтобы была обеспечена системность, последовательность подачи всего программного материала, способность закреплению, совершенствованию игр и физических упражнений, повышать двигательную активность детей.</a:t>
            </a:r>
          </a:p>
          <a:p>
            <a:endParaRPr lang="ru-RU" dirty="0"/>
          </a:p>
        </p:txBody>
      </p:sp>
    </p:spTree>
    <p:extLst>
      <p:ext uri="{BB962C8B-B14F-4D97-AF65-F5344CB8AC3E}">
        <p14:creationId xmlns:p14="http://schemas.microsoft.com/office/powerpoint/2010/main" val="1245252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5537" y="908050"/>
            <a:ext cx="8208912" cy="5340350"/>
          </a:xfrm>
        </p:spPr>
        <p:txBody>
          <a:bodyPr>
            <a:normAutofit fontScale="92500"/>
          </a:bodyPr>
          <a:lstStyle/>
          <a:p>
            <a:pPr marL="82296" indent="0" algn="just">
              <a:buNone/>
            </a:pPr>
            <a:r>
              <a:rPr lang="ru-RU" dirty="0">
                <a:latin typeface="Times New Roman" pitchFamily="18" charset="0"/>
                <a:cs typeface="Times New Roman" pitchFamily="18" charset="0"/>
              </a:rPr>
              <a:t> Основными задачами, решаемыми в процессе ежедневного проведения подвижных игр и физических упражнений на прогулке, являются:</a:t>
            </a:r>
          </a:p>
          <a:p>
            <a:pPr algn="just"/>
            <a:r>
              <a:rPr lang="ru-RU" dirty="0" smtClean="0">
                <a:latin typeface="Times New Roman" pitchFamily="18" charset="0"/>
                <a:cs typeface="Times New Roman" pitchFamily="18" charset="0"/>
              </a:rPr>
              <a:t>дальнейшее </a:t>
            </a:r>
            <a:r>
              <a:rPr lang="ru-RU" dirty="0">
                <a:latin typeface="Times New Roman" pitchFamily="18" charset="0"/>
                <a:cs typeface="Times New Roman" pitchFamily="18" charset="0"/>
              </a:rPr>
              <a:t>расширение двигательного опыта детей, обогащение его новыми, более сложными движениями;</a:t>
            </a:r>
          </a:p>
          <a:p>
            <a:pPr algn="just"/>
            <a:r>
              <a:rPr lang="ru-RU" dirty="0" smtClean="0">
                <a:latin typeface="Times New Roman" pitchFamily="18" charset="0"/>
                <a:cs typeface="Times New Roman" pitchFamily="18" charset="0"/>
              </a:rPr>
              <a:t>совершенствование </a:t>
            </a:r>
            <a:r>
              <a:rPr lang="ru-RU" dirty="0">
                <a:latin typeface="Times New Roman" pitchFamily="18" charset="0"/>
                <a:cs typeface="Times New Roman" pitchFamily="18" charset="0"/>
              </a:rPr>
              <a:t>имеющихся у детей навыков в основных движениях путём применения их в изменяющихся игровых ситуациях;</a:t>
            </a:r>
          </a:p>
          <a:p>
            <a:pPr algn="just"/>
            <a:r>
              <a:rPr lang="ru-RU" dirty="0" smtClean="0">
                <a:latin typeface="Times New Roman" pitchFamily="18" charset="0"/>
                <a:cs typeface="Times New Roman" pitchFamily="18" charset="0"/>
              </a:rPr>
              <a:t>развитие </a:t>
            </a:r>
            <a:r>
              <a:rPr lang="ru-RU" dirty="0">
                <a:latin typeface="Times New Roman" pitchFamily="18" charset="0"/>
                <a:cs typeface="Times New Roman" pitchFamily="18" charset="0"/>
              </a:rPr>
              <a:t>двигательных качеств: ловкости, быстроты, выносливости;</a:t>
            </a:r>
          </a:p>
          <a:p>
            <a:pPr algn="just"/>
            <a:r>
              <a:rPr lang="ru-RU" dirty="0" smtClean="0">
                <a:latin typeface="Times New Roman" pitchFamily="18" charset="0"/>
                <a:cs typeface="Times New Roman" pitchFamily="18" charset="0"/>
              </a:rPr>
              <a:t>воспитание </a:t>
            </a:r>
            <a:r>
              <a:rPr lang="ru-RU" dirty="0">
                <a:latin typeface="Times New Roman" pitchFamily="18" charset="0"/>
                <a:cs typeface="Times New Roman" pitchFamily="18" charset="0"/>
              </a:rPr>
              <a:t>самостоятельности, активности, положительных взаимоотношений со сверстниками и старших детей с малышами.</a:t>
            </a:r>
          </a:p>
          <a:p>
            <a:pPr marL="82296" indent="0">
              <a:buNone/>
            </a:pPr>
            <a:endParaRPr lang="ru-RU" dirty="0"/>
          </a:p>
        </p:txBody>
      </p:sp>
    </p:spTree>
    <p:extLst>
      <p:ext uri="{BB962C8B-B14F-4D97-AF65-F5344CB8AC3E}">
        <p14:creationId xmlns:p14="http://schemas.microsoft.com/office/powerpoint/2010/main" val="880373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r="13339" b="32037"/>
          <a:stretch/>
        </p:blipFill>
        <p:spPr>
          <a:xfrm>
            <a:off x="4875022" y="3740886"/>
            <a:ext cx="3744416" cy="28004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5022" y="1268760"/>
            <a:ext cx="3456384" cy="2238110"/>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916832"/>
            <a:ext cx="3096344" cy="4624536"/>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8" name="Прямоугольник 7"/>
          <p:cNvSpPr/>
          <p:nvPr/>
        </p:nvSpPr>
        <p:spPr>
          <a:xfrm>
            <a:off x="1115616" y="347172"/>
            <a:ext cx="7344816" cy="954107"/>
          </a:xfrm>
          <a:prstGeom prst="rect">
            <a:avLst/>
          </a:prstGeom>
        </p:spPr>
        <p:txBody>
          <a:bodyPr wrap="square">
            <a:spAutoFit/>
          </a:bodyPr>
          <a:lstStyle/>
          <a:p>
            <a:pPr algn="ctr"/>
            <a:r>
              <a:rPr lang="ru-RU" sz="2800" b="1" i="1" dirty="0" smtClean="0">
                <a:solidFill>
                  <a:srgbClr val="002060"/>
                </a:solidFill>
                <a:latin typeface="Times New Roman" pitchFamily="18" charset="0"/>
                <a:cs typeface="Times New Roman" pitchFamily="18" charset="0"/>
              </a:rPr>
              <a:t>Подвижные игры </a:t>
            </a:r>
            <a:r>
              <a:rPr lang="ru-RU" sz="2800" b="1" i="1" dirty="0">
                <a:solidFill>
                  <a:srgbClr val="002060"/>
                </a:solidFill>
                <a:latin typeface="Times New Roman" pitchFamily="18" charset="0"/>
                <a:cs typeface="Times New Roman" pitchFamily="18" charset="0"/>
              </a:rPr>
              <a:t>и </a:t>
            </a:r>
            <a:r>
              <a:rPr lang="ru-RU" sz="2800" b="1" i="1" dirty="0" smtClean="0">
                <a:solidFill>
                  <a:srgbClr val="002060"/>
                </a:solidFill>
                <a:latin typeface="Times New Roman" pitchFamily="18" charset="0"/>
                <a:cs typeface="Times New Roman" pitchFamily="18" charset="0"/>
              </a:rPr>
              <a:t>физические упражнения </a:t>
            </a:r>
            <a:r>
              <a:rPr lang="ru-RU" sz="2800" b="1" i="1" dirty="0">
                <a:solidFill>
                  <a:srgbClr val="002060"/>
                </a:solidFill>
                <a:latin typeface="Times New Roman" pitchFamily="18" charset="0"/>
                <a:cs typeface="Times New Roman" pitchFamily="18" charset="0"/>
              </a:rPr>
              <a:t>на прогулке</a:t>
            </a:r>
            <a:endParaRPr lang="ru-RU" sz="2800" b="1" i="1" dirty="0">
              <a:solidFill>
                <a:srgbClr val="002060"/>
              </a:solidFill>
            </a:endParaRPr>
          </a:p>
        </p:txBody>
      </p:sp>
    </p:spTree>
    <p:extLst>
      <p:ext uri="{BB962C8B-B14F-4D97-AF65-F5344CB8AC3E}">
        <p14:creationId xmlns:p14="http://schemas.microsoft.com/office/powerpoint/2010/main" val="34985485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TotalTime>
  <Words>596</Words>
  <Application>Microsoft Office PowerPoint</Application>
  <PresentationFormat>Экран (4:3)</PresentationFormat>
  <Paragraphs>51</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Поток</vt:lpstr>
      <vt:lpstr>МДОАУ «Детский сад №78 «Пчёлка»</vt:lpstr>
      <vt:lpstr>Презентация PowerPoint</vt:lpstr>
      <vt:lpstr>Предлагаем примерную цепочку двигательного режима воспитанников в течение дня. </vt:lpstr>
      <vt:lpstr>Формы двигательной деятельности </vt:lpstr>
      <vt:lpstr> Роль утренней гимнастики в двигательной активности дошкольников </vt:lpstr>
      <vt:lpstr>Презентация PowerPoint</vt:lpstr>
      <vt:lpstr>Подвижные игры и физические упражнения во время прогулки </vt:lpstr>
      <vt:lpstr>Презентация PowerPoint</vt:lpstr>
      <vt:lpstr>Презентация PowerPoint</vt:lpstr>
      <vt:lpstr>Физкультурные минутки </vt:lpstr>
      <vt:lpstr>Презентация PowerPoint</vt:lpstr>
      <vt:lpstr>Совместная деятельность по физической культуре </vt:lpstr>
      <vt:lpstr>Презентация PowerPoint</vt:lpstr>
      <vt:lpstr>Самостоятельная  двигательная деятельность детей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двигательной активности в течение дня в ДОУ</dc:title>
  <dc:creator>Kristina</dc:creator>
  <cp:lastModifiedBy>pc</cp:lastModifiedBy>
  <cp:revision>8</cp:revision>
  <dcterms:created xsi:type="dcterms:W3CDTF">2017-09-30T06:50:27Z</dcterms:created>
  <dcterms:modified xsi:type="dcterms:W3CDTF">2021-10-25T17:50:17Z</dcterms:modified>
</cp:coreProperties>
</file>