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1E68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7537-4C99-4210-AFFB-2348F54CCA50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0BF6-5F7D-4C56-B2E5-1E08728FE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7537-4C99-4210-AFFB-2348F54CCA50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0BF6-5F7D-4C56-B2E5-1E08728FE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7537-4C99-4210-AFFB-2348F54CCA50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0BF6-5F7D-4C56-B2E5-1E08728FEE38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7537-4C99-4210-AFFB-2348F54CCA50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0BF6-5F7D-4C56-B2E5-1E08728FEE3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7537-4C99-4210-AFFB-2348F54CCA50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0BF6-5F7D-4C56-B2E5-1E08728FE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7537-4C99-4210-AFFB-2348F54CCA50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0BF6-5F7D-4C56-B2E5-1E08728FEE3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7537-4C99-4210-AFFB-2348F54CCA50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0BF6-5F7D-4C56-B2E5-1E08728FE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7537-4C99-4210-AFFB-2348F54CCA50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0BF6-5F7D-4C56-B2E5-1E08728FE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7537-4C99-4210-AFFB-2348F54CCA50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0BF6-5F7D-4C56-B2E5-1E08728FE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7537-4C99-4210-AFFB-2348F54CCA50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0BF6-5F7D-4C56-B2E5-1E08728FEE38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7537-4C99-4210-AFFB-2348F54CCA50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E0BF6-5F7D-4C56-B2E5-1E08728FEE3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9687537-4C99-4210-AFFB-2348F54CCA50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FDE0BF6-5F7D-4C56-B2E5-1E08728FEE3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3140968"/>
            <a:ext cx="7772400" cy="1143008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00FF"/>
                </a:solidFill>
              </a:rPr>
              <a:t>Профессиональный стандарт педагога в ДОУ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5229200"/>
            <a:ext cx="6400800" cy="995354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rgbClr val="9A1E68"/>
                </a:solidFill>
              </a:rPr>
              <a:t>Подготовила </a:t>
            </a:r>
            <a:r>
              <a:rPr lang="ru-RU" i="1" dirty="0" smtClean="0">
                <a:solidFill>
                  <a:srgbClr val="9A1E68"/>
                </a:solidFill>
              </a:rPr>
              <a:t>старший воспитатель</a:t>
            </a:r>
            <a:r>
              <a:rPr lang="ru-RU" i="1" dirty="0" smtClean="0">
                <a:solidFill>
                  <a:srgbClr val="9A1E68"/>
                </a:solidFill>
              </a:rPr>
              <a:t>:</a:t>
            </a:r>
          </a:p>
          <a:p>
            <a:r>
              <a:rPr lang="ru-RU" i="1" dirty="0" smtClean="0">
                <a:solidFill>
                  <a:srgbClr val="9A1E68"/>
                </a:solidFill>
              </a:rPr>
              <a:t>Авхадиева Гульнара Идрисовна</a:t>
            </a:r>
            <a:endParaRPr lang="ru-RU" i="1" dirty="0">
              <a:solidFill>
                <a:srgbClr val="9A1E68"/>
              </a:solidFill>
            </a:endParaRPr>
          </a:p>
        </p:txBody>
      </p:sp>
      <p:pic>
        <p:nvPicPr>
          <p:cNvPr id="1028" name="Picture 4" descr="https://bashaeva-vos-ds11-alenushka.edumsko.ru/uploads/31300/31259/section/425234/.thumbs/unnamed.png?1538124331145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285984" y="500042"/>
            <a:ext cx="4429156" cy="24922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11760" y="1196752"/>
            <a:ext cx="6552728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Воспитателю следует выполнять </a:t>
            </a:r>
            <a:r>
              <a:rPr lang="ru-RU" dirty="0" smtClean="0"/>
              <a:t>организаторские </a:t>
            </a:r>
          </a:p>
          <a:p>
            <a:pPr>
              <a:buNone/>
            </a:pPr>
            <a:r>
              <a:rPr lang="ru-RU" dirty="0" smtClean="0"/>
              <a:t>функции</a:t>
            </a:r>
            <a:r>
              <a:rPr lang="ru-RU" dirty="0"/>
              <a:t>, включаясь в:</a:t>
            </a:r>
          </a:p>
          <a:p>
            <a:pPr lvl="0" fontAlgn="base"/>
            <a:r>
              <a:rPr lang="ru-RU" dirty="0"/>
              <a:t>образовательный процесс в контексте непрерывного взаимодействия с воспитанниками в контексте индивидуализированного подхода; </a:t>
            </a:r>
          </a:p>
          <a:p>
            <a:pPr lvl="0" fontAlgn="base"/>
            <a:r>
              <a:rPr lang="ru-RU" dirty="0"/>
              <a:t>процесс конструктивного взаимодействия взрослых и детей, </a:t>
            </a:r>
            <a:r>
              <a:rPr lang="ru-RU" dirty="0" err="1"/>
              <a:t>содействования</a:t>
            </a:r>
            <a:r>
              <a:rPr lang="ru-RU" dirty="0"/>
              <a:t> в свободном выборе вида деятельности;</a:t>
            </a:r>
          </a:p>
          <a:p>
            <a:r>
              <a:rPr lang="ru-RU" dirty="0"/>
              <a:t>разные виды детской деятельности, включая конструирование, игры, исследовательскую работу.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i="1" dirty="0" smtClean="0">
                <a:solidFill>
                  <a:srgbClr val="9A1E68"/>
                </a:solidFill>
              </a:rPr>
              <a:t>Трудовые задачи</a:t>
            </a:r>
            <a:endParaRPr lang="ru-RU" sz="4000" i="1" dirty="0">
              <a:solidFill>
                <a:srgbClr val="9A1E6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71800" y="1142984"/>
            <a:ext cx="6372200" cy="550072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>
                <a:solidFill>
                  <a:srgbClr val="0000FF"/>
                </a:solidFill>
              </a:rPr>
              <a:t>Воспитатель в детском саду должен уметь:</a:t>
            </a:r>
          </a:p>
          <a:p>
            <a:pPr lvl="0" fontAlgn="base"/>
            <a:r>
              <a:rPr lang="ru-RU" dirty="0"/>
              <a:t>Задействовать в работе различные виды развивающей деятельности (познавательно-исследовательскую, продуктивную, игровую);</a:t>
            </a:r>
          </a:p>
          <a:p>
            <a:pPr lvl="0" fontAlgn="base"/>
            <a:r>
              <a:rPr lang="ru-RU" dirty="0"/>
              <a:t>Применять методы личностного, познавательного и физического развития дошколят в соответствии с ООП;</a:t>
            </a:r>
          </a:p>
          <a:p>
            <a:pPr lvl="0" fontAlgn="base"/>
            <a:r>
              <a:rPr lang="ru-RU" dirty="0"/>
              <a:t>Создавать условия для организации различных видов деятельности детей, обеспечивать для них игровое пространство и время. </a:t>
            </a:r>
          </a:p>
          <a:p>
            <a:pPr lvl="0" fontAlgn="base"/>
            <a:r>
              <a:rPr lang="ru-RU" dirty="0"/>
              <a:t>Использовать психолого-педагогический анализ для оценки академических и воспитательных результатов детей, степень </a:t>
            </a:r>
            <a:r>
              <a:rPr lang="ru-RU" dirty="0" err="1"/>
              <a:t>сформированности</a:t>
            </a:r>
            <a:r>
              <a:rPr lang="ru-RU" dirty="0"/>
              <a:t> у них качеств, которые необходимы для учебы в школе. </a:t>
            </a:r>
          </a:p>
          <a:p>
            <a:pPr lvl="0" fontAlgn="base"/>
            <a:r>
              <a:rPr lang="ru-RU" dirty="0"/>
              <a:t>Формировать партнерские отношения с родителями, повышать их педагогическую компетентность.</a:t>
            </a:r>
          </a:p>
          <a:p>
            <a:r>
              <a:rPr lang="ru-RU" dirty="0"/>
              <a:t>Использовать ИКТ для планирования и реализации учебно-воспитательной работы.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i="1" dirty="0" smtClean="0">
                <a:solidFill>
                  <a:srgbClr val="9A1E68"/>
                </a:solidFill>
              </a:rPr>
              <a:t>Необходимые умения педагога</a:t>
            </a:r>
            <a:endParaRPr lang="ru-RU" sz="4000" i="1" dirty="0">
              <a:solidFill>
                <a:srgbClr val="9A1E6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83768" y="1285860"/>
            <a:ext cx="6203032" cy="484030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>
                <a:solidFill>
                  <a:srgbClr val="9A1E68"/>
                </a:solidFill>
              </a:rPr>
              <a:t>Согласно профессиональным стандартам </a:t>
            </a:r>
            <a:r>
              <a:rPr lang="ru-RU" b="1" i="1" dirty="0" smtClean="0">
                <a:solidFill>
                  <a:srgbClr val="9A1E68"/>
                </a:solidFill>
              </a:rPr>
              <a:t>для</a:t>
            </a:r>
          </a:p>
          <a:p>
            <a:pPr>
              <a:buNone/>
            </a:pPr>
            <a:r>
              <a:rPr lang="ru-RU" b="1" i="1" dirty="0" smtClean="0">
                <a:solidFill>
                  <a:srgbClr val="9A1E68"/>
                </a:solidFill>
              </a:rPr>
              <a:t>воспитателей</a:t>
            </a:r>
            <a:r>
              <a:rPr lang="ru-RU" b="1" i="1" dirty="0">
                <a:solidFill>
                  <a:srgbClr val="9A1E68"/>
                </a:solidFill>
              </a:rPr>
              <a:t>, педагог в ДОУ должен знать:</a:t>
            </a:r>
          </a:p>
          <a:p>
            <a:pPr lvl="0" fontAlgn="base"/>
            <a:r>
              <a:rPr lang="ru-RU" dirty="0"/>
              <a:t>профессиональные компетенции педагога ДОУ;</a:t>
            </a:r>
          </a:p>
          <a:p>
            <a:pPr lvl="0" fontAlgn="base"/>
            <a:r>
              <a:rPr lang="ru-RU" dirty="0"/>
              <a:t>теории личностного, познавательного и физического развития детей дошкольного возраста и общие закономерности развития;</a:t>
            </a:r>
          </a:p>
          <a:p>
            <a:pPr lvl="0" fontAlgn="base"/>
            <a:r>
              <a:rPr lang="ru-RU" dirty="0"/>
              <a:t>специфику становления деятельности детей дошкольного возраста;</a:t>
            </a:r>
          </a:p>
          <a:p>
            <a:pPr lvl="0" fontAlgn="base"/>
            <a:r>
              <a:rPr lang="ru-RU" dirty="0"/>
              <a:t>личностный, </a:t>
            </a:r>
            <a:r>
              <a:rPr lang="ru-RU" dirty="0" err="1"/>
              <a:t>деятельностный</a:t>
            </a:r>
            <a:r>
              <a:rPr lang="ru-RU" dirty="0"/>
              <a:t> и культурно-исторический подходы в дошкольной педагогике;</a:t>
            </a:r>
          </a:p>
          <a:p>
            <a:r>
              <a:rPr lang="ru-RU" dirty="0"/>
              <a:t>особенности организации работы с дошкольниками.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rgbClr val="0000FF"/>
                </a:solidFill>
              </a:rPr>
              <a:t>Необходимые знания</a:t>
            </a:r>
            <a:endParaRPr lang="ru-RU" sz="40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11760" y="1600200"/>
            <a:ext cx="6732240" cy="490063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400" b="1" i="1" dirty="0" smtClean="0">
                <a:solidFill>
                  <a:srgbClr val="0000FF"/>
                </a:solidFill>
              </a:rPr>
              <a:t>Педагог должен:</a:t>
            </a:r>
          </a:p>
          <a:p>
            <a:pPr>
              <a:buNone/>
            </a:pPr>
            <a:r>
              <a:rPr lang="ru-RU" sz="2400" dirty="0">
                <a:solidFill>
                  <a:srgbClr val="0000FF"/>
                </a:solidFill>
              </a:rPr>
              <a:t>Знать специфику дошкольного образования</a:t>
            </a:r>
            <a:r>
              <a:rPr lang="ru-RU" sz="2400" dirty="0"/>
              <a:t> и особенности организации образовательной работы с детьми раннего и дошкольного возраста.</a:t>
            </a:r>
          </a:p>
          <a:p>
            <a:pPr>
              <a:buNone/>
            </a:pPr>
            <a:r>
              <a:rPr lang="ru-RU" sz="2400" dirty="0" smtClean="0">
                <a:solidFill>
                  <a:srgbClr val="0000FF"/>
                </a:solidFill>
              </a:rPr>
              <a:t>Знать </a:t>
            </a:r>
            <a:r>
              <a:rPr lang="ru-RU" sz="2400" dirty="0">
                <a:solidFill>
                  <a:srgbClr val="0000FF"/>
                </a:solidFill>
              </a:rPr>
              <a:t>общие закономерности развития ребенка </a:t>
            </a:r>
            <a:r>
              <a:rPr lang="ru-RU" sz="2400" dirty="0"/>
              <a:t>в раннем и дошкольном детстве; особенности становления и развития детских деятельностей в раннем и дошкольном возрасте.</a:t>
            </a:r>
          </a:p>
          <a:p>
            <a:pPr>
              <a:buNone/>
            </a:pPr>
            <a:r>
              <a:rPr lang="ru-RU" sz="2400" dirty="0" smtClean="0"/>
              <a:t> </a:t>
            </a:r>
            <a:r>
              <a:rPr lang="ru-RU" sz="2400" dirty="0">
                <a:solidFill>
                  <a:srgbClr val="0000FF"/>
                </a:solidFill>
              </a:rPr>
              <a:t>Уметь организовывать ведущие в дошкольном возрасте виды деятельности:</a:t>
            </a:r>
            <a:r>
              <a:rPr lang="ru-RU" sz="2400" dirty="0"/>
              <a:t> </a:t>
            </a:r>
            <a:r>
              <a:rPr lang="ru-RU" sz="2400" dirty="0" smtClean="0"/>
              <a:t>предметно - </a:t>
            </a:r>
            <a:r>
              <a:rPr lang="ru-RU" sz="2400" dirty="0" err="1" smtClean="0"/>
              <a:t>манипулятивную</a:t>
            </a:r>
            <a:r>
              <a:rPr lang="ru-RU" sz="2400" dirty="0" smtClean="0"/>
              <a:t> </a:t>
            </a:r>
            <a:r>
              <a:rPr lang="ru-RU" sz="2400" dirty="0"/>
              <a:t>и игровую, обеспечивая развитие детей. Организовывать совместную и самостоятельную деятельность дошкольников.</a:t>
            </a:r>
          </a:p>
          <a:p>
            <a:pPr>
              <a:buNone/>
            </a:pPr>
            <a:r>
              <a:rPr lang="ru-RU" sz="2400" dirty="0" smtClean="0">
                <a:solidFill>
                  <a:srgbClr val="0000FF"/>
                </a:solidFill>
              </a:rPr>
              <a:t> </a:t>
            </a:r>
            <a:r>
              <a:rPr lang="ru-RU" sz="2400" dirty="0">
                <a:solidFill>
                  <a:srgbClr val="0000FF"/>
                </a:solidFill>
              </a:rPr>
              <a:t>Владеть теорией и педагогическими методиками физического, познавательного и личностного развития детей раннего и дошкольного возраста.</a:t>
            </a:r>
          </a:p>
          <a:p>
            <a:pPr>
              <a:buNone/>
            </a:pPr>
            <a:r>
              <a:rPr lang="ru-RU" sz="2400" dirty="0" smtClean="0">
                <a:solidFill>
                  <a:srgbClr val="0000FF"/>
                </a:solidFill>
              </a:rPr>
              <a:t>Уметь </a:t>
            </a:r>
            <a:r>
              <a:rPr lang="ru-RU" sz="2400" dirty="0">
                <a:solidFill>
                  <a:srgbClr val="0000FF"/>
                </a:solidFill>
              </a:rPr>
              <a:t>планировать, реализовывать и анализировать</a:t>
            </a:r>
            <a:r>
              <a:rPr lang="ru-RU" sz="2400" dirty="0"/>
              <a:t> образовательную работу с детьми раннего и дошкольного возраста в соответствии с ФГОС дошкольного образования.</a:t>
            </a:r>
          </a:p>
          <a:p>
            <a:pPr>
              <a:buNone/>
            </a:pPr>
            <a:endParaRPr lang="ru-RU" sz="2400" b="1" i="1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Профессиональные компетенции воспитателя, отражающие специфику работы на дошкольном уровне образования.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95736" y="332656"/>
            <a:ext cx="6573416" cy="621510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600" i="1" dirty="0">
                <a:solidFill>
                  <a:srgbClr val="0000FF"/>
                </a:solidFill>
              </a:rPr>
              <a:t>Уметь планировать и корректировать образовательные задачи</a:t>
            </a:r>
            <a:r>
              <a:rPr lang="ru-RU" sz="2600" i="1" dirty="0"/>
              <a:t> (совместно с психологом и другими специалистами) по результатам мониторинга, с учетом индивидуальных особенностей развития каждого ребенка раннего и дошкольного возраста</a:t>
            </a:r>
            <a:r>
              <a:rPr lang="ru-RU" sz="2600" i="1" dirty="0" smtClean="0"/>
              <a:t>.</a:t>
            </a:r>
          </a:p>
          <a:p>
            <a:pPr>
              <a:buNone/>
            </a:pPr>
            <a:endParaRPr lang="ru-RU" sz="2600" i="1" dirty="0" smtClean="0"/>
          </a:p>
          <a:p>
            <a:pPr>
              <a:buNone/>
            </a:pPr>
            <a:r>
              <a:rPr lang="ru-RU" sz="2600" i="1" dirty="0" smtClean="0"/>
              <a:t> </a:t>
            </a:r>
            <a:r>
              <a:rPr lang="ru-RU" sz="2600" i="1" dirty="0" smtClean="0">
                <a:solidFill>
                  <a:srgbClr val="0000FF"/>
                </a:solidFill>
              </a:rPr>
              <a:t>Реализовывать педагогические рекомендации специалистов </a:t>
            </a:r>
            <a:r>
              <a:rPr lang="ru-RU" sz="2600" i="1" dirty="0" smtClean="0"/>
              <a:t>(психолога, логопеда, дефектолога и др.) в работе с детьми, испытывающими трудности в освоении программы, или детьми с особыми образовательными потребностями.</a:t>
            </a:r>
          </a:p>
          <a:p>
            <a:pPr>
              <a:buNone/>
            </a:pPr>
            <a:endParaRPr lang="ru-RU" sz="2600" i="1" dirty="0" smtClean="0"/>
          </a:p>
          <a:p>
            <a:pPr>
              <a:buNone/>
            </a:pPr>
            <a:r>
              <a:rPr lang="ru-RU" sz="2600" i="1" dirty="0" smtClean="0">
                <a:solidFill>
                  <a:srgbClr val="0000FF"/>
                </a:solidFill>
              </a:rPr>
              <a:t>Участвовать </a:t>
            </a:r>
            <a:r>
              <a:rPr lang="ru-RU" sz="2600" i="1" dirty="0">
                <a:solidFill>
                  <a:srgbClr val="0000FF"/>
                </a:solidFill>
              </a:rPr>
              <a:t>в создании психологически комфортной </a:t>
            </a:r>
            <a:r>
              <a:rPr lang="ru-RU" sz="2600" i="1" dirty="0"/>
              <a:t>и безопасной образовательной среды, обеспечивая безопасность жизни детей, сохранение и укрепление их здоровья, поддерживая эмоциональное благополучие ребенка в период пребывания в образовательной организации.</a:t>
            </a:r>
          </a:p>
          <a:p>
            <a:pPr>
              <a:buNone/>
            </a:pPr>
            <a:r>
              <a:rPr lang="ru-RU" sz="3400" i="1" dirty="0" smtClean="0"/>
              <a:t> </a:t>
            </a:r>
            <a:endParaRPr lang="ru-RU" sz="3400" i="1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40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71800" y="428604"/>
            <a:ext cx="5915000" cy="569755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600" i="1" dirty="0" smtClean="0">
                <a:solidFill>
                  <a:srgbClr val="0000FF"/>
                </a:solidFill>
              </a:rPr>
              <a:t>Владеть методами и средствами анализа психолого-педагогического мониторинга</a:t>
            </a:r>
            <a:r>
              <a:rPr lang="ru-RU" sz="2600" i="1" dirty="0" smtClean="0"/>
              <a:t>, позволяющего оценить результаты освоения детьми образовательных программ, степень </a:t>
            </a:r>
            <a:r>
              <a:rPr lang="ru-RU" sz="2600" i="1" dirty="0" err="1" smtClean="0"/>
              <a:t>сформированности</a:t>
            </a:r>
            <a:r>
              <a:rPr lang="ru-RU" sz="2600" i="1" dirty="0" smtClean="0"/>
              <a:t> у них необходимых интегративных качеств детей дошкольного возраста, необходимых для дальнейшего обучения и развития в начальной школе.</a:t>
            </a:r>
          </a:p>
          <a:p>
            <a:pPr>
              <a:buNone/>
            </a:pPr>
            <a:r>
              <a:rPr lang="ru-RU" sz="2600" i="1" dirty="0" smtClean="0">
                <a:solidFill>
                  <a:srgbClr val="0000FF"/>
                </a:solidFill>
              </a:rPr>
              <a:t>Владеть методами и средствами психолого-педагогического просвещения родителей </a:t>
            </a:r>
            <a:r>
              <a:rPr lang="ru-RU" sz="2600" i="1" dirty="0" smtClean="0"/>
              <a:t>(законных представителей) детей раннего и дошкольного возраста, уметь выстраивать партнерское взаимодействие с ними для решения образовательных задач.</a:t>
            </a:r>
          </a:p>
          <a:p>
            <a:pPr>
              <a:buNone/>
            </a:pPr>
            <a:r>
              <a:rPr lang="ru-RU" sz="2600" i="1" dirty="0" smtClean="0"/>
              <a:t> </a:t>
            </a:r>
            <a:r>
              <a:rPr lang="ru-RU" sz="2600" i="1" dirty="0" smtClean="0">
                <a:solidFill>
                  <a:srgbClr val="0000FF"/>
                </a:solidFill>
              </a:rPr>
              <a:t>Владеть </a:t>
            </a:r>
            <a:r>
              <a:rPr lang="ru-RU" sz="2600" i="1" dirty="0" err="1" smtClean="0">
                <a:solidFill>
                  <a:srgbClr val="0000FF"/>
                </a:solidFill>
              </a:rPr>
              <a:t>ИКТ-компетенциями</a:t>
            </a:r>
            <a:r>
              <a:rPr lang="ru-RU" sz="2600" i="1" dirty="0" smtClean="0"/>
              <a:t>, необходимыми и достаточными для планирования, реализации и оценки образовательной работы с детьми раннего и дошкольного возраста.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67744" y="1556792"/>
            <a:ext cx="6012656" cy="4569371"/>
          </a:xfrm>
        </p:spPr>
        <p:txBody>
          <a:bodyPr/>
          <a:lstStyle/>
          <a:p>
            <a:r>
              <a:rPr lang="ru-RU" dirty="0"/>
              <a:t>Повышение квалификации (курсы, </a:t>
            </a:r>
            <a:r>
              <a:rPr lang="ru-RU" dirty="0" err="1"/>
              <a:t>вебинары</a:t>
            </a:r>
            <a:r>
              <a:rPr lang="ru-RU" dirty="0"/>
              <a:t>, </a:t>
            </a:r>
            <a:r>
              <a:rPr lang="ru-RU" dirty="0" err="1"/>
              <a:t>семинары,онлайн-конференции</a:t>
            </a:r>
            <a:r>
              <a:rPr lang="ru-RU" dirty="0"/>
              <a:t>);</a:t>
            </a:r>
          </a:p>
          <a:p>
            <a:r>
              <a:rPr lang="ru-RU" dirty="0" smtClean="0"/>
              <a:t> </a:t>
            </a:r>
            <a:r>
              <a:rPr lang="ru-RU" dirty="0"/>
              <a:t>Работа в профессиональном сообществе (МО. Конкурсы, фестивали, смотры и т. </a:t>
            </a:r>
            <a:r>
              <a:rPr lang="ru-RU" dirty="0" err="1"/>
              <a:t>д</a:t>
            </a:r>
            <a:r>
              <a:rPr lang="ru-RU" dirty="0"/>
              <a:t>)</a:t>
            </a:r>
          </a:p>
          <a:p>
            <a:r>
              <a:rPr lang="ru-RU" dirty="0" smtClean="0"/>
              <a:t>Участие </a:t>
            </a:r>
            <a:r>
              <a:rPr lang="ru-RU" dirty="0"/>
              <a:t>в методической работе ДОУ;</a:t>
            </a:r>
          </a:p>
          <a:p>
            <a:r>
              <a:rPr lang="ru-RU" dirty="0" smtClean="0"/>
              <a:t>Самообразование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i="1" dirty="0" smtClean="0">
                <a:solidFill>
                  <a:srgbClr val="0000FF"/>
                </a:solidFill>
              </a:rPr>
              <a:t>Формы профессионального развития педагога</a:t>
            </a:r>
            <a:endParaRPr lang="ru-RU" sz="3600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642918"/>
            <a:ext cx="7571184" cy="5483245"/>
          </a:xfrm>
        </p:spPr>
        <p:txBody>
          <a:bodyPr/>
          <a:lstStyle/>
          <a:p>
            <a:pPr>
              <a:buNone/>
            </a:pPr>
            <a:r>
              <a:rPr lang="ru-RU" sz="3600" b="1" i="1" dirty="0">
                <a:solidFill>
                  <a:srgbClr val="0000FF"/>
                </a:solidFill>
              </a:rPr>
              <a:t>"Считай несчастным тот день и тот час, в которые не усвоил ничего нового и не прибавил к своему </a:t>
            </a:r>
            <a:r>
              <a:rPr lang="ru-RU" sz="3600" b="1" i="1" dirty="0" smtClean="0">
                <a:solidFill>
                  <a:srgbClr val="0000FF"/>
                </a:solidFill>
              </a:rPr>
              <a:t>образованию".</a:t>
            </a:r>
          </a:p>
          <a:p>
            <a:pPr algn="r">
              <a:buNone/>
            </a:pPr>
            <a:r>
              <a:rPr lang="ru-RU" b="1" i="1" dirty="0">
                <a:solidFill>
                  <a:srgbClr val="9A1E68"/>
                </a:solidFill>
              </a:rPr>
              <a:t>Я. А. Коменского</a:t>
            </a:r>
            <a:r>
              <a:rPr lang="ru-RU" dirty="0"/>
              <a:t> 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i="1" dirty="0" smtClean="0">
                <a:solidFill>
                  <a:srgbClr val="0000FF"/>
                </a:solidFill>
              </a:rPr>
              <a:t> </a:t>
            </a:r>
            <a:endParaRPr lang="ru-RU" sz="3600" i="1" dirty="0">
              <a:solidFill>
                <a:srgbClr val="0000FF"/>
              </a:solidFill>
            </a:endParaRPr>
          </a:p>
        </p:txBody>
      </p:sp>
      <p:pic>
        <p:nvPicPr>
          <p:cNvPr id="5122" name="Picture 2" descr="https://krd.rus.team/images/articles/59798/1-5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14348" y="3214686"/>
            <a:ext cx="4391240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7200" b="1" dirty="0" smtClean="0">
              <a:solidFill>
                <a:srgbClr val="9A1E68"/>
              </a:solidFill>
            </a:endParaRPr>
          </a:p>
          <a:p>
            <a:pPr algn="ctr">
              <a:buNone/>
            </a:pPr>
            <a:r>
              <a:rPr lang="ru-RU" sz="7200" b="1" dirty="0" smtClean="0">
                <a:solidFill>
                  <a:srgbClr val="9A1E68"/>
                </a:solidFill>
              </a:rPr>
              <a:t>Спасибо за внимание!</a:t>
            </a:r>
            <a:endParaRPr lang="ru-RU" sz="7200" b="1" dirty="0">
              <a:solidFill>
                <a:srgbClr val="9A1E68"/>
              </a:solidFill>
            </a:endParaRPr>
          </a:p>
        </p:txBody>
      </p:sp>
      <p:pic>
        <p:nvPicPr>
          <p:cNvPr id="4098" name="Picture 2" descr="https://i.ytimg.com/vi/vc72SCqSTGA/maxresdefault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000364" y="4071942"/>
            <a:ext cx="3643306" cy="2049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571480"/>
            <a:ext cx="7139136" cy="55546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«Великая цель образования – это не знания, а действия»</a:t>
            </a:r>
          </a:p>
          <a:p>
            <a:pPr algn="r">
              <a:buNone/>
            </a:pPr>
            <a:r>
              <a:rPr lang="ru-RU" b="1" i="1" dirty="0" smtClean="0">
                <a:solidFill>
                  <a:srgbClr val="9A1E68"/>
                </a:solidFill>
              </a:rPr>
              <a:t>Герберт Спенсер</a:t>
            </a:r>
          </a:p>
          <a:p>
            <a:pPr>
              <a:buNone/>
            </a:pPr>
            <a:r>
              <a:rPr lang="ru-RU" b="1" i="1" dirty="0" smtClean="0">
                <a:solidFill>
                  <a:srgbClr val="9A1E68"/>
                </a:solidFill>
              </a:rPr>
              <a:t>Педагог – ключевая фигура образования, в настоящее время для развития отечественной педагогики возникла необходимость пересмотреть вопрос о роли педагога в процессе воспитания, обучения и развития.</a:t>
            </a:r>
            <a:endParaRPr lang="ru-RU" b="1" i="1" dirty="0">
              <a:solidFill>
                <a:srgbClr val="9A1E6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89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11760" y="1357298"/>
            <a:ext cx="6552728" cy="507209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800" dirty="0" smtClean="0"/>
              <a:t>С 1 января 2017 года вступил в силу </a:t>
            </a:r>
            <a:r>
              <a:rPr lang="ru-RU" sz="2800" dirty="0" err="1" smtClean="0"/>
              <a:t>профстандарт</a:t>
            </a:r>
            <a:r>
              <a:rPr lang="ru-RU" sz="2800" dirty="0" smtClean="0"/>
              <a:t>  педагога на всех уровнях образования.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9A1E68"/>
                </a:solidFill>
              </a:rPr>
              <a:t>Стандарт</a:t>
            </a:r>
            <a:r>
              <a:rPr lang="ru-RU" sz="2800" dirty="0" smtClean="0"/>
              <a:t> – это перечень требований, определяющих квалификацию работника, необходимую для качественного выполнения возложенных на него обязанностей.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00FF"/>
                </a:solidFill>
              </a:rPr>
              <a:t>Профессиональный стандарт </a:t>
            </a:r>
            <a:r>
              <a:rPr lang="ru-RU" sz="2800" dirty="0" smtClean="0"/>
              <a:t>– характеристика квалификаций, которая необходима работнику для осуществления определённого вида профессиональной деятельности и выполнения трудовой функции (ч. 2 ст.195. 1 ТК РФ)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3" y="188640"/>
            <a:ext cx="8136905" cy="858424"/>
          </a:xfrm>
        </p:spPr>
        <p:txBody>
          <a:bodyPr/>
          <a:lstStyle/>
          <a:p>
            <a:r>
              <a:rPr lang="ru-RU" b="1" i="1" dirty="0" smtClean="0">
                <a:solidFill>
                  <a:srgbClr val="0000FF"/>
                </a:solidFill>
              </a:rPr>
              <a:t>Что такое </a:t>
            </a:r>
            <a:r>
              <a:rPr lang="ru-RU" b="1" i="1" dirty="0" err="1" smtClean="0">
                <a:solidFill>
                  <a:srgbClr val="0000FF"/>
                </a:solidFill>
              </a:rPr>
              <a:t>профстандарт</a:t>
            </a:r>
            <a:r>
              <a:rPr lang="ru-RU" b="1" i="1" dirty="0" smtClean="0">
                <a:solidFill>
                  <a:srgbClr val="0000FF"/>
                </a:solidFill>
              </a:rPr>
              <a:t>?</a:t>
            </a:r>
            <a:endParaRPr lang="ru-RU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83768" y="1268760"/>
            <a:ext cx="5796632" cy="48574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err="1" smtClean="0">
                <a:solidFill>
                  <a:srgbClr val="0000FF"/>
                </a:solidFill>
              </a:rPr>
              <a:t>Профстандарт</a:t>
            </a:r>
            <a:r>
              <a:rPr lang="ru-RU" b="1" i="1" dirty="0" smtClean="0">
                <a:solidFill>
                  <a:srgbClr val="0000FF"/>
                </a:solidFill>
              </a:rPr>
              <a:t> воспитателя ДОУ </a:t>
            </a:r>
            <a:r>
              <a:rPr lang="ru-RU" dirty="0" smtClean="0"/>
              <a:t>– </a:t>
            </a:r>
            <a:r>
              <a:rPr lang="ru-RU" sz="2400" dirty="0" smtClean="0"/>
              <a:t>это документ, систематизировавший все функции, которые должен выполнять педагог. В нём  закреплены умения и навыки, которыми он должен обладать, а также уровень его образования.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00FF"/>
                </a:solidFill>
              </a:rPr>
              <a:t>Профессиональный стандарт педагога </a:t>
            </a:r>
            <a:r>
              <a:rPr lang="ru-RU" sz="2400" dirty="0" smtClean="0"/>
              <a:t>– это, по сути, перечень критериев, позволяющих определить, кто может работать воспитателем, а кто -  нет.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err="1" smtClean="0">
                <a:solidFill>
                  <a:srgbClr val="9A1E68"/>
                </a:solidFill>
              </a:rPr>
              <a:t>Профстандарт</a:t>
            </a:r>
            <a:r>
              <a:rPr lang="ru-RU" b="1" i="1" dirty="0" smtClean="0">
                <a:solidFill>
                  <a:srgbClr val="9A1E68"/>
                </a:solidFill>
              </a:rPr>
              <a:t> воспитателя ДОУ</a:t>
            </a:r>
            <a:endParaRPr lang="ru-RU" b="1" i="1" dirty="0">
              <a:solidFill>
                <a:srgbClr val="9A1E6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83768" y="980728"/>
            <a:ext cx="6203032" cy="5877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Стандарт – это инструмент реализации стратегии образования в меняющемся мире.</a:t>
            </a:r>
          </a:p>
          <a:p>
            <a:pPr>
              <a:buNone/>
            </a:pPr>
            <a:r>
              <a:rPr lang="ru-RU" sz="2400" dirty="0" smtClean="0"/>
              <a:t>Стандарт – это инструмент повышения качества образования.</a:t>
            </a:r>
          </a:p>
          <a:p>
            <a:pPr>
              <a:buNone/>
            </a:pPr>
            <a:r>
              <a:rPr lang="ru-RU" sz="2400" dirty="0" smtClean="0"/>
              <a:t>Стандарт – это объективный измеритель квалификации педагога.</a:t>
            </a:r>
          </a:p>
          <a:p>
            <a:pPr>
              <a:buNone/>
            </a:pPr>
            <a:r>
              <a:rPr lang="ru-RU" sz="2400" dirty="0" smtClean="0"/>
              <a:t>Стандарт – это средство отбора педагогических кадров в учреждения образования.</a:t>
            </a:r>
          </a:p>
          <a:p>
            <a:pPr>
              <a:buNone/>
            </a:pPr>
            <a:r>
              <a:rPr lang="ru-RU" sz="2400" dirty="0" smtClean="0"/>
              <a:t>Стандарт – это основа для формирования трудового договора, фиксирующего отношения между работником и работодателем.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5644" y="188640"/>
            <a:ext cx="7787208" cy="892688"/>
          </a:xfrm>
        </p:spPr>
        <p:txBody>
          <a:bodyPr/>
          <a:lstStyle/>
          <a:p>
            <a:r>
              <a:rPr lang="ru-RU" b="1" i="1" dirty="0" smtClean="0">
                <a:solidFill>
                  <a:srgbClr val="9A1E68"/>
                </a:solidFill>
              </a:rPr>
              <a:t>Зачем нужен </a:t>
            </a:r>
            <a:r>
              <a:rPr lang="ru-RU" b="1" i="1" dirty="0" err="1" smtClean="0">
                <a:solidFill>
                  <a:srgbClr val="9A1E68"/>
                </a:solidFill>
              </a:rPr>
              <a:t>профстандарт</a:t>
            </a:r>
            <a:r>
              <a:rPr lang="ru-RU" b="1" i="1" dirty="0" smtClean="0">
                <a:solidFill>
                  <a:srgbClr val="9A1E68"/>
                </a:solidFill>
              </a:rPr>
              <a:t>?</a:t>
            </a:r>
            <a:endParaRPr lang="ru-RU" b="1" i="1" dirty="0">
              <a:solidFill>
                <a:srgbClr val="9A1E6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55776" y="1600200"/>
            <a:ext cx="6131024" cy="504351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sz="2000" dirty="0" smtClean="0"/>
              <a:t>При приёме на работу в образовательное учреждение на должность «педагог», «воспитатель».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/>
              <a:t> </a:t>
            </a:r>
            <a:r>
              <a:rPr lang="ru-RU" sz="2000" dirty="0" smtClean="0"/>
              <a:t>При проведении аттестации региональными органами исполнительной власти, осуществляющими управление в сфере образования.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При проведении аттестации педагогов самими образовательными организациями, в случае предоставления им соответствующих полномочий.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При направлении работников на дополнительное профессиональное образование для определения вида обучения.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При разработке должностных инструкций для определения трудовых действий и требований к знаниям, умениям.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При разработке штатного расписания для определения наименования должностей.</a:t>
            </a:r>
          </a:p>
          <a:p>
            <a:pPr>
              <a:buFont typeface="Wingdings" pitchFamily="2" charset="2"/>
              <a:buChar char="ü"/>
            </a:pP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9A1E68"/>
                </a:solidFill>
              </a:rPr>
              <a:t>Область применения </a:t>
            </a:r>
            <a:r>
              <a:rPr lang="ru-RU" b="1" i="1" dirty="0" err="1" smtClean="0">
                <a:solidFill>
                  <a:srgbClr val="9A1E68"/>
                </a:solidFill>
              </a:rPr>
              <a:t>профстандарта</a:t>
            </a:r>
            <a:r>
              <a:rPr lang="ru-RU" b="1" i="1" dirty="0" smtClean="0">
                <a:solidFill>
                  <a:srgbClr val="9A1E68"/>
                </a:solidFill>
              </a:rPr>
              <a:t> педагога</a:t>
            </a:r>
            <a:endParaRPr lang="ru-RU" b="1" i="1" dirty="0">
              <a:solidFill>
                <a:srgbClr val="9A1E6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99792" y="1484784"/>
            <a:ext cx="6264696" cy="51845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К педагогическим работникам ДОУ сейчас применяется 2 вида стандартов: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ФГОС, утверждённый </a:t>
            </a:r>
            <a:r>
              <a:rPr lang="ru-RU" sz="2400" dirty="0" err="1" smtClean="0"/>
              <a:t>Минобрнауки</a:t>
            </a:r>
            <a:r>
              <a:rPr lang="ru-RU" sz="2400" dirty="0" smtClean="0"/>
              <a:t> РФ;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err="1" smtClean="0"/>
              <a:t>Профстандарт</a:t>
            </a:r>
            <a:r>
              <a:rPr lang="ru-RU" sz="2400" dirty="0" smtClean="0"/>
              <a:t>, утверждённый Минтруда РФ.</a:t>
            </a:r>
          </a:p>
          <a:p>
            <a:pPr>
              <a:buFont typeface="Wingdings" pitchFamily="2" charset="2"/>
              <a:buChar char="ü"/>
            </a:pPr>
            <a:endParaRPr lang="ru-RU" sz="2400" dirty="0" smtClean="0"/>
          </a:p>
          <a:p>
            <a:pPr>
              <a:buNone/>
            </a:pPr>
            <a:r>
              <a:rPr lang="ru-RU" sz="2400" b="1" i="1" dirty="0" smtClean="0">
                <a:solidFill>
                  <a:srgbClr val="9A1E68"/>
                </a:solidFill>
              </a:rPr>
              <a:t>ФГОС касается образовательных учреждений в целом</a:t>
            </a:r>
          </a:p>
          <a:p>
            <a:pPr>
              <a:buNone/>
            </a:pPr>
            <a:endParaRPr lang="ru-RU" sz="2400" b="1" i="1" dirty="0" smtClean="0">
              <a:solidFill>
                <a:srgbClr val="9A1E68"/>
              </a:solidFill>
            </a:endParaRPr>
          </a:p>
          <a:p>
            <a:pPr>
              <a:buNone/>
            </a:pPr>
            <a:r>
              <a:rPr lang="ru-RU" sz="2400" b="1" i="1" dirty="0" err="1" smtClean="0">
                <a:solidFill>
                  <a:srgbClr val="0000FF"/>
                </a:solidFill>
              </a:rPr>
              <a:t>Профстандарт</a:t>
            </a:r>
            <a:r>
              <a:rPr lang="ru-RU" sz="2400" b="1" i="1" dirty="0" smtClean="0">
                <a:solidFill>
                  <a:srgbClr val="0000FF"/>
                </a:solidFill>
              </a:rPr>
              <a:t> относится к кадровой политике, аттестационной работе, разработке инструкций по должности и другим действиям, касающихся конкретных работников.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9A1E68"/>
                </a:solidFill>
              </a:rPr>
              <a:t>Связь между требованиям к воспитателю по ФГОС и </a:t>
            </a:r>
            <a:r>
              <a:rPr lang="ru-RU" sz="3200" b="1" dirty="0" err="1" smtClean="0">
                <a:solidFill>
                  <a:srgbClr val="9A1E68"/>
                </a:solidFill>
              </a:rPr>
              <a:t>профстандарту</a:t>
            </a:r>
            <a:endParaRPr lang="ru-RU" sz="3200" b="1" dirty="0">
              <a:solidFill>
                <a:srgbClr val="9A1E6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39752" y="1357298"/>
            <a:ext cx="6804248" cy="521497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600" i="1" dirty="0" smtClean="0"/>
              <a:t>Профессиональный стандарт педагога пришёл на смену морально устаревшим документам, до сих пор регламентировавшим его деятельность, призван, прежде всего, раскрепостить педагога и дать новый толчок к его развитию. 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00FF"/>
                </a:solidFill>
              </a:rPr>
              <a:t>Цель: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    Определять необходимую квалификацию педагога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Обеспечить подготовку педагога для получения высоких результатов его труда.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Обеспечить осведомлённость педагога о предъявляемых к нему требованиях.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/>
              <a:t> </a:t>
            </a:r>
            <a:r>
              <a:rPr lang="ru-RU" sz="2400" dirty="0" smtClean="0"/>
              <a:t>Содействовать вовлечению педагогов в решение задач повышения качества образования.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0000FF"/>
                </a:solidFill>
              </a:rPr>
              <a:t>Цель применения </a:t>
            </a:r>
            <a:r>
              <a:rPr lang="ru-RU" sz="3600" b="1" i="1" dirty="0" err="1" smtClean="0">
                <a:solidFill>
                  <a:srgbClr val="0000FF"/>
                </a:solidFill>
              </a:rPr>
              <a:t>прфстандарта</a:t>
            </a:r>
            <a:endParaRPr lang="ru-RU" sz="36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055791/e5cf1f8c-7133-4276-a42f-7ba4a503b7ee/s12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3728" y="1412776"/>
            <a:ext cx="6840760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i="1" dirty="0" smtClean="0">
                <a:solidFill>
                  <a:srgbClr val="9A1E68"/>
                </a:solidFill>
              </a:rPr>
              <a:t>Трудовые задачи</a:t>
            </a:r>
          </a:p>
          <a:p>
            <a:pPr>
              <a:buNone/>
            </a:pPr>
            <a:r>
              <a:rPr lang="ru-RU" dirty="0" err="1" smtClean="0"/>
              <a:t>Профстандарт</a:t>
            </a:r>
            <a:r>
              <a:rPr lang="ru-RU" dirty="0" smtClean="0"/>
              <a:t> требует от педагога участия в:</a:t>
            </a:r>
          </a:p>
          <a:p>
            <a:pPr lvl="0" fontAlgn="base"/>
            <a:r>
              <a:rPr lang="ru-RU" dirty="0"/>
              <a:t>прогностической работе и корректировке образовательных задач, основанной на результатах мониторинга и в контексте индивидуальных особенностей детей. </a:t>
            </a:r>
          </a:p>
          <a:p>
            <a:pPr lvl="0" fontAlgn="base"/>
            <a:r>
              <a:rPr lang="ru-RU" dirty="0"/>
              <a:t>формировании комфортной и безопасной среды в детском саду, необходимой для обучения и развития детей, оказания поддержки детям в период адаптации;</a:t>
            </a:r>
          </a:p>
          <a:p>
            <a:r>
              <a:rPr lang="ru-RU" dirty="0"/>
              <a:t>разработке ООП согласно с ФГОС дошкольного образования.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0000FF"/>
                </a:solidFill>
              </a:rPr>
              <a:t>Требования  </a:t>
            </a:r>
            <a:r>
              <a:rPr lang="ru-RU" sz="2800" b="1" i="1" dirty="0" err="1" smtClean="0">
                <a:solidFill>
                  <a:srgbClr val="0000FF"/>
                </a:solidFill>
              </a:rPr>
              <a:t>профстандарта</a:t>
            </a:r>
            <a:r>
              <a:rPr lang="ru-RU" sz="2800" b="1" i="1" dirty="0" smtClean="0">
                <a:solidFill>
                  <a:srgbClr val="0000FF"/>
                </a:solidFill>
              </a:rPr>
              <a:t> педагога по ФГОС к воспитателям детского сада</a:t>
            </a:r>
            <a:endParaRPr lang="ru-RU" sz="28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169</TotalTime>
  <Words>1103</Words>
  <Application>Microsoft Office PowerPoint</Application>
  <PresentationFormat>Экран (4:3)</PresentationFormat>
  <Paragraphs>95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Волна</vt:lpstr>
      <vt:lpstr>Профессиональный стандарт педагога в ДОУ</vt:lpstr>
      <vt:lpstr>Презентация PowerPoint</vt:lpstr>
      <vt:lpstr>Что такое профстандарт?</vt:lpstr>
      <vt:lpstr>Профстандарт воспитателя ДОУ</vt:lpstr>
      <vt:lpstr>Зачем нужен профстандарт?</vt:lpstr>
      <vt:lpstr>Область применения профстандарта педагога</vt:lpstr>
      <vt:lpstr>Связь между требованиям к воспитателю по ФГОС и профстандарту</vt:lpstr>
      <vt:lpstr>Цель применения прфстандарта</vt:lpstr>
      <vt:lpstr>Требования  профстандарта педагога по ФГОС к воспитателям детского сада</vt:lpstr>
      <vt:lpstr>Трудовые задачи</vt:lpstr>
      <vt:lpstr>Необходимые умения педагога</vt:lpstr>
      <vt:lpstr>Необходимые знания</vt:lpstr>
      <vt:lpstr>Профессиональные компетенции воспитателя, отражающие специфику работы на дошкольном уровне образования.</vt:lpstr>
      <vt:lpstr>Презентация PowerPoint</vt:lpstr>
      <vt:lpstr>Презентация PowerPoint</vt:lpstr>
      <vt:lpstr>Формы профессионального развития педагога</vt:lpstr>
      <vt:lpstr> 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Профессиональный стандарт педагога в ДОУ</dc:title>
  <dc:creator>Admin</dc:creator>
  <cp:lastModifiedBy>ДС 79</cp:lastModifiedBy>
  <cp:revision>18</cp:revision>
  <dcterms:created xsi:type="dcterms:W3CDTF">2019-03-23T04:33:59Z</dcterms:created>
  <dcterms:modified xsi:type="dcterms:W3CDTF">2022-03-30T09:52:43Z</dcterms:modified>
</cp:coreProperties>
</file>