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4" r:id="rId12"/>
    <p:sldId id="265" r:id="rId13"/>
    <p:sldId id="267" r:id="rId14"/>
    <p:sldId id="268" r:id="rId15"/>
    <p:sldId id="269" r:id="rId16"/>
    <p:sldId id="270" r:id="rId17"/>
    <p:sldId id="271" r:id="rId1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УСБАС" initials="П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4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jpeg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GIF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4205" y="1196975"/>
            <a:ext cx="10942955" cy="297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p>
            <a:r>
              <a:rPr lang="ru-RU" altLang="en-US"/>
              <a:t>Модели реверсивного наставничества.</a:t>
            </a:r>
            <a:br>
              <a:rPr lang="ru-RU" altLang="en-US"/>
            </a:br>
            <a:r>
              <a:rPr lang="ru-RU" altLang="en-US"/>
              <a:t>Целесообразность использования реверсивного наставничества в практике сообщества музыкальных руководителей</a:t>
            </a:r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lang="ru-RU" altLang="en-US"/>
              <a:t> </a:t>
            </a:r>
            <a:endParaRPr lang="ru-RU" altLang="en-US"/>
          </a:p>
        </p:txBody>
      </p:sp>
      <p:pic>
        <p:nvPicPr>
          <p:cNvPr id="4" name="Изображение 3" descr="0_11a2f1_acc82c32_ori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9600" y="3897630"/>
            <a:ext cx="2910840" cy="24003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Прямоугольник 1"/>
          <p:cNvSpPr/>
          <p:nvPr/>
        </p:nvSpPr>
        <p:spPr>
          <a:xfrm>
            <a:off x="4142740" y="386080"/>
            <a:ext cx="3906520" cy="795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ru-RU" altLang="en-US" sz="4000" b="1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Обмен ролями</a:t>
            </a:r>
            <a:endParaRPr lang="ru-RU" altLang="en-US" sz="4000" b="1">
              <a:ln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Изображение 2" descr="DSCN85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290" y="1181100"/>
            <a:ext cx="5381625" cy="4036695"/>
          </a:xfrm>
          <a:prstGeom prst="rect">
            <a:avLst/>
          </a:prstGeom>
        </p:spPr>
      </p:pic>
      <p:pic>
        <p:nvPicPr>
          <p:cNvPr id="4" name="Изображение 3" descr="DSCN91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99665"/>
            <a:ext cx="5693410" cy="4270375"/>
          </a:xfrm>
          <a:prstGeom prst="rect">
            <a:avLst/>
          </a:prstGeom>
        </p:spPr>
      </p:pic>
      <p:pic>
        <p:nvPicPr>
          <p:cNvPr id="5" name="Изображение 4" descr="webmaster-VECTORmusicnotesandsounds_Illustrations_full_2251_1039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550" y="181610"/>
            <a:ext cx="3432175" cy="20656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DSCN86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315" y="154940"/>
            <a:ext cx="8729980" cy="6547485"/>
          </a:xfrm>
          <a:prstGeom prst="rect">
            <a:avLst/>
          </a:prstGeom>
        </p:spPr>
      </p:pic>
      <p:pic>
        <p:nvPicPr>
          <p:cNvPr id="3" name="Изображение 2" descr="01daef1aa6d475af53b851a5f7ba159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725" y="1960245"/>
            <a:ext cx="2225675" cy="22256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Прямоугольник 1"/>
          <p:cNvSpPr/>
          <p:nvPr/>
        </p:nvSpPr>
        <p:spPr>
          <a:xfrm>
            <a:off x="1676400" y="236855"/>
            <a:ext cx="7861300" cy="32994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ru-RU" altLang="en-US" sz="4000" b="1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Взаимное наблюдение и обратная связь</a:t>
            </a:r>
            <a:endParaRPr lang="ru-RU" altLang="en-US" sz="4000" b="1">
              <a:ln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Изображение 2" descr="DSCN60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550" y="1022350"/>
            <a:ext cx="5793105" cy="4344670"/>
          </a:xfrm>
          <a:prstGeom prst="rect">
            <a:avLst/>
          </a:prstGeom>
        </p:spPr>
      </p:pic>
      <p:pic>
        <p:nvPicPr>
          <p:cNvPr id="5" name="Изображение 4" descr="DSCN96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115" y="2491740"/>
            <a:ext cx="5588635" cy="4191635"/>
          </a:xfrm>
          <a:prstGeom prst="rect">
            <a:avLst/>
          </a:prstGeom>
        </p:spPr>
      </p:pic>
      <p:pic>
        <p:nvPicPr>
          <p:cNvPr id="8" name="Изображение 7" descr="31867-10_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890" y="1022350"/>
            <a:ext cx="4608195" cy="14554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DSCN98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163195"/>
            <a:ext cx="5905500" cy="4429125"/>
          </a:xfrm>
          <a:prstGeom prst="rect">
            <a:avLst/>
          </a:prstGeom>
        </p:spPr>
      </p:pic>
      <p:pic>
        <p:nvPicPr>
          <p:cNvPr id="3" name="Изображение 2" descr="DSCN97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370455"/>
            <a:ext cx="5728335" cy="4296410"/>
          </a:xfrm>
          <a:prstGeom prst="rect">
            <a:avLst/>
          </a:prstGeom>
        </p:spPr>
      </p:pic>
      <p:pic>
        <p:nvPicPr>
          <p:cNvPr id="4" name="Изображение 3" descr="186169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680" y="335280"/>
            <a:ext cx="1349375" cy="1914525"/>
          </a:xfrm>
          <a:prstGeom prst="rect">
            <a:avLst/>
          </a:prstGeom>
        </p:spPr>
      </p:pic>
      <p:pic>
        <p:nvPicPr>
          <p:cNvPr id="5" name="Изображение 4" descr="186714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315" y="4861560"/>
            <a:ext cx="2909570" cy="16275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Прямоугольник 1"/>
          <p:cNvSpPr/>
          <p:nvPr/>
        </p:nvSpPr>
        <p:spPr>
          <a:xfrm>
            <a:off x="4742815" y="223520"/>
            <a:ext cx="2707005" cy="331279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ru-RU" altLang="en-US" sz="4000" b="1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Коллективное обучение</a:t>
            </a:r>
            <a:endParaRPr lang="ru-RU" altLang="en-US" sz="4000" b="1">
              <a:ln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Изображение 2" descr="DSCN86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3765" y="948690"/>
            <a:ext cx="7564755" cy="5674360"/>
          </a:xfrm>
          <a:prstGeom prst="rect">
            <a:avLst/>
          </a:prstGeom>
        </p:spPr>
      </p:pic>
      <p:pic>
        <p:nvPicPr>
          <p:cNvPr id="6" name="Изображение 5" descr="937734130769968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254125"/>
            <a:ext cx="2894965" cy="19284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DSCN98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765" y="163195"/>
            <a:ext cx="5791200" cy="4343400"/>
          </a:xfrm>
          <a:prstGeom prst="rect">
            <a:avLst/>
          </a:prstGeom>
        </p:spPr>
      </p:pic>
      <p:pic>
        <p:nvPicPr>
          <p:cNvPr id="3" name="Изображение 2" descr="DSCN85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765" y="2073910"/>
            <a:ext cx="5974080" cy="4481195"/>
          </a:xfrm>
          <a:prstGeom prst="rect">
            <a:avLst/>
          </a:prstGeom>
        </p:spPr>
      </p:pic>
      <p:pic>
        <p:nvPicPr>
          <p:cNvPr id="5" name="Изображение 4" descr="colorful-musical-notes-1_004435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4749800"/>
            <a:ext cx="3642995" cy="2049780"/>
          </a:xfrm>
          <a:prstGeom prst="rect">
            <a:avLst/>
          </a:prstGeom>
        </p:spPr>
      </p:pic>
      <p:pic>
        <p:nvPicPr>
          <p:cNvPr id="6" name="Изображение 5" descr="i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530" y="433705"/>
            <a:ext cx="1428750" cy="1428750"/>
          </a:xfrm>
          <a:prstGeom prst="rect">
            <a:avLst/>
          </a:prstGeom>
        </p:spPr>
      </p:pic>
      <p:pic>
        <p:nvPicPr>
          <p:cNvPr id="7" name="Изображение 6" descr="phoca_thumb_l_music-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1995" y="433705"/>
            <a:ext cx="785495" cy="9994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277495" y="481965"/>
            <a:ext cx="8037195" cy="58032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ru-RU" altLang="en-US" sz="4000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 заключение…</a:t>
            </a:r>
            <a:endParaRPr lang="ru-RU" altLang="en-US" sz="4000">
              <a:ln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endParaRPr lang="ru-RU" altLang="en-US"/>
          </a:p>
          <a:p>
            <a:r>
              <a:rPr lang="ru-RU" altLang="en-US" sz="2400" b="1"/>
              <a:t>Помимо общих преимуществ, реверсивное </a:t>
            </a:r>
            <a:endParaRPr lang="ru-RU" altLang="en-US" sz="2400" b="1"/>
          </a:p>
          <a:p>
            <a:r>
              <a:rPr lang="ru-RU" altLang="en-US" sz="2400" b="1"/>
              <a:t>наставничество помогает:</a:t>
            </a:r>
            <a:endParaRPr lang="ru-RU" altLang="en-US" sz="2400" b="1"/>
          </a:p>
          <a:p>
            <a:endParaRPr lang="ru-RU" altLang="en-US" sz="2400" b="1"/>
          </a:p>
          <a:p>
            <a:r>
              <a:rPr lang="ru-RU" altLang="en-US" sz="2400" b="1"/>
              <a:t>1. установить взаимопонимание между разными </a:t>
            </a:r>
            <a:endParaRPr lang="ru-RU" altLang="en-US" sz="2400" b="1"/>
          </a:p>
          <a:p>
            <a:r>
              <a:rPr lang="ru-RU" altLang="en-US" sz="2400" b="1"/>
              <a:t>поколениями сотрудников</a:t>
            </a:r>
            <a:endParaRPr lang="ru-RU" altLang="en-US" sz="2400" b="1"/>
          </a:p>
          <a:p>
            <a:endParaRPr lang="ru-RU" altLang="en-US" sz="2400" b="1"/>
          </a:p>
          <a:p>
            <a:endParaRPr lang="ru-RU" altLang="en-US" sz="2400" b="1"/>
          </a:p>
          <a:p>
            <a:r>
              <a:rPr lang="ru-RU" altLang="en-US" sz="2400" b="1"/>
              <a:t>2. обе стороны этой формы наставничества </a:t>
            </a:r>
            <a:endParaRPr lang="ru-RU" altLang="en-US" sz="2400" b="1"/>
          </a:p>
          <a:p>
            <a:r>
              <a:rPr lang="ru-RU" altLang="en-US" sz="2400" b="1"/>
              <a:t>вынуждены выйти из зоны комфорта и научиться </a:t>
            </a:r>
            <a:endParaRPr lang="ru-RU" altLang="en-US" sz="2400" b="1"/>
          </a:p>
          <a:p>
            <a:r>
              <a:rPr lang="ru-RU" altLang="en-US" sz="2400" b="1"/>
              <a:t>думать, работать и обучаться по-новому, толерантно воспринимая социальные, возрастные и коммуникативные особенности друг друга</a:t>
            </a:r>
            <a:endParaRPr lang="ru-RU" altLang="en-US" sz="2400" b="1"/>
          </a:p>
        </p:txBody>
      </p:sp>
      <p:sp>
        <p:nvSpPr>
          <p:cNvPr id="3" name="Рамка 2"/>
          <p:cNvSpPr/>
          <p:nvPr/>
        </p:nvSpPr>
        <p:spPr>
          <a:xfrm>
            <a:off x="100965" y="2391410"/>
            <a:ext cx="8073390" cy="1036955"/>
          </a:xfrm>
          <a:prstGeom prst="fram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-635" y="3622040"/>
            <a:ext cx="8596630" cy="2498725"/>
          </a:xfrm>
          <a:prstGeom prst="fram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5" name="Изображение 4" descr="nstv_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7720" y="481965"/>
            <a:ext cx="3270885" cy="3067685"/>
          </a:xfrm>
          <a:prstGeom prst="rect">
            <a:avLst/>
          </a:prstGeom>
        </p:spPr>
      </p:pic>
      <p:pic>
        <p:nvPicPr>
          <p:cNvPr id="6" name="Изображение 5" descr="music-matters-logo-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690" y="3428365"/>
            <a:ext cx="2575560" cy="27978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1035050" y="394335"/>
            <a:ext cx="8108950" cy="53733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ru-RU" altLang="en-US" sz="4000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АКТУАЛЬНОСТЬ ТЕМЫ</a:t>
            </a:r>
            <a:endParaRPr lang="ru-RU" altLang="en-US" sz="4000">
              <a:ln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endParaRPr lang="ru-RU" altLang="en-US" sz="3200"/>
          </a:p>
          <a:p>
            <a:pPr algn="just"/>
            <a:r>
              <a:rPr lang="ru-RU" altLang="en-US" b="1"/>
              <a:t>В Указе Президента РФ от 07.05.2018 г. №204 </a:t>
            </a:r>
            <a:endParaRPr lang="ru-RU" altLang="en-US" b="1"/>
          </a:p>
          <a:p>
            <a:pPr algn="just"/>
            <a:r>
              <a:rPr lang="ru-RU" altLang="en-US" b="1"/>
              <a:t>«О национальных целях и стратегических задачах развития</a:t>
            </a:r>
            <a:endParaRPr lang="ru-RU" altLang="en-US" b="1"/>
          </a:p>
          <a:p>
            <a:pPr algn="just"/>
            <a:r>
              <a:rPr lang="ru-RU" altLang="en-US" b="1"/>
              <a:t>Российской Федерации на период до 2024 года»</a:t>
            </a:r>
            <a:endParaRPr lang="ru-RU" altLang="en-US" b="1"/>
          </a:p>
          <a:p>
            <a:pPr algn="just"/>
            <a:r>
              <a:rPr lang="ru-RU" altLang="en-US" b="1"/>
              <a:t>указывается, что Правительству РФ при разработке</a:t>
            </a:r>
            <a:endParaRPr lang="ru-RU" altLang="en-US" b="1"/>
          </a:p>
          <a:p>
            <a:pPr algn="just"/>
            <a:r>
              <a:rPr lang="ru-RU" altLang="en-US" b="1"/>
              <a:t>национального проекта в сфере образования следует</a:t>
            </a:r>
            <a:endParaRPr lang="ru-RU" altLang="en-US" b="1"/>
          </a:p>
          <a:p>
            <a:pPr algn="just"/>
            <a:r>
              <a:rPr lang="ru-RU" altLang="en-US" b="1"/>
              <a:t>исходить из того, что к 2024 году необходимо обеспечить</a:t>
            </a:r>
            <a:endParaRPr lang="ru-RU" altLang="en-US" b="1"/>
          </a:p>
          <a:p>
            <a:pPr algn="just"/>
            <a:r>
              <a:rPr lang="ru-RU" altLang="en-US" b="1"/>
              <a:t>создание условий для развития наставничества.</a:t>
            </a:r>
            <a:endParaRPr lang="ru-RU" altLang="en-US" b="1"/>
          </a:p>
          <a:p>
            <a:endParaRPr lang="ru-RU" altLang="en-US" b="1"/>
          </a:p>
          <a:p>
            <a:endParaRPr lang="ru-RU" altLang="en-US" b="1"/>
          </a:p>
          <a:p>
            <a:r>
              <a:rPr lang="ru-RU" altLang="en-US" b="1"/>
              <a:t>Возрастание значимости информационно -</a:t>
            </a:r>
            <a:endParaRPr lang="ru-RU" altLang="en-US" b="1"/>
          </a:p>
          <a:p>
            <a:r>
              <a:rPr lang="ru-RU" altLang="en-US" b="1"/>
              <a:t>коммуникационной компетенции педагогического состава</a:t>
            </a:r>
            <a:endParaRPr lang="ru-RU" altLang="en-US" b="1"/>
          </a:p>
          <a:p>
            <a:r>
              <a:rPr lang="ru-RU" altLang="en-US" b="1"/>
              <a:t>и требование от субъектов образовательного процесса</a:t>
            </a:r>
            <a:endParaRPr lang="ru-RU" altLang="en-US" b="1"/>
          </a:p>
          <a:p>
            <a:r>
              <a:rPr lang="ru-RU" altLang="en-US" b="1"/>
              <a:t>готовности к использованию информационных и</a:t>
            </a:r>
            <a:endParaRPr lang="ru-RU" altLang="en-US" b="1"/>
          </a:p>
          <a:p>
            <a:r>
              <a:rPr lang="ru-RU" altLang="en-US" b="1"/>
              <a:t>коммуникационных технологий при решении</a:t>
            </a:r>
            <a:endParaRPr lang="ru-RU" altLang="en-US" b="1"/>
          </a:p>
          <a:p>
            <a:r>
              <a:rPr lang="ru-RU" altLang="en-US" b="1"/>
              <a:t>профессиональных задач.</a:t>
            </a:r>
            <a:endParaRPr lang="ru-RU" altLang="en-US" b="1"/>
          </a:p>
        </p:txBody>
      </p:sp>
      <p:sp>
        <p:nvSpPr>
          <p:cNvPr id="4" name="Двойная волна 3"/>
          <p:cNvSpPr/>
          <p:nvPr/>
        </p:nvSpPr>
        <p:spPr>
          <a:xfrm>
            <a:off x="668020" y="1215390"/>
            <a:ext cx="7370445" cy="2598420"/>
          </a:xfrm>
          <a:prstGeom prst="doubleWav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Двойная волна 4"/>
          <p:cNvSpPr/>
          <p:nvPr/>
        </p:nvSpPr>
        <p:spPr>
          <a:xfrm>
            <a:off x="564515" y="3696335"/>
            <a:ext cx="7369810" cy="2355215"/>
          </a:xfrm>
          <a:prstGeom prst="doubleWav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6" name="Изображение 5" descr="unnam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0860" y="1417955"/>
            <a:ext cx="2857500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880110" y="789305"/>
            <a:ext cx="8295005" cy="536384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p>
            <a:r>
              <a:rPr lang="ru-RU" altLang="en-US" sz="4000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ФОРМЫ НАСТАВНИЧЕСТВА</a:t>
            </a:r>
            <a:endParaRPr lang="ru-RU" altLang="en-US" sz="4000">
              <a:ln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endParaRPr lang="ru-RU" altLang="en-US" sz="3200"/>
          </a:p>
          <a:p>
            <a:pPr algn="just"/>
            <a:r>
              <a:rPr lang="ru-RU" altLang="en-US" sz="2000" b="1">
                <a:solidFill>
                  <a:srgbClr val="FF0000"/>
                </a:solidFill>
              </a:rPr>
              <a:t>Традиционно наставничество</a:t>
            </a:r>
            <a:r>
              <a:rPr lang="ru-RU" altLang="en-US" sz="2000"/>
              <a:t>: помощь опытного </a:t>
            </a:r>
            <a:endParaRPr lang="ru-RU" altLang="en-US" sz="2000"/>
          </a:p>
          <a:p>
            <a:pPr algn="just"/>
            <a:r>
              <a:rPr lang="ru-RU" altLang="en-US" sz="2000"/>
              <a:t>специалиста в овладении молодым работником азами </a:t>
            </a:r>
            <a:endParaRPr lang="ru-RU" altLang="en-US" sz="2000"/>
          </a:p>
          <a:p>
            <a:pPr algn="just"/>
            <a:r>
              <a:rPr lang="ru-RU" altLang="en-US" sz="2000"/>
              <a:t>профессии. </a:t>
            </a:r>
            <a:endParaRPr lang="ru-RU" altLang="en-US" sz="2000"/>
          </a:p>
          <a:p>
            <a:pPr algn="just"/>
            <a:r>
              <a:rPr lang="ru-RU" altLang="en-US" sz="2000"/>
              <a:t>Как правило, основная цель наставничества состоит в том, </a:t>
            </a:r>
            <a:endParaRPr lang="ru-RU" altLang="en-US" sz="2000"/>
          </a:p>
          <a:p>
            <a:pPr algn="just"/>
            <a:r>
              <a:rPr lang="ru-RU" altLang="en-US" sz="2000"/>
              <a:t>чтобы закрепить молодого специалиста в организации, в </a:t>
            </a:r>
            <a:endParaRPr lang="ru-RU" altLang="en-US" sz="2000"/>
          </a:p>
          <a:p>
            <a:pPr algn="just"/>
            <a:r>
              <a:rPr lang="ru-RU" altLang="en-US" sz="2000"/>
              <a:t>профессии, а для этого к нему нужно прикрепить </a:t>
            </a:r>
            <a:endParaRPr lang="ru-RU" altLang="en-US" sz="2000"/>
          </a:p>
          <a:p>
            <a:pPr algn="just"/>
            <a:r>
              <a:rPr lang="ru-RU" altLang="en-US" sz="2000"/>
              <a:t>наставника. </a:t>
            </a:r>
            <a:endParaRPr lang="ru-RU" altLang="en-US" sz="2000"/>
          </a:p>
          <a:p>
            <a:pPr algn="just"/>
            <a:endParaRPr lang="ru-RU" altLang="en-US" sz="2000"/>
          </a:p>
          <a:p>
            <a:pPr algn="just"/>
            <a:endParaRPr lang="ru-RU" altLang="en-US" sz="2000"/>
          </a:p>
          <a:p>
            <a:pPr algn="just"/>
            <a:endParaRPr lang="ru-RU" altLang="en-US" sz="2000"/>
          </a:p>
          <a:p>
            <a:pPr algn="just"/>
            <a:r>
              <a:rPr lang="ru-RU" altLang="en-US" sz="2000" b="1">
                <a:solidFill>
                  <a:srgbClr val="FF0000"/>
                </a:solidFill>
              </a:rPr>
              <a:t>Реверсивное наставничество</a:t>
            </a:r>
            <a:r>
              <a:rPr lang="ru-RU" altLang="en-US" sz="2000">
                <a:solidFill>
                  <a:srgbClr val="FF0000"/>
                </a:solidFill>
              </a:rPr>
              <a:t> </a:t>
            </a:r>
            <a:r>
              <a:rPr lang="ru-RU" altLang="en-US" sz="2000"/>
              <a:t>является современной </a:t>
            </a:r>
            <a:endParaRPr lang="ru-RU" altLang="en-US" sz="2000"/>
          </a:p>
          <a:p>
            <a:pPr algn="just"/>
            <a:r>
              <a:rPr lang="ru-RU" altLang="en-US" sz="2000"/>
              <a:t>формой обучения и способом развития профессиональных </a:t>
            </a:r>
            <a:endParaRPr lang="ru-RU" altLang="en-US" sz="2000"/>
          </a:p>
          <a:p>
            <a:pPr algn="just"/>
            <a:r>
              <a:rPr lang="ru-RU" altLang="en-US" sz="2000"/>
              <a:t>отношений между субъектами образовательного процесса </a:t>
            </a:r>
            <a:endParaRPr lang="ru-RU" altLang="en-US" sz="2000"/>
          </a:p>
          <a:p>
            <a:pPr algn="just"/>
            <a:r>
              <a:rPr lang="ru-RU" altLang="en-US" sz="2000"/>
              <a:t>разного возраста.</a:t>
            </a:r>
            <a:endParaRPr lang="ru-RU" altLang="en-US" sz="2000"/>
          </a:p>
        </p:txBody>
      </p:sp>
      <p:sp>
        <p:nvSpPr>
          <p:cNvPr id="3" name="Горизонтальная прокрутка 2"/>
          <p:cNvSpPr/>
          <p:nvPr/>
        </p:nvSpPr>
        <p:spPr>
          <a:xfrm>
            <a:off x="382270" y="1376045"/>
            <a:ext cx="8048625" cy="3109595"/>
          </a:xfrm>
          <a:prstGeom prst="horizontalScroll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Горизонтальная прокрутка 3"/>
          <p:cNvSpPr/>
          <p:nvPr/>
        </p:nvSpPr>
        <p:spPr>
          <a:xfrm>
            <a:off x="382905" y="4485640"/>
            <a:ext cx="8047990" cy="2040255"/>
          </a:xfrm>
          <a:prstGeom prst="horizontalScroll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5" name="Изображение 4" descr="php4tY0Lc_kouch_html_dd3ca10f8751a7f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8530" y="2322830"/>
            <a:ext cx="2540000" cy="17132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Текстовое поле 2"/>
          <p:cNvSpPr txBox="1"/>
          <p:nvPr/>
        </p:nvSpPr>
        <p:spPr>
          <a:xfrm>
            <a:off x="3979545" y="544830"/>
            <a:ext cx="6591935" cy="31756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 sz="4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Менторство</a:t>
            </a:r>
            <a:endParaRPr lang="ru-RU" altLang="en-US" sz="4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  <p:pic>
        <p:nvPicPr>
          <p:cNvPr id="4" name="Изображение 3" descr="DSCN99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985" y="1346835"/>
            <a:ext cx="5551170" cy="4163695"/>
          </a:xfrm>
          <a:prstGeom prst="rect">
            <a:avLst/>
          </a:prstGeom>
        </p:spPr>
      </p:pic>
      <p:pic>
        <p:nvPicPr>
          <p:cNvPr id="5" name="Изображение 4" descr="DSCN89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370" y="2170430"/>
            <a:ext cx="5887085" cy="4415790"/>
          </a:xfrm>
          <a:prstGeom prst="rect">
            <a:avLst/>
          </a:prstGeom>
        </p:spPr>
      </p:pic>
      <p:pic>
        <p:nvPicPr>
          <p:cNvPr id="6" name="Изображение 5" descr="0_740a8_3f455110_X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835" y="249555"/>
            <a:ext cx="3123565" cy="18002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725" y="160020"/>
            <a:ext cx="4721860" cy="3541395"/>
          </a:xfrm>
          <a:prstGeom prst="rect">
            <a:avLst/>
          </a:prstGeom>
        </p:spPr>
      </p:pic>
      <p:pic>
        <p:nvPicPr>
          <p:cNvPr id="3" name="Изображение 2" descr="DSCN82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905" y="236855"/>
            <a:ext cx="4617720" cy="3464560"/>
          </a:xfrm>
          <a:prstGeom prst="rect">
            <a:avLst/>
          </a:prstGeom>
        </p:spPr>
      </p:pic>
      <p:pic>
        <p:nvPicPr>
          <p:cNvPr id="4" name="Изображение 3" descr="DSCN97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605" y="3306445"/>
            <a:ext cx="4523105" cy="3392805"/>
          </a:xfrm>
          <a:prstGeom prst="rect">
            <a:avLst/>
          </a:prstGeom>
        </p:spPr>
      </p:pic>
      <p:pic>
        <p:nvPicPr>
          <p:cNvPr id="5" name="Изображение 4" descr="phoca_thumb_l_music-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270" y="690245"/>
            <a:ext cx="1755140" cy="2231390"/>
          </a:xfrm>
          <a:prstGeom prst="rect">
            <a:avLst/>
          </a:prstGeom>
        </p:spPr>
      </p:pic>
      <p:pic>
        <p:nvPicPr>
          <p:cNvPr id="6" name="Изображение 5" descr="hvy. iyrng — копи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30" y="3865880"/>
            <a:ext cx="2484120" cy="2833370"/>
          </a:xfrm>
          <a:prstGeom prst="rect">
            <a:avLst/>
          </a:prstGeom>
        </p:spPr>
      </p:pic>
      <p:pic>
        <p:nvPicPr>
          <p:cNvPr id="7" name="Изображение 6" descr="i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0710" y="3865880"/>
            <a:ext cx="2154555" cy="21545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DSCN00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620" y="145415"/>
            <a:ext cx="3453765" cy="4605655"/>
          </a:xfrm>
          <a:prstGeom prst="rect">
            <a:avLst/>
          </a:prstGeom>
        </p:spPr>
      </p:pic>
      <p:pic>
        <p:nvPicPr>
          <p:cNvPr id="3" name="Изображение 2" descr="20180919_1355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155" y="2579370"/>
            <a:ext cx="5394960" cy="4046220"/>
          </a:xfrm>
          <a:prstGeom prst="rect">
            <a:avLst/>
          </a:prstGeom>
        </p:spPr>
      </p:pic>
      <p:pic>
        <p:nvPicPr>
          <p:cNvPr id="4" name="Изображение 3" descr="DSCN83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795" y="145415"/>
            <a:ext cx="5069840" cy="3803015"/>
          </a:xfrm>
          <a:prstGeom prst="rect">
            <a:avLst/>
          </a:prstGeom>
        </p:spPr>
      </p:pic>
      <p:pic>
        <p:nvPicPr>
          <p:cNvPr id="5" name="Изображение 4" descr="198159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5" y="4931410"/>
            <a:ext cx="1809750" cy="1610360"/>
          </a:xfrm>
          <a:prstGeom prst="rect">
            <a:avLst/>
          </a:prstGeom>
        </p:spPr>
      </p:pic>
      <p:pic>
        <p:nvPicPr>
          <p:cNvPr id="6" name="Изображение 5" descr="gifplaatj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2360" y="4369435"/>
            <a:ext cx="1616710" cy="1616710"/>
          </a:xfrm>
          <a:prstGeom prst="rect">
            <a:avLst/>
          </a:prstGeom>
        </p:spPr>
      </p:pic>
      <p:pic>
        <p:nvPicPr>
          <p:cNvPr id="7" name="Изображение 6" descr="gifplaatj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310" y="384175"/>
            <a:ext cx="1941195" cy="19411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Прямоугольник 1"/>
          <p:cNvSpPr/>
          <p:nvPr/>
        </p:nvSpPr>
        <p:spPr>
          <a:xfrm>
            <a:off x="-1068705" y="2829560"/>
            <a:ext cx="10553065" cy="25146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algn="ctr"/>
            <a:endParaRPr lang="ru-RU" altLang="en-US" sz="4800" b="1">
              <a:ln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-254000" y="452755"/>
            <a:ext cx="12446635" cy="3021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4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Равноправное сотрудничество</a:t>
            </a:r>
            <a:endParaRPr lang="ru-RU" altLang="en-US" sz="4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  <p:pic>
        <p:nvPicPr>
          <p:cNvPr id="4" name="Изображение 3" descr="DSCN00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260" y="1215390"/>
            <a:ext cx="5144770" cy="3858895"/>
          </a:xfrm>
          <a:prstGeom prst="rect">
            <a:avLst/>
          </a:prstGeom>
        </p:spPr>
      </p:pic>
      <p:pic>
        <p:nvPicPr>
          <p:cNvPr id="5" name="Изображение 4" descr="DSCN98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025" y="2829560"/>
            <a:ext cx="5154930" cy="3866515"/>
          </a:xfrm>
          <a:prstGeom prst="rect">
            <a:avLst/>
          </a:prstGeom>
        </p:spPr>
      </p:pic>
      <p:pic>
        <p:nvPicPr>
          <p:cNvPr id="6" name="Изображение 5" descr="4c22fb8eefa99f31383519a9e80f80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0" y="5074285"/>
            <a:ext cx="4055110" cy="1784350"/>
          </a:xfrm>
          <a:prstGeom prst="rect">
            <a:avLst/>
          </a:prstGeom>
        </p:spPr>
      </p:pic>
      <p:pic>
        <p:nvPicPr>
          <p:cNvPr id="7" name="Изображение 6" descr="1322325579_6125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965" y="1296035"/>
            <a:ext cx="1781175" cy="13360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DSCN78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310" y="2414905"/>
            <a:ext cx="5748020" cy="4311015"/>
          </a:xfrm>
          <a:prstGeom prst="rect">
            <a:avLst/>
          </a:prstGeom>
        </p:spPr>
      </p:pic>
      <p:pic>
        <p:nvPicPr>
          <p:cNvPr id="3" name="Изображение 2" descr="DSCN00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355" y="311150"/>
            <a:ext cx="5568950" cy="4177030"/>
          </a:xfrm>
          <a:prstGeom prst="rect">
            <a:avLst/>
          </a:prstGeom>
        </p:spPr>
      </p:pic>
      <p:pic>
        <p:nvPicPr>
          <p:cNvPr id="4" name="Изображение 3" descr="184945__music-of-butterflies_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635" y="178435"/>
            <a:ext cx="3411855" cy="1918970"/>
          </a:xfrm>
          <a:prstGeom prst="rect">
            <a:avLst/>
          </a:prstGeom>
        </p:spPr>
      </p:pic>
      <p:pic>
        <p:nvPicPr>
          <p:cNvPr id="5" name="Изображение 4" descr="62069421_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465" y="4868545"/>
            <a:ext cx="4762500" cy="18573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IMG-6ce937a3758491e3c10f25195b02b6eb-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295" y="229870"/>
            <a:ext cx="8530590" cy="6398895"/>
          </a:xfrm>
          <a:prstGeom prst="rect">
            <a:avLst/>
          </a:prstGeom>
        </p:spPr>
      </p:pic>
      <p:pic>
        <p:nvPicPr>
          <p:cNvPr id="5" name="Изображение 4" descr="musical_not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670" y="1658620"/>
            <a:ext cx="2025015" cy="17703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ue Wav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1671</Words>
  <Application>WPS Presentation</Application>
  <PresentationFormat>宽屏</PresentationFormat>
  <Paragraphs>62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3" baseType="lpstr">
      <vt:lpstr>Arial</vt:lpstr>
      <vt:lpstr>SimSun</vt:lpstr>
      <vt:lpstr>Wingdings</vt:lpstr>
      <vt:lpstr>Microsoft YaHei</vt:lpstr>
      <vt:lpstr>Arial Unicode MS</vt:lpstr>
      <vt:lpstr>Calibri</vt:lpstr>
      <vt:lpstr>Blue Waves</vt:lpstr>
      <vt:lpstr>Модели реверсивного наставничества. Целесообразность использования реверсивного наставничества в практике сообщества музыкальных руководителей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ПУСБАС</cp:lastModifiedBy>
  <cp:revision>5</cp:revision>
  <dcterms:created xsi:type="dcterms:W3CDTF">2023-09-11T09:31:00Z</dcterms:created>
  <dcterms:modified xsi:type="dcterms:W3CDTF">2023-09-11T13:45:12Z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1049-12.2.0.13201</vt:lpwstr>
  </property>
  <property fmtid="{D5CDD505-2E9C-101B-9397-08002B2CF9AE}" pid="3" name="ICV">
    <vt:lpwstr>DEC01C39110F409F91F96338511FA44C_12</vt:lpwstr>
  </property>
</Properties>
</file>