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4" r:id="rId8"/>
    <p:sldId id="273" r:id="rId9"/>
    <p:sldId id="263" r:id="rId10"/>
    <p:sldId id="262" r:id="rId11"/>
    <p:sldId id="269" r:id="rId12"/>
    <p:sldId id="268" r:id="rId13"/>
    <p:sldId id="267" r:id="rId14"/>
    <p:sldId id="266" r:id="rId15"/>
    <p:sldId id="265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76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5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84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77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53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10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60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23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1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9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0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62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8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4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9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D1AB9-3A32-4041-89C4-77849E373F7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5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16D1AB9-3A32-4041-89C4-77849E373F73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17558E6-F7E8-4A7F-A614-E6F3E1C77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2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F76849-89A4-4407-B9AA-CBA9A1206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172" y="544859"/>
            <a:ext cx="8084074" cy="481263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III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РЕГИОНАЛЬНАЯ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ШКОЛА «УНИВЕРСИТЕТ ДЕТСТВА»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EDDBDAD-5488-4C27-B606-FA8EE2D1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717" y="2181726"/>
            <a:ext cx="5253789" cy="3288631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Развитие речи дошкольников посредством использования кукол пальчикового театра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Козлова Альфида Мухамадиевна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Воспитатель МБДОУ «Детский сад № 15»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Города Гая оренбургской области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E150C9-DF57-4DEA-B1CE-BF618E893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69354" y="2178555"/>
            <a:ext cx="4922315" cy="3281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1002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46200-D36D-4003-B245-E55C41E57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96949"/>
            <a:ext cx="7773338" cy="97067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игры с куклами пальчикового театра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AE52D9">
                    <a:lumMod val="75000"/>
                  </a:srgbClr>
                </a:solidFill>
                <a:effectLst/>
                <a:uLnTx/>
                <a:uFillTx/>
              </a:rPr>
              <a:t>дети 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AE52D9">
                    <a:lumMod val="75000"/>
                  </a:srgbClr>
                </a:solidFill>
                <a:effectLst/>
                <a:uLnTx/>
                <a:uFillTx/>
              </a:rPr>
              <a:t>4-5 лет</a:t>
            </a:r>
            <a:endParaRPr lang="ru-RU" sz="24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E8EDE9A-B0A6-461F-BACA-72B660994F8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84876" y="1189390"/>
            <a:ext cx="4087126" cy="30618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0B841BD-3D0E-4EE6-BB5F-CD5919579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29" y="3531830"/>
            <a:ext cx="4144608" cy="3108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2815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8784D6-71FB-450C-B89B-2ED8D07F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96949"/>
            <a:ext cx="7773338" cy="97067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игры с куклами пальчикового театра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AE52D9">
                    <a:lumMod val="75000"/>
                  </a:srgbClr>
                </a:solidFill>
                <a:effectLst/>
                <a:uLnTx/>
                <a:uFillTx/>
              </a:rPr>
              <a:t>дети 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AE52D9">
                    <a:lumMod val="75000"/>
                  </a:srgbClr>
                </a:solidFill>
                <a:effectLst/>
                <a:uLnTx/>
                <a:uFillTx/>
              </a:rPr>
              <a:t>5-6 лет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B809C60-193A-4114-8069-640F8FB5809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5" y="1167619"/>
            <a:ext cx="4059213" cy="304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028E8C1-4290-44D6-8113-F651940D3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3746"/>
            <a:ext cx="4059214" cy="304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926F8F8-939F-4916-B928-C1B4610D5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97" y="3616641"/>
            <a:ext cx="4059214" cy="304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016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438BCC-69FF-434F-8CA1-C23B28C8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18" y="302833"/>
            <a:ext cx="7773338" cy="77418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игры с куклами пальчикового театра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AE52D9">
                    <a:lumMod val="75000"/>
                  </a:srgbClr>
                </a:solidFill>
                <a:effectLst/>
                <a:uLnTx/>
                <a:uFillTx/>
              </a:rPr>
              <a:t>дети 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AE52D9">
                    <a:lumMod val="75000"/>
                  </a:srgbClr>
                </a:solidFill>
                <a:effectLst/>
                <a:uLnTx/>
                <a:uFillTx/>
              </a:rPr>
              <a:t>6-7 лет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5DBFDE8-9FC5-4DEF-8BAA-6B9EF54332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6" y="1113932"/>
            <a:ext cx="4172513" cy="327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1076B00-D70E-4D29-AD79-426984AFE1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7" y="3454040"/>
            <a:ext cx="4268688" cy="32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1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78DC16A9-A7FB-4123-A9DD-195018FEC546}"/>
              </a:ext>
            </a:extLst>
          </p:cNvPr>
          <p:cNvSpPr/>
          <p:nvPr/>
        </p:nvSpPr>
        <p:spPr>
          <a:xfrm>
            <a:off x="2745419" y="190553"/>
            <a:ext cx="3653162" cy="1908699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Пальчиковые игры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C0DCD13-8D0F-416A-B8B7-5601CE4E7711}"/>
              </a:ext>
            </a:extLst>
          </p:cNvPr>
          <p:cNvSpPr/>
          <p:nvPr/>
        </p:nvSpPr>
        <p:spPr>
          <a:xfrm>
            <a:off x="147192" y="1612328"/>
            <a:ext cx="3160450" cy="137588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Любознательность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1CD2F212-5B4D-471E-9A1F-BE583B23CC40}"/>
              </a:ext>
            </a:extLst>
          </p:cNvPr>
          <p:cNvSpPr/>
          <p:nvPr/>
        </p:nvSpPr>
        <p:spPr>
          <a:xfrm>
            <a:off x="319595" y="3265741"/>
            <a:ext cx="3559945" cy="168675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Коммуникабельность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FFD2FF19-FEDC-4674-940B-25E6FF1E65D0}"/>
              </a:ext>
            </a:extLst>
          </p:cNvPr>
          <p:cNvSpPr/>
          <p:nvPr/>
        </p:nvSpPr>
        <p:spPr>
          <a:xfrm>
            <a:off x="5805996" y="3132918"/>
            <a:ext cx="3090939" cy="170702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Расширение кругозора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6D3545A8-AC3C-475F-BA36-4639A6EA0CD0}"/>
              </a:ext>
            </a:extLst>
          </p:cNvPr>
          <p:cNvSpPr/>
          <p:nvPr/>
        </p:nvSpPr>
        <p:spPr>
          <a:xfrm>
            <a:off x="6172200" y="1432634"/>
            <a:ext cx="2891900" cy="1524841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Развитие речи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2BCED468-E82E-47AC-B904-42B3617E22E9}"/>
              </a:ext>
            </a:extLst>
          </p:cNvPr>
          <p:cNvSpPr/>
          <p:nvPr/>
        </p:nvSpPr>
        <p:spPr>
          <a:xfrm>
            <a:off x="3041711" y="4703595"/>
            <a:ext cx="3255886" cy="17206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Интерес к творчеству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1CD47ACD-A579-4D9F-A023-4BD7875FA937}"/>
              </a:ext>
            </a:extLst>
          </p:cNvPr>
          <p:cNvCxnSpPr/>
          <p:nvPr/>
        </p:nvCxnSpPr>
        <p:spPr>
          <a:xfrm flipH="1">
            <a:off x="3307642" y="2228295"/>
            <a:ext cx="571899" cy="759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745AA87A-AFF8-4553-8EE2-0C8F878D4CDF}"/>
              </a:ext>
            </a:extLst>
          </p:cNvPr>
          <p:cNvCxnSpPr/>
          <p:nvPr/>
        </p:nvCxnSpPr>
        <p:spPr>
          <a:xfrm flipH="1">
            <a:off x="4572000" y="2396971"/>
            <a:ext cx="97654" cy="211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DD3DEA10-10AC-4A5B-A1F2-F2554E259C4E}"/>
              </a:ext>
            </a:extLst>
          </p:cNvPr>
          <p:cNvCxnSpPr/>
          <p:nvPr/>
        </p:nvCxnSpPr>
        <p:spPr>
          <a:xfrm>
            <a:off x="5143899" y="2290439"/>
            <a:ext cx="662097" cy="866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48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847801-945E-490F-9B9A-D6AB1569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60" y="4050648"/>
            <a:ext cx="7773338" cy="2059619"/>
          </a:xfrm>
        </p:spPr>
        <p:txBody>
          <a:bodyPr/>
          <a:lstStyle/>
          <a:p>
            <a:r>
              <a:rPr lang="tt-RU" sz="1800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</a:rPr>
              <a:t>“Творческие процессы лучше выражаются в играх детей. Играющие дети представляют примеры самого подлинного, самого настоящего творчества”</a:t>
            </a:r>
            <a:br>
              <a:rPr lang="tt-RU" sz="1800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tt-RU" sz="1800" b="1" dirty="0">
                <a:solidFill>
                  <a:srgbClr val="7030A0"/>
                </a:solidFill>
                <a:effectLst/>
                <a:latin typeface="+mn-lt"/>
                <a:ea typeface="Times New Roman" panose="02020603050405020304" pitchFamily="18" charset="0"/>
              </a:rPr>
              <a:t>Л. Выготский</a:t>
            </a:r>
            <a:endParaRPr lang="ru-RU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8ED016A-FAFD-4DF4-8C6D-A19C252AAA5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08" y="644695"/>
            <a:ext cx="3424237" cy="342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91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755E58-863E-4BFD-9DBD-D5D2DD306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61779"/>
            <a:ext cx="7773338" cy="91909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результативность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EDBDD87-B7CE-49B2-A3BF-0B0B586A78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9" y="862550"/>
            <a:ext cx="3881351" cy="2911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CCC9F4-C948-4551-A3A1-3340EBCA1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29" y="922056"/>
            <a:ext cx="3663635" cy="274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C30FBC8-9E56-4BC8-86F7-A56A74D84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21" y="3773564"/>
            <a:ext cx="3889720" cy="2917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1757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F91A97-1623-46A9-B57B-E506B40903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4748" y="4324693"/>
            <a:ext cx="7772870" cy="185839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«Именно в игре ребёнок свободно владеет речью, говорит то, что думает, а не то, что надо. Не поучать и обучать, а играть с ним, фантазировать, сочинять, придумывать – вот, что необходимо ребёнку»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69BF539-5E9F-45F1-AB77-D894C48B6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38" y="398438"/>
            <a:ext cx="2462890" cy="36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4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63E1969-77E4-4642-B8EC-5BDBEE309302}"/>
              </a:ext>
            </a:extLst>
          </p:cNvPr>
          <p:cNvSpPr/>
          <p:nvPr/>
        </p:nvSpPr>
        <p:spPr>
          <a:xfrm>
            <a:off x="685646" y="2967335"/>
            <a:ext cx="777270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385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EE2185-994B-4F29-BA5D-8638E469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30820"/>
            <a:ext cx="7773338" cy="142930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Речь является  средством человеческого общения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8FA7E3E-93F2-4881-A4D9-080599A0FF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25" y="1890721"/>
            <a:ext cx="5039557" cy="3361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481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F564C47-1005-42D7-BAC1-17240334FB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0" y="999053"/>
            <a:ext cx="3777343" cy="283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83B3593-F0EE-4821-80AE-789AACF36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72" y="3972012"/>
            <a:ext cx="3551068" cy="266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F112E2-0AF2-4618-A02C-3DF4B24A8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10372"/>
            <a:ext cx="7773338" cy="90097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Развитие мелкой моторики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24AEC3E-7A8B-4F49-A20E-9D4C1D457B3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42" y="1049917"/>
            <a:ext cx="3709525" cy="278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216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349B12-CB30-4AEE-B97D-D025E309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39151"/>
            <a:ext cx="7773338" cy="102694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методы и средства активизации речевой деятельности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C17A370-CAAF-45E0-ADC2-631099E4998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8" y="1025497"/>
            <a:ext cx="3743293" cy="280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E6D3107-D203-445D-B385-0FD724EA7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63" y="1138039"/>
            <a:ext cx="3593237" cy="269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08BB55D-5474-436B-B74B-5CD1790E7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13" y="3808349"/>
            <a:ext cx="3749365" cy="2810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84C7C9A-5BBD-42B0-8039-6C8DF16A4D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98" y="3952612"/>
            <a:ext cx="3749366" cy="281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84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DD1182A-E4F7-4EC7-B23C-67A46F217A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3" y="1026434"/>
            <a:ext cx="3419167" cy="256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08B04B-C10A-4753-8787-707ED90C6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31" y="1026434"/>
            <a:ext cx="3763299" cy="264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C733C2F-AB2A-420B-B012-F2A7FFCB86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4" y="3876373"/>
            <a:ext cx="3646032" cy="256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6541C4B-A64C-462F-9D37-FA6CEEDABB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18" y="3876373"/>
            <a:ext cx="3515557" cy="263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C349B12-CB30-4AEE-B97D-D025E3095723}"/>
              </a:ext>
            </a:extLst>
          </p:cNvPr>
          <p:cNvSpPr txBox="1">
            <a:spLocks/>
          </p:cNvSpPr>
          <p:nvPr/>
        </p:nvSpPr>
        <p:spPr>
          <a:xfrm>
            <a:off x="685332" y="239151"/>
            <a:ext cx="7773338" cy="1026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методы и средства активизации речевой деятельности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3868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AA8C776-4C9C-46E8-A952-57F1D4B046F6}"/>
              </a:ext>
            </a:extLst>
          </p:cNvPr>
          <p:cNvSpPr/>
          <p:nvPr/>
        </p:nvSpPr>
        <p:spPr>
          <a:xfrm>
            <a:off x="341788" y="2956589"/>
            <a:ext cx="2867487" cy="162239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Расширяется словарный запас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F7400FF5-5E50-41CE-931E-3B7185094A30}"/>
              </a:ext>
            </a:extLst>
          </p:cNvPr>
          <p:cNvSpPr/>
          <p:nvPr/>
        </p:nvSpPr>
        <p:spPr>
          <a:xfrm>
            <a:off x="1708951" y="513169"/>
            <a:ext cx="5726097" cy="1127815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Театрализованная игра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5405E65-B64B-4685-826D-EFFAE10EA1FD}"/>
              </a:ext>
            </a:extLst>
          </p:cNvPr>
          <p:cNvSpPr/>
          <p:nvPr/>
        </p:nvSpPr>
        <p:spPr>
          <a:xfrm>
            <a:off x="3209275" y="4973096"/>
            <a:ext cx="3750817" cy="146481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7030A0"/>
                </a:solidFill>
              </a:rPr>
              <a:t>Совершенствуется артикуляционный аппарат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2393127-EC97-4797-BBEA-FED3C1B2451C}"/>
              </a:ext>
            </a:extLst>
          </p:cNvPr>
          <p:cNvSpPr/>
          <p:nvPr/>
        </p:nvSpPr>
        <p:spPr>
          <a:xfrm>
            <a:off x="6106886" y="3183137"/>
            <a:ext cx="2921705" cy="15347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Усваивается </a:t>
            </a:r>
            <a:r>
              <a:rPr lang="ru-RU" sz="2800" dirty="0">
                <a:solidFill>
                  <a:srgbClr val="7030A0"/>
                </a:solidFill>
              </a:rPr>
              <a:t>богатство родного языка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xmlns="" id="{B4225100-1AAC-4A47-8F0B-3A27C8C037D0}"/>
              </a:ext>
            </a:extLst>
          </p:cNvPr>
          <p:cNvSpPr/>
          <p:nvPr/>
        </p:nvSpPr>
        <p:spPr>
          <a:xfrm>
            <a:off x="4314546" y="2524896"/>
            <a:ext cx="843379" cy="180820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лево 13">
            <a:extLst>
              <a:ext uri="{FF2B5EF4-FFF2-40B4-BE49-F238E27FC236}">
                <a16:creationId xmlns:a16="http://schemas.microsoft.com/office/drawing/2014/main" xmlns="" id="{1E746E8A-B13D-4EF2-A0A9-B2CD1559162B}"/>
              </a:ext>
            </a:extLst>
          </p:cNvPr>
          <p:cNvSpPr/>
          <p:nvPr/>
        </p:nvSpPr>
        <p:spPr>
          <a:xfrm rot="18747240">
            <a:off x="1881405" y="2012389"/>
            <a:ext cx="1296140" cy="65694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9027B439-3582-4E95-A759-B34540D99757}"/>
              </a:ext>
            </a:extLst>
          </p:cNvPr>
          <p:cNvSpPr/>
          <p:nvPr/>
        </p:nvSpPr>
        <p:spPr>
          <a:xfrm rot="2899406">
            <a:off x="6497664" y="2087713"/>
            <a:ext cx="1207363" cy="60319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60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601CF4-EE95-41B7-B534-98F43C736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67" y="204187"/>
            <a:ext cx="8124903" cy="7546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игры с куклами пальчикового театра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дети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1,5-2 лет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F829255-6C46-4FBF-9354-AD86320E11B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58" y="3332499"/>
            <a:ext cx="4412404" cy="330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BA6301-2364-4318-9745-8913236BE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7" y="1100304"/>
            <a:ext cx="4281776" cy="321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54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E5DAEF3-5B74-4D6E-99BC-EF604431C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0" y="1120087"/>
            <a:ext cx="4188656" cy="3141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FC148FB-A65F-487C-A3CD-D4F404C236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6" y="3480710"/>
            <a:ext cx="4308399" cy="323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4601CF4-EE95-41B7-B534-98F43C736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34" y="204187"/>
            <a:ext cx="8124903" cy="7546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театрализованные игры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детей 1,5-2 лет</a:t>
            </a:r>
          </a:p>
        </p:txBody>
      </p:sp>
    </p:spTree>
    <p:extLst>
      <p:ext uri="{BB962C8B-B14F-4D97-AF65-F5344CB8AC3E}">
        <p14:creationId xmlns:p14="http://schemas.microsoft.com/office/powerpoint/2010/main" val="389988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86BD19-352E-42EB-AC2C-CD0F1F82E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25084"/>
            <a:ext cx="7773338" cy="108321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игры с куклами пальчикового театра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AE52D9">
                    <a:lumMod val="75000"/>
                  </a:srgbClr>
                </a:solidFill>
                <a:effectLst/>
                <a:uLnTx/>
                <a:uFillTx/>
              </a:rPr>
              <a:t>дети 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AE52D9">
                    <a:lumMod val="75000"/>
                  </a:srgbClr>
                </a:solidFill>
                <a:effectLst/>
                <a:uLnTx/>
                <a:uFillTx/>
              </a:rPr>
              <a:t>3-4 лет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D52B46-5F2B-4B89-B0A8-094894A7E6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12" y="3130173"/>
            <a:ext cx="4218648" cy="316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304DABE7-993B-4325-BDB4-FB2C61C278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3" y="1151280"/>
            <a:ext cx="4009294" cy="300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948800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303</TotalTime>
  <Words>172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Капля</vt:lpstr>
      <vt:lpstr>III РЕГИОНАЛЬНАЯ ШКОЛА «УНИВЕРСИТЕТ ДЕТСТВА»</vt:lpstr>
      <vt:lpstr>Речь является  средством человеческого общения</vt:lpstr>
      <vt:lpstr>Развитие мелкой моторики</vt:lpstr>
      <vt:lpstr>методы и средства активизации речевой деятельности</vt:lpstr>
      <vt:lpstr>Презентация PowerPoint</vt:lpstr>
      <vt:lpstr>Презентация PowerPoint</vt:lpstr>
      <vt:lpstr>игры с куклами пальчикового театра  дети 1,5-2 лет</vt:lpstr>
      <vt:lpstr>театрализованные игры детей 1,5-2 лет</vt:lpstr>
      <vt:lpstr>игры с куклами пальчикового театра  дети 3-4 лет</vt:lpstr>
      <vt:lpstr>игры с куклами пальчикового театра  дети 4-5 лет</vt:lpstr>
      <vt:lpstr>игры с куклами пальчикового театра  дети 5-6 лет</vt:lpstr>
      <vt:lpstr>игры с куклами пальчикового театра  дети 6-7 лет</vt:lpstr>
      <vt:lpstr>Презентация PowerPoint</vt:lpstr>
      <vt:lpstr>“Творческие процессы лучше выражаются в играх детей. Играющие дети представляют примеры самого подлинного, самого настоящего творчества” Л. Выготский</vt:lpstr>
      <vt:lpstr>результативность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ШКОЛА «УНИВЕРСИТЕТ ДЕТСТВА»</dc:title>
  <dc:creator>Андрей Козлов</dc:creator>
  <cp:lastModifiedBy>PC</cp:lastModifiedBy>
  <cp:revision>8</cp:revision>
  <dcterms:created xsi:type="dcterms:W3CDTF">2021-11-25T08:57:31Z</dcterms:created>
  <dcterms:modified xsi:type="dcterms:W3CDTF">2021-11-26T16:32:43Z</dcterms:modified>
</cp:coreProperties>
</file>