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3" r:id="rId3"/>
    <p:sldId id="267" r:id="rId4"/>
    <p:sldId id="268" r:id="rId5"/>
    <p:sldId id="286" r:id="rId6"/>
    <p:sldId id="266" r:id="rId7"/>
    <p:sldId id="284" r:id="rId8"/>
    <p:sldId id="285" r:id="rId9"/>
    <p:sldId id="261" r:id="rId10"/>
    <p:sldId id="270" r:id="rId11"/>
    <p:sldId id="269" r:id="rId12"/>
    <p:sldId id="272" r:id="rId13"/>
    <p:sldId id="271" r:id="rId14"/>
    <p:sldId id="273" r:id="rId15"/>
    <p:sldId id="275" r:id="rId16"/>
    <p:sldId id="274" r:id="rId17"/>
    <p:sldId id="276" r:id="rId18"/>
    <p:sldId id="283" r:id="rId19"/>
    <p:sldId id="277" r:id="rId20"/>
    <p:sldId id="278" r:id="rId21"/>
    <p:sldId id="287" r:id="rId22"/>
    <p:sldId id="281" r:id="rId23"/>
  </p:sldIdLst>
  <p:sldSz cx="9144000" cy="6858000" type="screen4x3"/>
  <p:notesSz cx="6858000" cy="9144000"/>
  <p:embeddedFontLst>
    <p:embeddedFont>
      <p:font typeface="Matilda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27704F"/>
    <a:srgbClr val="943294"/>
    <a:srgbClr val="7C4A78"/>
    <a:srgbClr val="CC66FF"/>
    <a:srgbClr val="339933"/>
    <a:srgbClr val="50C850"/>
    <a:srgbClr val="D6F2D6"/>
    <a:srgbClr val="EFA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 rot="21354176">
            <a:off x="1044449" y="1006894"/>
            <a:ext cx="6961580" cy="2890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atilda" pitchFamily="2" charset="0"/>
                <a:ea typeface="+mj-ea"/>
                <a:cs typeface="+mj-cs"/>
              </a:rPr>
              <a:t>Муниципальное дошкольное</a:t>
            </a:r>
            <a:r>
              <a:rPr kumimoji="0" lang="ru-RU" sz="2000" b="1" i="0" u="none" strike="noStrike" kern="1200" normalizeH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atilda" pitchFamily="2" charset="0"/>
                <a:ea typeface="+mj-ea"/>
                <a:cs typeface="+mj-cs"/>
              </a:rPr>
              <a:t> образовательное автономное </a:t>
            </a:r>
            <a:r>
              <a:rPr kumimoji="0" lang="ru-RU" sz="2000" b="1" i="0" u="none" strike="noStrike" kern="120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atilda" pitchFamily="2" charset="0"/>
                <a:ea typeface="+mj-ea"/>
                <a:cs typeface="+mj-cs"/>
              </a:rPr>
              <a:t> учреждение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«Детский сад №60 комбинированного вида» </a:t>
            </a:r>
            <a:r>
              <a:rPr lang="ru-RU" sz="20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г.Орска</a:t>
            </a:r>
            <a:endParaRPr lang="ru-RU" sz="20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atilda" pitchFamily="2" charset="0"/>
                <a:ea typeface="+mj-ea"/>
                <a:cs typeface="+mj-cs"/>
              </a:rPr>
              <a:t>Применение дидактических игр в обучении детей основам математики</a:t>
            </a:r>
            <a:endParaRPr kumimoji="0" lang="ru-RU" sz="4400" b="1" i="0" u="none" strike="noStrike" kern="120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 rot="21381720">
            <a:off x="3102188" y="4612691"/>
            <a:ext cx="3310262" cy="1440160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Еремеева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Анна Сергеевна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первой квалификационной категории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Игры с цифрами и числами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83308"/>
            <a:ext cx="4299942" cy="2313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05975"/>
            <a:ext cx="2850511" cy="3368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908720"/>
            <a:ext cx="3507854" cy="3249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31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5445224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Arial" pitchFamily="34" charset="0"/>
              </a:rPr>
              <a:t> </a:t>
            </a:r>
            <a:endParaRPr lang="ru-RU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318" y="967301"/>
            <a:ext cx="83701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00" i="1" dirty="0" smtClean="0"/>
          </a:p>
          <a:p>
            <a:pPr algn="ctr"/>
            <a:endParaRPr lang="ru-RU" sz="800" i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07" y="356490"/>
            <a:ext cx="4067944" cy="305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0324"/>
            <a:ext cx="2926917" cy="3586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223" y="3214286"/>
            <a:ext cx="3199089" cy="3239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66284"/>
            <a:ext cx="3007704" cy="3087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477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720080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10" name="Рисунок 9" descr="F:\фото для фэмп\20190325_1754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3399" y="4048991"/>
            <a:ext cx="3929089" cy="2286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12644"/>
            <a:ext cx="3168352" cy="3204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803" y="939337"/>
            <a:ext cx="4146207" cy="3109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51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720080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412845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4" y="1268760"/>
            <a:ext cx="3240360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13069" y="3162356"/>
            <a:ext cx="2736305" cy="4277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672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Игры на ориентирование в пространстве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10" name="Объект 9" descr="F:\фото для фэмп\20190326_16464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3287684" cy="2356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F:\фото для фэмп\20190325_1834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645024"/>
            <a:ext cx="295232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210043"/>
            <a:ext cx="4398769" cy="3299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793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Игры с геометрическими фигурами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501008"/>
            <a:ext cx="3672408" cy="2976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052736"/>
            <a:ext cx="285978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384042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240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720080"/>
          </a:xfrm>
        </p:spPr>
        <p:txBody>
          <a:bodyPr>
            <a:normAutofit/>
          </a:bodyPr>
          <a:lstStyle/>
          <a:p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52886"/>
            <a:ext cx="3600400" cy="2928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658" y="404664"/>
            <a:ext cx="2520280" cy="2983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6" y="692696"/>
            <a:ext cx="2664296" cy="3746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256" y="514795"/>
            <a:ext cx="3203846" cy="2762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577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Игры путешествие во времени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3"/>
            <a:ext cx="2880320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602881"/>
            <a:ext cx="4048503" cy="3036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980728"/>
            <a:ext cx="326436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276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8020" y="-169827"/>
            <a:ext cx="3024336" cy="4029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:\фото для фэмп\20190325_162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429000"/>
            <a:ext cx="453650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8594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Игры на логическое мышление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3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764704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3700919"/>
            <a:ext cx="4803998" cy="2757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533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720080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260648"/>
            <a:ext cx="8352928" cy="3312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i="1" dirty="0" smtClean="0"/>
              <a:t> </a:t>
            </a:r>
            <a:r>
              <a:rPr lang="ru-RU" sz="2400" i="1" dirty="0"/>
              <a:t>Без игры нет и не может быть полноценного умственного развития. Игра - это огромное светлое окно, через которое в духовный мир ребенка вливается живительный поток представлений, понятий об окружающем мире. Игра - это искра, зажигающая огонек пытливости и любознательности.</a:t>
            </a:r>
            <a:endParaRPr lang="ru-RU" sz="2400" dirty="0"/>
          </a:p>
          <a:p>
            <a:pPr algn="ctr"/>
            <a:r>
              <a:rPr lang="ru-RU" sz="2400" i="1" dirty="0" err="1"/>
              <a:t>В.А.Сухомлинский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996952"/>
            <a:ext cx="475252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720080"/>
          </a:xfrm>
        </p:spPr>
        <p:txBody>
          <a:bodyPr>
            <a:normAutofit/>
          </a:bodyPr>
          <a:lstStyle/>
          <a:p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12" y="404664"/>
            <a:ext cx="3599090" cy="2699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268" y="0"/>
            <a:ext cx="2409732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18" y="267664"/>
            <a:ext cx="2357243" cy="3142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20" y="3573016"/>
            <a:ext cx="3456916" cy="2594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996952"/>
            <a:ext cx="2715766" cy="3295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855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8" descr="F:\фото для фэмп\20190326_16525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273630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User\AppData\Local\Microsoft\Windows\Temporary Internet Files\Content.Word\20190326_1634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836712"/>
            <a:ext cx="288032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AppData\Local\Microsoft\Windows\Temporary Internet Files\Content.Word\20190326_1630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7021" y="1700808"/>
            <a:ext cx="266429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AppData\Local\Microsoft\Windows\Temporary Internet Files\Content.Word\20190326_16185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907704" y="3939836"/>
            <a:ext cx="230425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3886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720080"/>
          </a:xfrm>
        </p:spPr>
        <p:txBody>
          <a:bodyPr>
            <a:normAutofit/>
          </a:bodyPr>
          <a:lstStyle/>
          <a:p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24744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37324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Актуальность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 smtClean="0">
                <a:solidFill>
                  <a:srgbClr val="FF0000"/>
                </a:solidFill>
              </a:rPr>
              <a:t> </a:t>
            </a:r>
            <a:r>
              <a:rPr lang="ru-RU" sz="2600" dirty="0" smtClean="0"/>
              <a:t>1.Часть общей </a:t>
            </a:r>
            <a:r>
              <a:rPr lang="ru-RU" sz="2600" dirty="0"/>
              <a:t>подготовки к </a:t>
            </a:r>
            <a:r>
              <a:rPr lang="ru-RU" sz="2600" dirty="0" smtClean="0"/>
              <a:t>школе,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математика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необходима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огромному числу людей различных профессий.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2.Активное влияние 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 формирование умственной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деятельности. ( синтез,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нализ, обобщение)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3.Формирование психологических новообразований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4.Развитие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всесторонней личности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ребёнка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5.Формирование произвольности поведения.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9812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Цели и задачи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2565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 smtClean="0"/>
              <a:t>создать </a:t>
            </a:r>
            <a:r>
              <a:rPr lang="ru-RU" dirty="0"/>
              <a:t>условия для развития у детей дошкольного возраста элементарных математических представлений посредством дидактических игр.</a:t>
            </a:r>
          </a:p>
          <a:p>
            <a:pPr marL="0" indent="0" fontAlgn="base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fontAlgn="base" hangingPunct="0"/>
            <a:r>
              <a:rPr lang="ru-RU" dirty="0"/>
              <a:t>Развитие познавательных интересов и способностей, воображения, логического мышления.</a:t>
            </a:r>
          </a:p>
          <a:p>
            <a:pPr eaLnBrk="0" fontAlgn="base" hangingPunct="0"/>
            <a:r>
              <a:rPr lang="ru-RU" dirty="0"/>
              <a:t>Развитие умственных способностей детей через дидактические игры.</a:t>
            </a:r>
          </a:p>
          <a:p>
            <a:pPr eaLnBrk="0" fontAlgn="base" hangingPunct="0"/>
            <a:r>
              <a:rPr lang="ru-RU" dirty="0"/>
              <a:t>Повысить уровень знаний детей по развитию элементарных математических представлений.( о множестве, числе, величине, форме, пространстве и времени).</a:t>
            </a:r>
          </a:p>
          <a:p>
            <a:pPr eaLnBrk="0" fontAlgn="base" hangingPunct="0"/>
            <a:r>
              <a:rPr lang="ru-RU" dirty="0"/>
              <a:t>Формирование навыков и умений в счёте, вычислениях, измерении, моделировании, овладении математической терминологией.</a:t>
            </a:r>
          </a:p>
          <a:p>
            <a:pPr eaLnBrk="0" fontAlgn="base" hangingPunct="0"/>
            <a:r>
              <a:rPr lang="ru-RU" dirty="0"/>
              <a:t>Формирование и развитие общих приёмов в умственной деятельности </a:t>
            </a:r>
          </a:p>
          <a:p>
            <a:pPr eaLnBrk="0" fontAlgn="base" hangingPunct="0"/>
            <a:r>
              <a:rPr lang="ru-RU" dirty="0"/>
              <a:t>(сравнение, классификация, обобщение и другие).</a:t>
            </a:r>
          </a:p>
          <a:p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89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Центр математического развития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 smtClean="0">
                <a:solidFill>
                  <a:srgbClr val="FF0000"/>
                </a:solidFill>
              </a:rPr>
              <a:t>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4997330" cy="315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05630"/>
            <a:ext cx="4176464" cy="2576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65" y="1028669"/>
            <a:ext cx="2578742" cy="3714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684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75856" y="2204864"/>
            <a:ext cx="3024336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дидактических игр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276862" y="492955"/>
            <a:ext cx="3367368" cy="2758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Словесные</a:t>
            </a:r>
          </a:p>
          <a:p>
            <a:pPr algn="ctr"/>
            <a:endParaRPr lang="ru-RU" dirty="0"/>
          </a:p>
          <a:p>
            <a:pPr lvl="0" algn="ctr"/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«Когда это бывает?»; «Угадай фигуру по описанию»; «Больше или меньше»; «Скажи, где находится»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334166" y="4149081"/>
            <a:ext cx="2974922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Настольно печатные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>
                <a:solidFill>
                  <a:schemeClr val="bg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парные картинки, лото, домино, мозаика, разрезные картинки, кубики</a:t>
            </a:r>
            <a:endParaRPr lang="ru-RU" dirty="0">
              <a:solidFill>
                <a:schemeClr val="bg2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" name="Овал 1"/>
          <p:cNvSpPr/>
          <p:nvPr/>
        </p:nvSpPr>
        <p:spPr>
          <a:xfrm>
            <a:off x="539552" y="332655"/>
            <a:ext cx="4104456" cy="29183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Предметные игры </a:t>
            </a:r>
          </a:p>
          <a:p>
            <a:pPr lvl="0" algn="ctr"/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мелкие игрушки; наборы геометрических тел; бусы, матрёшки; ёлочки; бочонки разной величины; занимательные кубы; змейка </a:t>
            </a:r>
            <a:r>
              <a:rPr lang="ru-RU" sz="1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Рубика</a:t>
            </a: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счетные палочки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27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332656"/>
            <a:ext cx="4029844" cy="1080119"/>
          </a:xfrm>
        </p:spPr>
        <p:txBody>
          <a:bodyPr/>
          <a:lstStyle/>
          <a:p>
            <a:r>
              <a:rPr lang="ru-RU" dirty="0" smtClean="0"/>
              <a:t>Предметные игры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5"/>
            <a:ext cx="2088232" cy="1862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92553" y="548681"/>
            <a:ext cx="3894247" cy="792088"/>
          </a:xfrm>
        </p:spPr>
        <p:txBody>
          <a:bodyPr/>
          <a:lstStyle/>
          <a:p>
            <a:r>
              <a:rPr lang="ru-RU" dirty="0" smtClean="0"/>
              <a:t>Словесные игры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02260"/>
            <a:ext cx="2088232" cy="1730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77072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526" y="2024843"/>
            <a:ext cx="2736305" cy="2052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2485" y="4077072"/>
            <a:ext cx="2295193" cy="2237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трелка вверх 11"/>
          <p:cNvSpPr/>
          <p:nvPr/>
        </p:nvSpPr>
        <p:spPr>
          <a:xfrm rot="10800000">
            <a:off x="1691680" y="1340768"/>
            <a:ext cx="484632" cy="7920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299123" y="1340767"/>
            <a:ext cx="484632" cy="684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1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Настольные печатные игры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30" y="1124744"/>
            <a:ext cx="3404196" cy="2553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052736"/>
            <a:ext cx="2970214" cy="3600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933056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065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5445224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Arial" pitchFamily="34" charset="0"/>
              </a:rPr>
              <a:t> </a:t>
            </a:r>
            <a:endParaRPr lang="ru-RU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318" y="967301"/>
            <a:ext cx="83701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00" i="1" dirty="0" smtClean="0"/>
          </a:p>
          <a:p>
            <a:pPr algn="ctr"/>
            <a:endParaRPr lang="ru-RU" sz="800" i="1" dirty="0" smtClean="0"/>
          </a:p>
        </p:txBody>
      </p:sp>
      <p:sp>
        <p:nvSpPr>
          <p:cNvPr id="6" name="Овал 5"/>
          <p:cNvSpPr/>
          <p:nvPr/>
        </p:nvSpPr>
        <p:spPr>
          <a:xfrm>
            <a:off x="2907788" y="2168860"/>
            <a:ext cx="3600400" cy="2808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Дидактические игры по формированию математических представлений условно делятся на следующие группы: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19672" y="4659707"/>
            <a:ext cx="2304256" cy="1620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Игры с цифрами и числами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8318" y="1880828"/>
            <a:ext cx="230425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Игры на ориентирование в пространстве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00736" y="502117"/>
            <a:ext cx="2376264" cy="1453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Игры с геометрическими фигурами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38874" y="1985226"/>
            <a:ext cx="2160240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Игры путешествие во времени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92080" y="4778571"/>
            <a:ext cx="2160240" cy="1382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Игры на логическое мышление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32423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257</Words>
  <Application>Microsoft Office PowerPoint</Application>
  <PresentationFormat>Экран (4:3)</PresentationFormat>
  <Paragraphs>51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Matilda</vt:lpstr>
      <vt:lpstr>Times New Roman</vt:lpstr>
      <vt:lpstr>Calibri</vt:lpstr>
      <vt:lpstr>Тема Office</vt:lpstr>
      <vt:lpstr>Презентация PowerPoint</vt:lpstr>
      <vt:lpstr>Презентация PowerPoint</vt:lpstr>
      <vt:lpstr>Актуальность</vt:lpstr>
      <vt:lpstr>Цели и задачи</vt:lpstr>
      <vt:lpstr>Центр математического развития</vt:lpstr>
      <vt:lpstr>Презентация PowerPoint</vt:lpstr>
      <vt:lpstr>Презентация PowerPoint</vt:lpstr>
      <vt:lpstr>Настольные печатные игры</vt:lpstr>
      <vt:lpstr>Презентация PowerPoint</vt:lpstr>
      <vt:lpstr>Игры с цифрами и числами</vt:lpstr>
      <vt:lpstr>Презентация PowerPoint</vt:lpstr>
      <vt:lpstr>Презентация PowerPoint</vt:lpstr>
      <vt:lpstr>Презентация PowerPoint</vt:lpstr>
      <vt:lpstr>Игры на ориентирование в пространстве</vt:lpstr>
      <vt:lpstr>Игры с геометрическими фигурами</vt:lpstr>
      <vt:lpstr>Презентация PowerPoint</vt:lpstr>
      <vt:lpstr>Игры путешествие во времени</vt:lpstr>
      <vt:lpstr>Презентация PowerPoint</vt:lpstr>
      <vt:lpstr>Игры на логическое мышление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lenovo</cp:lastModifiedBy>
  <cp:revision>78</cp:revision>
  <dcterms:created xsi:type="dcterms:W3CDTF">2013-08-23T08:38:35Z</dcterms:created>
  <dcterms:modified xsi:type="dcterms:W3CDTF">2021-04-27T06:38:28Z</dcterms:modified>
</cp:coreProperties>
</file>