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7" r:id="rId4"/>
    <p:sldId id="269" r:id="rId5"/>
    <p:sldId id="268" r:id="rId6"/>
    <p:sldId id="270" r:id="rId7"/>
    <p:sldId id="275" r:id="rId8"/>
    <p:sldId id="267" r:id="rId9"/>
    <p:sldId id="271" r:id="rId10"/>
    <p:sldId id="274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93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19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45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8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36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63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58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43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80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35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65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98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B28F-4267-4B28-962D-0D6333D97026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3F13-391B-4AFE-B6D4-27CB95562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88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vk.com/wall-216702334_12282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vk.com/wall-216702334_1003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orobogatova.netboard.me/l0qwry4jcnqg82f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7112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844" y="298174"/>
            <a:ext cx="9203635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 автономное учреждение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121 «Золотой колосок»  г. Орск</a:t>
            </a:r>
            <a:endParaRPr lang="ru-RU" sz="32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331844" y="2303533"/>
            <a:ext cx="9144000" cy="183876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работы по теме :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«Театрализованная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развития связной речи у детей с ТНР»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9" t="42898" r="15911"/>
          <a:stretch/>
        </p:blipFill>
        <p:spPr bwMode="auto">
          <a:xfrm>
            <a:off x="2337473" y="3508513"/>
            <a:ext cx="7132741" cy="317189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2000"/>
              </a:srgbClr>
            </a:outerShdw>
            <a:softEdge rad="863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03843" y="5849902"/>
            <a:ext cx="6076123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ctr"/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первой квалификационной категории </a:t>
            </a:r>
          </a:p>
          <a:p>
            <a:pPr algn="ctr"/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Скоробогатова Т.А.</a:t>
            </a:r>
          </a:p>
        </p:txBody>
      </p:sp>
    </p:spTree>
    <p:extLst>
      <p:ext uri="{BB962C8B-B14F-4D97-AF65-F5344CB8AC3E}">
        <p14:creationId xmlns:p14="http://schemas.microsoft.com/office/powerpoint/2010/main" xmlns="" val="413434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1524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9930" y="224135"/>
            <a:ext cx="55592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сказки  </a:t>
            </a:r>
            <a:r>
              <a:rPr lang="ru-RU" sz="28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</a:t>
            </a:r>
            <a:r>
              <a:rPr lang="en-US" sz="28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https://vk.com/wall-216702334_12282</a:t>
            </a:r>
            <a:endParaRPr lang="ru-RU" b="1" i="1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https://vk.com/wall-216702334_10031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795"/>
          <a:stretch/>
        </p:blipFill>
        <p:spPr>
          <a:xfrm>
            <a:off x="5068957" y="762744"/>
            <a:ext cx="6142383" cy="27711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48" t="9565" r="19946" b="20580"/>
          <a:stretch/>
        </p:blipFill>
        <p:spPr>
          <a:xfrm>
            <a:off x="8865704" y="3349384"/>
            <a:ext cx="2345636" cy="3267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6" t="10435" r="41957" b="13913"/>
          <a:stretch/>
        </p:blipFill>
        <p:spPr>
          <a:xfrm>
            <a:off x="1331844" y="1426081"/>
            <a:ext cx="2405269" cy="36927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9426" y="3856367"/>
            <a:ext cx="5068957" cy="285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794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1524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4277" y="257580"/>
            <a:ext cx="10595113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Театральное</a:t>
            </a:r>
            <a:r>
              <a:rPr lang="ru-RU" sz="2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искусство близко и понятно детям, ведь в основе лежит игра. Участвуя в </a:t>
            </a:r>
            <a: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театрализованных играх</a:t>
            </a:r>
            <a:r>
              <a:rPr lang="ru-RU" sz="2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дети знакомятся с окружающим миром, учатся его понимать. </a:t>
            </a:r>
          </a:p>
          <a:p>
            <a:pPr algn="just"/>
            <a: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театрализованные игры мы развиваем</a:t>
            </a:r>
            <a:r>
              <a:rPr lang="ru-RU" sz="2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 детей речевые умения и навыки, обеспечиваем эмоциональное благополучие. У детей значительно активизируется словарный запас в повседневной жизни, речь становится более яркой, эмоциональной, что особенно актуально для детей с ТНР.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9" t="42898" r="15911"/>
          <a:stretch/>
        </p:blipFill>
        <p:spPr bwMode="auto">
          <a:xfrm>
            <a:off x="1643269" y="3120887"/>
            <a:ext cx="8582568" cy="38166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2000"/>
              </a:srgbClr>
            </a:outerShdw>
            <a:softEdge rad="863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5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1524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9" t="42898" r="15911"/>
          <a:stretch/>
        </p:blipFill>
        <p:spPr bwMode="auto">
          <a:xfrm>
            <a:off x="548639" y="2364724"/>
            <a:ext cx="10774681" cy="479144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2000"/>
              </a:srgbClr>
            </a:outerShdw>
            <a:softEdge rad="863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83080" y="934278"/>
            <a:ext cx="8534400" cy="1366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Больше материалов по ссылке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https://skorobogatova.netboard.me/l0qwry4jcnqg82f/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77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6546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1524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9217" y="483699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9774" y="1283918"/>
            <a:ext cx="85973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огромным стимулом для </a:t>
            </a:r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совершенствования </a:t>
            </a:r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Актер </a:t>
            </a:r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должен уметь четко произносить текст, выразительно передавать мысли автора (интонацию, логическое ударение, силу голоса, темп </a:t>
            </a:r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владеть своим голосом, мимикой, жестами, а главное – четкой артикуляцией.</a:t>
            </a:r>
          </a:p>
          <a:p>
            <a:pPr algn="just"/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в </a:t>
            </a:r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театрализованных играх способствует развитию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памяти и взаимодействию друг с другом.</a:t>
            </a:r>
          </a:p>
          <a:p>
            <a:pPr algn="just"/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возникла идея – создание системы педагогических мероприятий по  развитию речи через театрализованную </a:t>
            </a:r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2077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297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1524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8929" y="455714"/>
            <a:ext cx="1030522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создание условий дл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успешного развития детей через театральную деятельность. 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929" y="1284240"/>
            <a:ext cx="10393019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речевого развития в театрализованной деятельности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Учить детей связно, последовательно излагать свои мысли.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грамматический и лексический строй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активной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разговорной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совершенствовать диалогическую и монологическую формы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выразительную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интонационную сторону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Пополнять и активизировать словарь детей </a:t>
            </a:r>
            <a:r>
              <a:rPr lang="ru-RU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 счет слов, обозначающих название предметов, действий, признаков)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Совершенствовать художественно-речевые исполнительские навыки детей в разных видах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деятельности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Воспитывать культуру речевого общения, умение согласованно действовать в коллективе.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Совершенствовать игровые навыки и творческую самостоятельность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театрализованные игры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творческие способности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0921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1524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2574" y="643523"/>
            <a:ext cx="9223513" cy="16466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 развития речи в театрализованной деятельности 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речи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общей и мелкой моторики;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сценического мастерства и речевой </a:t>
            </a:r>
            <a:r>
              <a:rPr lang="ru-RU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2574" y="2516620"/>
            <a:ext cx="5883965" cy="4062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 театрализованной деятельности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скороговорки. Загадки.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воображение.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напряжение и расслабление мышц.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имитацию движения.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активизацию словарного запаса.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формирование разговорной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словами и без слов.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Хороводные игры. Подвижные игры с героями.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эпизодов.</a:t>
            </a:r>
          </a:p>
          <a:p>
            <a:r>
              <a:rPr lang="ru-RU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сказок, </a:t>
            </a:r>
            <a:r>
              <a:rPr lang="ru-RU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стихов.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театрализованных представлений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1983" y="1378980"/>
            <a:ext cx="3544573" cy="2806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740" y="3579512"/>
            <a:ext cx="3578087" cy="2683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0169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1524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4643" y="666644"/>
            <a:ext cx="6758609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приемы, </a:t>
            </a:r>
            <a:r>
              <a:rPr lang="ru-RU" sz="20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в работе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Чтение художественных произведений, сказок, стихов.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Беседы с детьми.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Обыгрывание этюдов,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театрализованных игр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инсценировки, драматизации.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Рассматривание иллюстраций.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Показ кукольных спектаклей.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Упражнения по формированию выразительности исполнения </a:t>
            </a:r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(вербальной и невербальной </a:t>
            </a:r>
            <a:r>
              <a:rPr lang="ru-RU" sz="20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1766" y="666644"/>
            <a:ext cx="3342501" cy="4456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39"/>
          <a:stretch/>
        </p:blipFill>
        <p:spPr>
          <a:xfrm>
            <a:off x="5373761" y="4020652"/>
            <a:ext cx="2924880" cy="28398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930" y="4038187"/>
            <a:ext cx="3575317" cy="2822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8236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1524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7130" y="776549"/>
            <a:ext cx="8779565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обогащения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предметно-развивающей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среды в нашей группе был разработан и реализован проект </a:t>
            </a:r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своими руками»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Совместно с родителями были изготовлены персонажи сказок и атрибуты к ним из разных материалов.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1573" y="2513592"/>
            <a:ext cx="4890678" cy="4089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3789" y="2513592"/>
            <a:ext cx="3260035" cy="1546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4821" y="4406933"/>
            <a:ext cx="2757970" cy="21667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97" y="2435710"/>
            <a:ext cx="3123380" cy="17022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97" y="4769304"/>
            <a:ext cx="2920482" cy="14419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932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1524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906" y="88489"/>
            <a:ext cx="4398924" cy="25623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6626" y="368284"/>
            <a:ext cx="5412578" cy="29667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043" y="2855543"/>
            <a:ext cx="4313583" cy="2251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577" y="3619731"/>
            <a:ext cx="5347472" cy="3261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634" y="5311375"/>
            <a:ext cx="3573973" cy="1570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4081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1524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7348" y="881538"/>
            <a:ext cx="10237304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онспекты НОД по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деятельности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роекты </a:t>
            </a:r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своими руками»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«Моя любимая сказка!»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праздников и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картотеки игр и упражнений </a:t>
            </a:r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«Скороговорки, </a:t>
            </a:r>
            <a:r>
              <a:rPr lang="ru-RU" sz="2000" b="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«Загадки»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«Пальчиковые игры»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«Фольклорные произведения»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игры, </a:t>
            </a:r>
            <a:r>
              <a:rPr lang="ru-RU" sz="20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в работе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Игры-драматизации (игры-имитации образов животных, людей, литературных персонажей; ролевые диалоги на основе текста; инсценировки произведений; постановки спектаклей; игры-импровизации с разыгрыванием сюжета без предварительной подготовки);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Режиссерские игры, </a:t>
            </a:r>
            <a:r>
              <a:rPr lang="ru-RU" sz="20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используется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настольный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 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(конусный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 прищепках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 вязанной игрушки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</a:t>
            </a:r>
            <a:r>
              <a:rPr lang="ru-RU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фланелеграфе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 кукол Би-ба-</a:t>
            </a:r>
            <a:r>
              <a:rPr lang="ru-RU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теневой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пальчиковый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 и </a:t>
            </a:r>
            <a:r>
              <a:rPr lang="ru-RU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д.р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6897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904" y="-109330"/>
            <a:ext cx="12192000" cy="7017026"/>
          </a:xfrm>
          <a:prstGeom prst="rect">
            <a:avLst/>
          </a:prstGeom>
          <a:noFill/>
          <a:effectLst>
            <a:glow rad="939800">
              <a:schemeClr val="accent1">
                <a:alpha val="39000"/>
              </a:schemeClr>
            </a:glow>
            <a:outerShdw blurRad="330200" dist="50800" dir="5400000" algn="ctr" rotWithShape="0">
              <a:srgbClr val="000000">
                <a:alpha val="74000"/>
              </a:srgbClr>
            </a:outerShdw>
            <a:softEdge rad="152400"/>
          </a:effectLst>
          <a:scene3d>
            <a:camera prst="orthographicFront"/>
            <a:lightRig rig="threePt" dir="t"/>
          </a:scene3d>
          <a:sp3d extrusionH="50800" contourW="6350"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2973" y="259706"/>
            <a:ext cx="10628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спектакля </a:t>
            </a:r>
            <a:r>
              <a:rPr lang="ru-RU" sz="20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«Кто сказал МЯУ»                  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сказки «Репка»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439" y="815969"/>
            <a:ext cx="4121657" cy="5477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269" y="1028851"/>
            <a:ext cx="4634998" cy="2962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950"/>
          <a:stretch/>
        </p:blipFill>
        <p:spPr>
          <a:xfrm>
            <a:off x="906269" y="4376855"/>
            <a:ext cx="4684645" cy="2145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9747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68</Words>
  <Application>Microsoft Office PowerPoint</Application>
  <PresentationFormat>Произвольный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Обобщение опыта работы по теме : «Театрализованная деятельность как средство развития связной речи у детей с ТНР»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28</cp:revision>
  <dcterms:created xsi:type="dcterms:W3CDTF">2025-05-08T04:39:09Z</dcterms:created>
  <dcterms:modified xsi:type="dcterms:W3CDTF">2025-05-14T04:55:50Z</dcterms:modified>
</cp:coreProperties>
</file>