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9" r:id="rId2"/>
    <p:sldId id="258" r:id="rId3"/>
    <p:sldId id="356" r:id="rId4"/>
    <p:sldId id="357" r:id="rId5"/>
    <p:sldId id="358" r:id="rId6"/>
    <p:sldId id="359" r:id="rId7"/>
    <p:sldId id="285" r:id="rId8"/>
    <p:sldId id="353" r:id="rId9"/>
    <p:sldId id="354" r:id="rId10"/>
    <p:sldId id="355" r:id="rId11"/>
    <p:sldId id="3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D12023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89" d="100"/>
          <a:sy n="89" d="100"/>
        </p:scale>
        <p:origin x="-1326" y="-10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Движение </a:t>
            </a:r>
            <a:b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отрядов ЮИД </a:t>
            </a:r>
            <a:b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в 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ШЕФСКОЙ ПОМОЩИ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казывает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помощь дошкольным образовательным организациям в создании простейших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(дорожных разметок) на территории и уголков безопасности дорожного движения.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64959" y="1359601"/>
            <a:ext cx="621154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изготовление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элементарных наглядных пособий для дошкольников (знаки, жезл и т.д.)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43880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2480110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сопровождении взрослых в патрулировании и рейдах по соблюдению детьми и подростками Правил дорожного движения.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2557500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40439" y="3073407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несение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дежурства на прилегающей к школе территории перед школой до занятий и после занятий.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084" y="3151576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009923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ПАТРУЛЬНО-РЕЙДОВОЙ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41751" y="4335106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рганизует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работу агитбригады.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81440" y="4315681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40439" y="4733917"/>
            <a:ext cx="5959352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викторины, экскурсии, соревнования, конкурсы,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КВН,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тематические утренники, спектакли и др</a:t>
            </a:r>
            <a:r>
              <a:rPr lang="ru-RU" altLang="zh-CN" sz="1400" ker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., </a:t>
            </a:r>
            <a:r>
              <a:rPr lang="ru-RU" altLang="zh-CN" sz="1400" kern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соревнованиях и конкурсах различного уровня.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00439" y="4919038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80065" y="3808214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КУЛЬТУРНО-ДОСУГОВОЙ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4" grpId="0"/>
      <p:bldP spid="79" grpId="0"/>
      <p:bldP spid="83" grpId="0"/>
      <p:bldP spid="88" grpId="0"/>
      <p:bldP spid="89" grpId="0"/>
      <p:bldP spid="9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73" y="254390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  марта </a:t>
            </a:r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2021 </a:t>
            </a:r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движению ЮИД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исполнилось уже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48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лет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6145" y="5445997"/>
            <a:ext cx="6193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Первые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отряды юных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инспекторов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формировались 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далеком 1973 году. 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" y="1393448"/>
            <a:ext cx="5120710" cy="3830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" y="1401646"/>
            <a:ext cx="5573071" cy="38145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403076"/>
            <a:ext cx="5202379" cy="38131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" y="1394877"/>
            <a:ext cx="5837922" cy="38114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4" y="1391491"/>
            <a:ext cx="5236682" cy="37974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" y="1384165"/>
            <a:ext cx="5327053" cy="38388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" y="1364716"/>
            <a:ext cx="6214926" cy="3801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" y="1372042"/>
            <a:ext cx="6015768" cy="38010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1" y="1378311"/>
            <a:ext cx="5669378" cy="379476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Овал 2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16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616438"/>
            <a:ext cx="621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ЮИД – это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ный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нспектор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вижения</a:t>
            </a:r>
            <a:endParaRPr lang="ru-RU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8" b="100000" l="42969" r="93047">
                        <a14:foregroundMark x1="47734" y1="19343" x2="48125" y2="27667"/>
                        <a14:foregroundMark x1="47969" y1="32943" x2="49531" y2="59555"/>
                        <a14:foregroundMark x1="47031" y1="15826" x2="47422" y2="17702"/>
                        <a14:foregroundMark x1="66953" y1="23329" x2="76875" y2="30012"/>
                        <a14:foregroundMark x1="65156" y1="24033" x2="63672" y2="30012"/>
                        <a14:foregroundMark x1="68203" y1="79953" x2="62969" y2="99766"/>
                        <a14:foregroundMark x1="75703" y1="80305" x2="75703" y2="89801"/>
                        <a14:foregroundMark x1="49688" y1="72333" x2="49766" y2="74091"/>
                        <a14:foregroundMark x1="49766" y1="70574" x2="49766" y2="71864"/>
                        <a14:foregroundMark x1="51641" y1="72333" x2="52578" y2="75264"/>
                        <a14:foregroundMark x1="48438" y1="76788" x2="49453" y2="77608"/>
                        <a14:foregroundMark x1="48281" y1="76436" x2="48594" y2="76671"/>
                        <a14:foregroundMark x1="50078" y1="79484" x2="49375" y2="77726"/>
                        <a14:foregroundMark x1="49766" y1="77140" x2="49688" y2="74091"/>
                        <a14:foregroundMark x1="50078" y1="77843" x2="51484" y2="78077"/>
                        <a14:foregroundMark x1="51719" y1="77843" x2="52656" y2="77374"/>
                        <a14:foregroundMark x1="52656" y1="76319" x2="52656" y2="77022"/>
                        <a14:foregroundMark x1="50234" y1="80070" x2="50625" y2="81125"/>
                        <a14:foregroundMark x1="46563" y1="15709" x2="48125" y2="15358"/>
                        <a14:foregroundMark x1="46484" y1="16530" x2="46406" y2="19343"/>
                        <a14:backgroundMark x1="70469" y1="15592" x2="71563" y2="15592"/>
                        <a14:backgroundMark x1="64063" y1="22274" x2="63359" y2="23916"/>
                        <a14:backgroundMark x1="50703" y1="72802" x2="51094" y2="75498"/>
                        <a14:backgroundMark x1="51563" y1="81360" x2="51563" y2="81360"/>
                        <a14:backgroundMark x1="46016" y1="18875" x2="46016" y2="20399"/>
                        <a14:backgroundMark x1="46875" y1="46424" x2="46406" y2="47011"/>
                        <a14:backgroundMark x1="47344" y1="48300" x2="47344" y2="48652"/>
                        <a14:backgroundMark x1="62266" y1="17585" x2="62578" y2="26964"/>
                        <a14:backgroundMark x1="74609" y1="12544" x2="73906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1331539" y="2891481"/>
            <a:ext cx="6371640" cy="396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ОЗНАЧАЮТ БУКВЫ ЮИД?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53" y="2156621"/>
            <a:ext cx="655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Верный </a:t>
            </a:r>
            <a:r>
              <a:rPr lang="ru-RU" sz="2400" dirty="0"/>
              <a:t>и важный помощник сотрудника Госавтоинспекции в каждой школе, в каждом классе.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9949" y="3536950"/>
            <a:ext cx="4165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ЮИДовцы</a:t>
            </a:r>
            <a:r>
              <a:rPr lang="ru-RU" sz="2400" dirty="0" smtClean="0"/>
              <a:t> очень </a:t>
            </a:r>
            <a:r>
              <a:rPr lang="ru-RU" sz="2400" dirty="0"/>
              <a:t>активные и талантливые дети, которые всегда стремятся к новым знаниям и умениям. </a:t>
            </a:r>
            <a:r>
              <a:rPr lang="ru-RU" sz="2400" dirty="0" smtClean="0"/>
              <a:t>В отрядах ЮИД дети развиваются всесторонне. </a:t>
            </a:r>
            <a:br>
              <a:rPr lang="ru-RU" sz="2400" dirty="0" smtClean="0"/>
            </a:br>
            <a:r>
              <a:rPr lang="ru-RU" sz="2400" dirty="0" smtClean="0"/>
              <a:t>Прежде всего </a:t>
            </a:r>
            <a:r>
              <a:rPr lang="ru-RU" sz="2400" dirty="0" err="1" smtClean="0"/>
              <a:t>ЮИДовцы</a:t>
            </a:r>
            <a:r>
              <a:rPr lang="ru-RU" sz="2400" dirty="0" smtClean="0"/>
              <a:t>  –  это знатоки </a:t>
            </a:r>
            <a:r>
              <a:rPr lang="ru-RU" sz="2400" dirty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4006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66732" y="705907"/>
            <a:ext cx="405758" cy="405758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345056"/>
            <a:ext cx="405758" cy="405758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116128"/>
            <a:ext cx="405758" cy="405758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16003"/>
              </p:ext>
            </p:extLst>
          </p:nvPr>
        </p:nvGraphicFramePr>
        <p:xfrm>
          <a:off x="231698" y="611056"/>
          <a:ext cx="6724687" cy="2150515"/>
        </p:xfrm>
        <a:graphic>
          <a:graphicData uri="http://schemas.openxmlformats.org/drawingml/2006/table">
            <a:tbl>
              <a:tblPr firstRow="1" firstCol="1" bandRow="1"/>
              <a:tblGrid>
                <a:gridCol w="754541">
                  <a:extLst>
                    <a:ext uri="{9D8B030D-6E8A-4147-A177-3AD203B41FA5}">
                      <a16:colId xmlns:a16="http://schemas.microsoft.com/office/drawing/2014/main" xmlns="" val="850338979"/>
                    </a:ext>
                  </a:extLst>
                </a:gridCol>
                <a:gridCol w="5970146">
                  <a:extLst>
                    <a:ext uri="{9D8B030D-6E8A-4147-A177-3AD203B41FA5}">
                      <a16:colId xmlns:a16="http://schemas.microsoft.com/office/drawing/2014/main" xmlns="" val="3010668955"/>
                    </a:ext>
                  </a:extLst>
                </a:gridCol>
              </a:tblGrid>
              <a:tr h="587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Изучи ПДД сам.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337288"/>
                  </a:ext>
                </a:extLst>
              </a:tr>
              <a:tr h="662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Научи ПДД своих сверстников.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615442"/>
                  </a:ext>
                </a:extLst>
              </a:tr>
              <a:tr h="900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Напомни взрослым о культуре </a:t>
                      </a:r>
                      <a:b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дорожного движения.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0229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ЮИД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6" y="2816201"/>
            <a:ext cx="2710742" cy="3925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829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766" y="63021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ЗАНИМАЮТСЯ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ЮНЫЕ ИНСПЕКТОРЫ ДВИЖЕНИЯ?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344686" y="819388"/>
            <a:ext cx="64247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Изучают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соблюдают ПДД.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Пропагандируют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среди детей младшего возраста и сверстников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ПДД и основы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безопасного поведения на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дорогах.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Активно обсуждают вопросы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относящихся к </a:t>
            </a:r>
            <a:r>
              <a:rPr lang="ru-RU" altLang="ru-RU" sz="1600" b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работе </a:t>
            </a: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отряда ЮИД,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вносят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обращаться за помощью и консультацией по вопросам безопасности дорожного движения к педагогу и инспектору по пропаганде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слетах, конкурсах, смотрах, соревнованиях по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работу с юными велосипедистами.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/>
        </p:blipFill>
        <p:spPr>
          <a:xfrm>
            <a:off x="1245236" y="3839192"/>
            <a:ext cx="4567028" cy="273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003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Современный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юный инспектор движения – настоящий пропагандист безопасности дорожного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движения.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7" y="800690"/>
            <a:ext cx="614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ЮИДовцы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сегодня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организации школьных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радио- и телепередач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разрабатывают  наглядную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агитацию,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 беседы с младшими школьниками и их родителями, участвуют в творческих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поддерживают муниципальные, региональные, федеральные,  всероссийские и международные акции и мероприятия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5662"/>
          <a:stretch/>
        </p:blipFill>
        <p:spPr>
          <a:xfrm>
            <a:off x="462143" y="3429000"/>
            <a:ext cx="6068269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64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999" y="660796"/>
            <a:ext cx="68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тряды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юных инспекторов движения есть в каждом регионе России. Более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 тысяч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 по всей стране изучают правила дорожного движения, учатся управлять велосипедом и оказывать первую помощь пострадавшим в ДТП, участвуют в различных социально значимых акциях и мероприятиях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Госавтоинспекции.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1405" r="408" b="11791"/>
          <a:stretch/>
        </p:blipFill>
        <p:spPr>
          <a:xfrm>
            <a:off x="1" y="3004725"/>
            <a:ext cx="7158714" cy="385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513" y="128734"/>
            <a:ext cx="643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ЮИД СЕГОДНЯ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881113" y="99012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455548" y="1040382"/>
            <a:ext cx="364431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учебной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ДЕЯТЕЛЬНОСТИ ЮИД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598" y="1067487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881113" y="204980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2455547" y="2091625"/>
            <a:ext cx="387057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информационной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01598" y="2127167"/>
            <a:ext cx="756781" cy="776788"/>
            <a:chOff x="3532039" y="6181178"/>
            <a:chExt cx="418849" cy="42992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881112" y="3103977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478078" y="3146628"/>
            <a:ext cx="384804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шефской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01598" y="3181341"/>
            <a:ext cx="756781" cy="776788"/>
            <a:chOff x="3532039" y="6181178"/>
            <a:chExt cx="418849" cy="429922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903642" y="4169826"/>
            <a:ext cx="442247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478079" y="4211648"/>
            <a:ext cx="375544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культурно-досуговой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624128" y="4247190"/>
            <a:ext cx="756781" cy="776788"/>
            <a:chOff x="3532039" y="6181178"/>
            <a:chExt cx="418849" cy="429922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08789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881112" y="5235675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455549" y="5277497"/>
            <a:ext cx="387057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патрульно-рейдовой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01598" y="5313039"/>
            <a:ext cx="756781" cy="776788"/>
            <a:chOff x="3532039" y="6181178"/>
            <a:chExt cx="418849" cy="42992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183224" y="1002652"/>
            <a:ext cx="989972" cy="5182574"/>
          </a:xfrm>
          <a:prstGeom prst="roundRect">
            <a:avLst/>
          </a:prstGeom>
          <a:ln w="19050">
            <a:solidFill>
              <a:srgbClr val="005BA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Отделения отряда ЮИД 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направлениям деятельности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35395" y="902825"/>
            <a:ext cx="312517" cy="5382228"/>
          </a:xfrm>
          <a:prstGeom prst="rightBrace">
            <a:avLst>
              <a:gd name="adj1" fmla="val 8333"/>
              <a:gd name="adj2" fmla="val 49785"/>
            </a:avLst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30" grpId="0" animBg="1"/>
      <p:bldP spid="31" grpId="0"/>
      <p:bldP spid="35" grpId="0" animBg="1"/>
      <p:bldP spid="36" grpId="0"/>
      <p:bldP spid="40" grpId="0" animBg="1"/>
      <p:bldP spid="41" grpId="0"/>
      <p:bldP spid="45" grpId="0" animBg="1"/>
      <p:bldP spid="46" grpId="0"/>
      <p:bldP spid="6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УЧЕБНОЙ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занятия по изучению Правил дорожного движения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дошкольных учреждениях и младших классах своих школ.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1127329"/>
            <a:ext cx="627801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беседы и практические занятия по безопасности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 на территории школьных </a:t>
            </a:r>
            <a:r>
              <a:rPr lang="ru-RU" altLang="zh-CN" sz="1400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94518" y="1208939"/>
            <a:ext cx="360000" cy="360000"/>
            <a:chOff x="330926" y="1227909"/>
            <a:chExt cx="360000" cy="360000"/>
          </a:xfrm>
        </p:grpSpPr>
        <p:sp>
          <p:nvSpPr>
            <p:cNvPr id="72" name="Овал 71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56730" y="1741069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индивидуальную работу с нарушителями правил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движения, ведет работу по фактам дорожно-транспортных происшествий с участием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школьников.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93651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3136238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Оформляет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уголок «Отряд ЮИД в действии!».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3136238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56730" y="3652145"/>
            <a:ext cx="595935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Выпускает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стенные газеты и информационные листки.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323" y="365214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588661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ИНФОРМАЦИОННОЙ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64959" y="4080074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Готовит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информационные сообщения о деятельности отряда ЮИД для школьных радио и ТВ, и СМИ.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94323" y="4170282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86308" y="4723446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наполнением странички в социальных сетях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сайте школы.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294323" y="4805056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85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0" grpId="0"/>
      <p:bldP spid="74" grpId="0"/>
      <p:bldP spid="79" grpId="0"/>
      <p:bldP spid="83" grpId="0"/>
      <p:bldP spid="88" grpId="0"/>
      <p:bldP spid="89" grpId="0"/>
      <p:bldP spid="9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8745</TotalTime>
  <Words>456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Движение  отрядов ЮИД 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Пользователь</cp:lastModifiedBy>
  <cp:revision>288</cp:revision>
  <dcterms:created xsi:type="dcterms:W3CDTF">2019-08-19T07:52:16Z</dcterms:created>
  <dcterms:modified xsi:type="dcterms:W3CDTF">2021-10-25T05:36:57Z</dcterms:modified>
</cp:coreProperties>
</file>