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0" r:id="rId2"/>
    <p:sldId id="268" r:id="rId3"/>
    <p:sldId id="267" r:id="rId4"/>
    <p:sldId id="263" r:id="rId5"/>
    <p:sldId id="261" r:id="rId6"/>
    <p:sldId id="269" r:id="rId7"/>
  </p:sldIdLst>
  <p:sldSz cx="9144000" cy="6858000" type="screen4x3"/>
  <p:notesSz cx="6858000" cy="9144000"/>
  <p:embeddedFontLst>
    <p:embeddedFont>
      <p:font typeface="Matilda" charset="0"/>
      <p:regular r:id="rId8"/>
    </p:embeddedFont>
    <p:embeddedFont>
      <p:font typeface="Calibri" pitchFamily="34" charset="0"/>
      <p:regular r:id="rId9"/>
      <p:bold r:id="rId10"/>
      <p:italic r:id="rId11"/>
      <p:boldItalic r:id="rId12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39933"/>
    <a:srgbClr val="EFADA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EA744C-FE01-496A-A041-ED93458D1002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static.tildacdn.com/tild3638-3235-44346b962653" TargetMode="External"/><Relationship Id="rId2" Type="http://schemas.openxmlformats.org/officeDocument/2006/relationships/hyperlink" Target="http://img1.liveinternet.ru/images/attach/c/5/87/420/87420503_large_sonce_9.png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img-fotki.yandex.ru/get/5643/139440740.58/0_96893_7cdba2b9_orig" TargetMode="External"/><Relationship Id="rId4" Type="http://schemas.openxmlformats.org/officeDocument/2006/relationships/hyperlink" Target="http://www.zastavki.com/pictures/1280x1024/2008/Nature_Flowers_Yellow_heaven__Flowers_008378_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331640" y="836712"/>
            <a:ext cx="7488832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400" dirty="0" smtClean="0"/>
              <a:t>Муниципальное </a:t>
            </a:r>
            <a:r>
              <a:rPr lang="ru-RU" sz="1400" dirty="0" smtClean="0"/>
              <a:t>дошкольное образовательное автономное учреждение </a:t>
            </a:r>
          </a:p>
          <a:p>
            <a:pPr algn="ctr"/>
            <a:r>
              <a:rPr lang="ru-RU" sz="1400" dirty="0" smtClean="0"/>
              <a:t>«Детский сад №18 «Гнёздышко» комбинированного вида г. Орска</a:t>
            </a:r>
            <a:r>
              <a:rPr lang="ru-RU" sz="1400" dirty="0" smtClean="0"/>
              <a:t>»</a:t>
            </a:r>
            <a:endParaRPr lang="ru-RU" sz="1400" dirty="0" smtClean="0"/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1844824"/>
            <a:ext cx="5328592" cy="1944216"/>
          </a:xfrm>
          <a:prstGeom prst="roundRect">
            <a:avLst>
              <a:gd name="adj" fmla="val 5180"/>
            </a:avLst>
          </a:prstGeom>
          <a:noFill/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4000" dirty="0" smtClean="0">
                <a:solidFill>
                  <a:srgbClr val="FF0000"/>
                </a:solidFill>
              </a:rPr>
              <a:t>«</a:t>
            </a:r>
            <a:r>
              <a:rPr lang="ru-RU" sz="4000" b="1" dirty="0" smtClean="0">
                <a:solidFill>
                  <a:srgbClr val="FF0000"/>
                </a:solidFill>
                <a:latin typeface="Matilda" charset="0"/>
              </a:rPr>
              <a:t>Дидактическая </a:t>
            </a:r>
            <a:r>
              <a:rPr lang="ru-RU" sz="4000" b="1" dirty="0" smtClean="0">
                <a:solidFill>
                  <a:srgbClr val="FF0000"/>
                </a:solidFill>
                <a:latin typeface="Matilda" charset="0"/>
              </a:rPr>
              <a:t>книга - игра на липучках </a:t>
            </a:r>
            <a:r>
              <a:rPr lang="ru-RU" sz="4000" b="1" dirty="0" smtClean="0">
                <a:solidFill>
                  <a:srgbClr val="FF0000"/>
                </a:solidFill>
                <a:latin typeface="Matilda" charset="0"/>
              </a:rPr>
              <a:t>«Читаем </a:t>
            </a:r>
            <a:r>
              <a:rPr lang="ru-RU" sz="4000" b="1" dirty="0" smtClean="0">
                <a:solidFill>
                  <a:srgbClr val="FF0000"/>
                </a:solidFill>
                <a:latin typeface="Matilda" charset="0"/>
              </a:rPr>
              <a:t>по слогам</a:t>
            </a:r>
            <a:r>
              <a:rPr lang="ru-RU" sz="4000" dirty="0" smtClean="0">
                <a:solidFill>
                  <a:srgbClr val="FF0000"/>
                </a:solidFill>
              </a:rPr>
              <a:t>»</a:t>
            </a:r>
          </a:p>
          <a:p>
            <a:pPr>
              <a:spcBef>
                <a:spcPts val="0"/>
              </a:spcBef>
            </a:pPr>
            <a:endParaRPr lang="ru-RU" sz="4000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endParaRPr lang="ru-RU" sz="4000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endParaRPr lang="ru-RU" sz="4000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endParaRPr lang="ru-RU" sz="40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endParaRPr lang="ru-RU" sz="40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endParaRPr lang="ru-RU" sz="40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endParaRPr lang="ru-RU" sz="40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3203848" y="5013176"/>
            <a:ext cx="288032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2699792" y="5157192"/>
            <a:ext cx="352839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Автор: Лабутина Наталья Викторовна (воспитатель ВК 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15616" y="692696"/>
            <a:ext cx="7560840" cy="43204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Matilda" charset="0"/>
              </a:rPr>
              <a:t>Пояснительная записка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tilda" pitchFamily="2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67544" y="1304764"/>
            <a:ext cx="8208912" cy="5076564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Цель: это увлекательное игровое пособие для развития мелкой моторики ребёнка, мышления и самое главное речи. Ориентировано на детей с 5 лет.</a:t>
            </a:r>
          </a:p>
          <a:p>
            <a:r>
              <a:rPr lang="ru-RU" dirty="0" smtClean="0"/>
              <a:t>Задачи.</a:t>
            </a:r>
          </a:p>
          <a:p>
            <a:r>
              <a:rPr lang="ru-RU" dirty="0" smtClean="0"/>
              <a:t>1.Развивать познавательную активность.</a:t>
            </a:r>
            <a:br>
              <a:rPr lang="ru-RU" dirty="0" smtClean="0"/>
            </a:br>
            <a:r>
              <a:rPr lang="ru-RU" dirty="0" smtClean="0"/>
              <a:t>2.Закрепить знание букв и звуков.</a:t>
            </a:r>
            <a:br>
              <a:rPr lang="ru-RU" dirty="0" smtClean="0"/>
            </a:br>
            <a:r>
              <a:rPr lang="ru-RU" dirty="0" smtClean="0"/>
              <a:t>3.Активизировать словарь</a:t>
            </a:r>
            <a:br>
              <a:rPr lang="ru-RU" dirty="0" smtClean="0"/>
            </a:br>
            <a:r>
              <a:rPr lang="ru-RU" dirty="0" smtClean="0"/>
              <a:t>4.Воспитывать стремление достичь положительного результата.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75939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332656"/>
            <a:ext cx="8136904" cy="792088"/>
          </a:xfrm>
        </p:spPr>
        <p:txBody>
          <a:bodyPr/>
          <a:lstStyle/>
          <a:p>
            <a:endParaRPr lang="ru-RU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tilda" pitchFamily="2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67544" y="1304764"/>
            <a:ext cx="8208912" cy="5076564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Оборудование:</a:t>
            </a:r>
          </a:p>
          <a:p>
            <a:r>
              <a:rPr lang="ru-RU" dirty="0" smtClean="0"/>
              <a:t>Игровое поле в виде «автомобильной дороги», </a:t>
            </a:r>
            <a:r>
              <a:rPr lang="ru-RU" dirty="0" smtClean="0"/>
              <a:t>(</a:t>
            </a:r>
            <a:r>
              <a:rPr lang="ru-RU" dirty="0" smtClean="0"/>
              <a:t>8</a:t>
            </a:r>
            <a:r>
              <a:rPr lang="ru-RU" dirty="0" smtClean="0"/>
              <a:t> </a:t>
            </a:r>
            <a:r>
              <a:rPr lang="ru-RU" dirty="0" smtClean="0"/>
              <a:t>штук) машин на липучках: 2- зеленые, 2 -</a:t>
            </a:r>
            <a:r>
              <a:rPr lang="ru-RU" dirty="0" smtClean="0"/>
              <a:t>синие,2-красные,2- </a:t>
            </a:r>
            <a:r>
              <a:rPr lang="ru-RU" dirty="0" smtClean="0"/>
              <a:t>желтые. Буквы 33 штуки на липучках.</a:t>
            </a:r>
          </a:p>
          <a:p>
            <a:r>
              <a:rPr lang="ru-RU" dirty="0" smtClean="0"/>
              <a:t>Правила игры.</a:t>
            </a:r>
          </a:p>
          <a:p>
            <a:r>
              <a:rPr lang="ru-RU" dirty="0" smtClean="0"/>
              <a:t>Книга – игра для самостоятельного бучения ребёнка в виде игры.</a:t>
            </a:r>
          </a:p>
          <a:p>
            <a:r>
              <a:rPr lang="ru-RU" dirty="0" smtClean="0"/>
              <a:t>Игровое  полотно представляет собой дорогу, с расположенными над ней согласными буквами по порядку. В комплекте с ним идут машинки на липучке : одни машинки с гласной на первом месте, а остальные с гласной во втором окошке.</a:t>
            </a:r>
          </a:p>
          <a:p>
            <a:r>
              <a:rPr lang="ru-RU" dirty="0" smtClean="0"/>
              <a:t>Ребёнок должен водить машинки по дороге и читать получающиеся слоги. Для начала рекомендуется проговаривать слоги самостоятельно, чтобы малыш повторял за вами. После он сможет делать это самостоятельно. Когда ребенок научиться делать это по порядку и без вашей помощи, можно «проезжать» некоторые буквы , читая не по порядку. Педагог может сам придумывать игры с этой книгой – вариантов множество.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33365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332656"/>
            <a:ext cx="8136904" cy="792088"/>
          </a:xfrm>
        </p:spPr>
        <p:txBody>
          <a:bodyPr/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>Игровое полотно- «автодорога»</a:t>
            </a:r>
            <a:endParaRPr lang="ru-RU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tilda" pitchFamily="2" charset="0"/>
            </a:endParaRPr>
          </a:p>
        </p:txBody>
      </p:sp>
      <p:pic>
        <p:nvPicPr>
          <p:cNvPr id="6" name="Содержимое 5" descr="C:\Users\home\Desktop\Новая папка (2)\IMG_20210323_143601.jpg"/>
          <p:cNvPicPr>
            <a:picLocks noGrp="1"/>
          </p:cNvPicPr>
          <p:nvPr>
            <p:ph idx="1"/>
          </p:nvPr>
        </p:nvPicPr>
        <p:blipFill>
          <a:blip r:embed="rId2" cstate="print"/>
          <a:srcRect t="17280"/>
          <a:stretch>
            <a:fillRect/>
          </a:stretch>
        </p:blipFill>
        <p:spPr bwMode="auto">
          <a:xfrm rot="10800000">
            <a:off x="539552" y="2924944"/>
            <a:ext cx="3960440" cy="2988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home\Desktop\Новая папка (2)\IMG_20210323_14374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4716016" y="2852936"/>
            <a:ext cx="4032448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133525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67544" y="476672"/>
            <a:ext cx="8136904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300" i="1" dirty="0" smtClean="0"/>
          </a:p>
          <a:p>
            <a:pPr algn="ctr"/>
            <a:r>
              <a:rPr lang="ru-RU" sz="4800" i="1" dirty="0" smtClean="0">
                <a:solidFill>
                  <a:srgbClr val="FF0000"/>
                </a:solidFill>
                <a:latin typeface="Matilda" charset="0"/>
              </a:rPr>
              <a:t>«Машины на липучках»</a:t>
            </a:r>
            <a:endParaRPr lang="ru-RU" sz="4800" i="1" dirty="0" smtClean="0">
              <a:solidFill>
                <a:srgbClr val="FF0000"/>
              </a:solidFill>
              <a:latin typeface="Matilda" charset="0"/>
            </a:endParaRPr>
          </a:p>
        </p:txBody>
      </p:sp>
      <p:pic>
        <p:nvPicPr>
          <p:cNvPr id="6" name="Рисунок 5" descr="C:\Users\home\Desktop\Новая папка (2)\IMG_20210323_143850.jpg"/>
          <p:cNvPicPr/>
          <p:nvPr/>
        </p:nvPicPr>
        <p:blipFill>
          <a:blip r:embed="rId2" cstate="print"/>
          <a:srcRect l="4360" t="19273" r="4905"/>
          <a:stretch>
            <a:fillRect/>
          </a:stretch>
        </p:blipFill>
        <p:spPr bwMode="auto">
          <a:xfrm rot="10800000">
            <a:off x="611560" y="2492896"/>
            <a:ext cx="3960441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home\Desktop\Новая папка (2)\IMG_20210323_143922.jpg"/>
          <p:cNvPicPr/>
          <p:nvPr/>
        </p:nvPicPr>
        <p:blipFill>
          <a:blip r:embed="rId3" cstate="print"/>
          <a:srcRect t="19919"/>
          <a:stretch>
            <a:fillRect/>
          </a:stretch>
        </p:blipFill>
        <p:spPr bwMode="auto">
          <a:xfrm rot="10800000">
            <a:off x="4860032" y="2492896"/>
            <a:ext cx="3960441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pPr lvl="0" algn="ctr">
              <a:buNone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  <a:cs typeface="Arial" pitchFamily="34" charset="0"/>
              </a:rPr>
              <a:t>Интернет – 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  <a:cs typeface="Arial" pitchFamily="34" charset="0"/>
              </a:rPr>
              <a:t>ресурсы</a:t>
            </a:r>
          </a:p>
          <a:p>
            <a:pPr lvl="0">
              <a:buNone/>
            </a:pPr>
            <a:r>
              <a:rPr lang="ru-RU" sz="2000" b="1" i="1" dirty="0" smtClean="0"/>
              <a:t>Солнышко:</a:t>
            </a:r>
          </a:p>
          <a:p>
            <a:pPr lvl="0">
              <a:buNone/>
            </a:pPr>
            <a:r>
              <a:rPr lang="en-US" sz="2000" i="1" dirty="0" smtClean="0">
                <a:hlinkClick r:id="rId2"/>
              </a:rPr>
              <a:t>http</a:t>
            </a:r>
            <a:r>
              <a:rPr lang="en-US" sz="2000" i="1" dirty="0" smtClean="0">
                <a:hlinkClick r:id="rId2"/>
              </a:rPr>
              <a:t>://img1.liveinternet.ru/images/attach/c/5/87/420/87420503_large_sonce_9.png</a:t>
            </a:r>
            <a:r>
              <a:rPr lang="ru-RU" sz="2000" i="1" dirty="0" smtClean="0"/>
              <a:t> </a:t>
            </a:r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>
              <a:buNone/>
            </a:pPr>
            <a:r>
              <a:rPr lang="ru-RU" sz="1800" dirty="0" smtClean="0"/>
              <a:t>«</a:t>
            </a:r>
            <a:r>
              <a:rPr lang="ru-RU" sz="1800" b="1" dirty="0" smtClean="0"/>
              <a:t>Автодорога»</a:t>
            </a:r>
            <a:r>
              <a:rPr lang="en-US" sz="1800" b="1" dirty="0" smtClean="0"/>
              <a:t> </a:t>
            </a:r>
            <a:endParaRPr lang="ru-RU" sz="1800" b="1" dirty="0" smtClean="0"/>
          </a:p>
          <a:p>
            <a:pPr algn="just">
              <a:buNone/>
            </a:pPr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  <a:hlinkClick r:id="rId3"/>
              </a:rPr>
              <a:t>https</a:t>
            </a:r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  <a:hlinkClick r:id="rId3"/>
              </a:rPr>
              <a:t>://</a:t>
            </a:r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  <a:hlinkClick r:id="rId3"/>
              </a:rPr>
              <a:t>static.tildacdn.com/tild3638-3235-4434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hlinkClick r:id="rId3"/>
              </a:rPr>
              <a:t>6</a:t>
            </a:r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  <a:hlinkClick r:id="rId3"/>
              </a:rPr>
              <a:t>b962653</a:t>
            </a:r>
            <a:endParaRPr lang="ru-RU" sz="18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just">
              <a:buNone/>
            </a:pPr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</a:rPr>
              <a:t>265303635/489d2190b37c9b7ce7bb.png</a:t>
            </a:r>
            <a:endParaRPr lang="ru-RU" sz="18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just">
              <a:buNone/>
            </a:pPr>
            <a:r>
              <a:rPr lang="ru-RU" sz="1800" b="1" dirty="0" smtClean="0"/>
              <a:t>Машинки </a:t>
            </a:r>
          </a:p>
          <a:p>
            <a:pPr algn="just">
              <a:buNone/>
            </a:pPr>
            <a:r>
              <a:rPr lang="en-US" sz="1800" dirty="0" smtClean="0">
                <a:solidFill>
                  <a:schemeClr val="accent6"/>
                </a:solidFill>
              </a:rPr>
              <a:t>https://img2.freepng.ru/20181128/zyv/kisspng-city-car-clip-art-portable-network-graphics-bus-voiturecarstube-5bfef842c28250.5975605515434363547967.jpg</a:t>
            </a:r>
            <a:endParaRPr lang="ru-RU" sz="1800" dirty="0">
              <a:solidFill>
                <a:schemeClr val="accent6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39552" y="2636912"/>
            <a:ext cx="79928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/>
              <a:t>Фон для создания рамочки:</a:t>
            </a:r>
          </a:p>
          <a:p>
            <a:r>
              <a:rPr lang="en-US" i="1" dirty="0" smtClean="0">
                <a:hlinkClick r:id="rId4"/>
              </a:rPr>
              <a:t>http://www.zastavki.com/pictures/1280x1024/2008/Nature_Flowers_Yellow_heaven__Flowers_008378_.jpg</a:t>
            </a:r>
            <a:r>
              <a:rPr lang="ru-RU" i="1" dirty="0" smtClean="0"/>
              <a:t> </a:t>
            </a:r>
            <a:endParaRPr lang="ru-RU" i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67544" y="1916832"/>
            <a:ext cx="8208912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/>
              <a:t>Элементы для создания рамочки (бабочки, цветочный декор):  </a:t>
            </a:r>
          </a:p>
          <a:p>
            <a:r>
              <a:rPr lang="en-US" i="1" dirty="0" smtClean="0">
                <a:hlinkClick r:id="rId5"/>
              </a:rPr>
              <a:t>https://img-fotki.yandex.ru/get/5643/139440740.58/0_96893_7cdba2b9_orig</a:t>
            </a:r>
            <a:r>
              <a:rPr lang="ru-RU" i="1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3194386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7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984A08"/>
      </a:hlink>
      <a:folHlink>
        <a:srgbClr val="F59A4E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541</TotalTime>
  <Words>282</Words>
  <Application>Microsoft Office PowerPoint</Application>
  <PresentationFormat>Экран (4:3)</PresentationFormat>
  <Paragraphs>37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Times New Roman</vt:lpstr>
      <vt:lpstr>Matilda</vt:lpstr>
      <vt:lpstr>Calibri</vt:lpstr>
      <vt:lpstr>Тема Office</vt:lpstr>
      <vt:lpstr>Слайд 1</vt:lpstr>
      <vt:lpstr>Пояснительная записка </vt:lpstr>
      <vt:lpstr>Слайд 3</vt:lpstr>
      <vt:lpstr>Игровое полотно- «автодорога»</vt:lpstr>
      <vt:lpstr>Слайд 5</vt:lpstr>
      <vt:lpstr>Слайд 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home</cp:lastModifiedBy>
  <cp:revision>55</cp:revision>
  <dcterms:created xsi:type="dcterms:W3CDTF">2013-08-23T08:38:35Z</dcterms:created>
  <dcterms:modified xsi:type="dcterms:W3CDTF">2021-03-23T11:20:21Z</dcterms:modified>
</cp:coreProperties>
</file>