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73" r:id="rId10"/>
    <p:sldId id="266" r:id="rId11"/>
    <p:sldId id="270" r:id="rId12"/>
    <p:sldId id="271" r:id="rId13"/>
    <p:sldId id="268" r:id="rId14"/>
    <p:sldId id="272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2" autoAdjust="0"/>
    <p:restoredTop sz="92727" autoAdjust="0"/>
  </p:normalViewPr>
  <p:slideViewPr>
    <p:cSldViewPr snapToGrid="0">
      <p:cViewPr varScale="1">
        <p:scale>
          <a:sx n="68" d="100"/>
          <a:sy n="68" d="100"/>
        </p:scale>
        <p:origin x="78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3D9E3F-2C76-4A97-82D1-CF7C568A7D85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9EF638-28B0-434E-B10C-471E3A9FD4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3135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EF638-28B0-434E-B10C-471E3A9FD407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8389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39E9E-EA78-4E9A-902F-88673100952C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9FCDE-EEE9-49F7-92A1-5F75E5A333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6623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39E9E-EA78-4E9A-902F-88673100952C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9FCDE-EEE9-49F7-92A1-5F75E5A333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323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39E9E-EA78-4E9A-902F-88673100952C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9FCDE-EEE9-49F7-92A1-5F75E5A333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7121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39E9E-EA78-4E9A-902F-88673100952C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9FCDE-EEE9-49F7-92A1-5F75E5A333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3714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39E9E-EA78-4E9A-902F-88673100952C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9FCDE-EEE9-49F7-92A1-5F75E5A333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9473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39E9E-EA78-4E9A-902F-88673100952C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9FCDE-EEE9-49F7-92A1-5F75E5A333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4864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39E9E-EA78-4E9A-902F-88673100952C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9FCDE-EEE9-49F7-92A1-5F75E5A333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162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39E9E-EA78-4E9A-902F-88673100952C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9FCDE-EEE9-49F7-92A1-5F75E5A333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2840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39E9E-EA78-4E9A-902F-88673100952C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9FCDE-EEE9-49F7-92A1-5F75E5A333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6387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39E9E-EA78-4E9A-902F-88673100952C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9FCDE-EEE9-49F7-92A1-5F75E5A333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8529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39E9E-EA78-4E9A-902F-88673100952C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9FCDE-EEE9-49F7-92A1-5F75E5A333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7810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339E9E-EA78-4E9A-902F-88673100952C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A9FCDE-EEE9-49F7-92A1-5F75E5A333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7912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allpapercave.com/wp/wp34666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13" y="18000"/>
            <a:ext cx="12318274" cy="68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815926" y="126610"/>
            <a:ext cx="11643361" cy="3193366"/>
          </a:xfrm>
        </p:spPr>
        <p:txBody>
          <a:bodyPr>
            <a:normAutofit fontScale="90000"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</a:t>
            </a:r>
            <a:r>
              <a:rPr lang="ru-RU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Региональная школа </a:t>
            </a:r>
            <a:r>
              <a:rPr lang="ru-RU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университет детства в </a:t>
            </a:r>
            <a:r>
              <a:rPr lang="ru-RU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Оренбургской </a:t>
            </a:r>
            <a:r>
              <a:rPr lang="ru-RU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области по теме:</a:t>
            </a:r>
            <a:br>
              <a:rPr lang="ru-RU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«Речь</a:t>
            </a:r>
            <a:r>
              <a:rPr lang="ru-RU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Ритм</a:t>
            </a:r>
            <a:r>
              <a:rPr lang="ru-RU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Игра</a:t>
            </a:r>
            <a:r>
              <a:rPr lang="ru-RU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Движение</a:t>
            </a:r>
            <a:r>
              <a:rPr lang="ru-RU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ru-RU" sz="4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ru-RU" sz="4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4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</a:t>
            </a:r>
            <a:r>
              <a:rPr lang="ru-RU" sz="4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балансировочной доски </a:t>
            </a:r>
            <a:r>
              <a:rPr lang="ru-RU" sz="44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Бильгоу</a:t>
            </a:r>
            <a:r>
              <a:rPr lang="ru-RU" sz="4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44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коррекционно</a:t>
            </a:r>
            <a:r>
              <a:rPr lang="ru-RU" sz="4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-логопедическом </a:t>
            </a:r>
            <a:r>
              <a:rPr lang="ru-RU" sz="4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процессе</a:t>
            </a:r>
            <a:r>
              <a:rPr lang="ru-RU" sz="4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4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subTitle" idx="1"/>
          </p:nvPr>
        </p:nvSpPr>
        <p:spPr>
          <a:xfrm>
            <a:off x="6724358" y="4262512"/>
            <a:ext cx="5280408" cy="2412608"/>
          </a:xfrm>
        </p:spPr>
        <p:txBody>
          <a:bodyPr>
            <a:noAutofit/>
          </a:bodyPr>
          <a:lstStyle/>
          <a:p>
            <a:r>
              <a:rPr lang="ru-RU" sz="26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Составила: </a:t>
            </a:r>
            <a:r>
              <a:rPr lang="ru-RU" sz="26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Наследова</a:t>
            </a:r>
            <a:r>
              <a:rPr lang="ru-RU" sz="26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И.В.</a:t>
            </a:r>
          </a:p>
          <a:p>
            <a:r>
              <a:rPr lang="ru-RU" sz="26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Учитель-логопед высшей категории</a:t>
            </a:r>
          </a:p>
          <a:p>
            <a:r>
              <a:rPr lang="ru-RU" sz="26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МДОУ №1 «Родничок»</a:t>
            </a:r>
          </a:p>
          <a:p>
            <a:r>
              <a:rPr lang="ru-RU" sz="26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п.Новоорск</a:t>
            </a:r>
            <a:endParaRPr lang="ru-RU" sz="26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 descr="Комплект Лого-Успех с лого-мишенью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942" y="2808000"/>
            <a:ext cx="3629465" cy="403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1557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allpapercave.com/wp/wp346666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18274" cy="68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" y="98474"/>
            <a:ext cx="12435838" cy="8463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0" dirty="0" smtClean="0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800" b="1" i="0" dirty="0" smtClean="0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пражнения с использованием аксессуаров в логопедической практике</a:t>
            </a:r>
            <a:endParaRPr lang="ru-RU" sz="28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Выполнение артикуляционной гимнастики при этом раскачивая доску;</a:t>
            </a:r>
          </a:p>
          <a:p>
            <a:r>
              <a:rPr lang="ru-RU" sz="2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Беремся руками за концы гимнастической палки. Подняв руки вверх, произносим слог, например, «РА», опускаем руки, произносим «</a:t>
            </a:r>
            <a:r>
              <a:rPr lang="ru-RU" sz="24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Ры</a:t>
            </a:r>
            <a:r>
              <a:rPr lang="ru-RU" sz="2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r>
              <a:rPr lang="ru-RU" sz="2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Берем мешочек в правую руку, отводим сначала в одну, затем в другую сторону, произносим слог с автоматизированным звуком, затем, переложив в правую руку мешочек, поднимаем руку вверх и произносим следующий слог;</a:t>
            </a:r>
          </a:p>
          <a:p>
            <a:r>
              <a:rPr lang="ru-RU" sz="2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Подкидывание </a:t>
            </a:r>
            <a:r>
              <a:rPr lang="ru-RU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мяча и его ловля, называя автоматизируемый </a:t>
            </a:r>
            <a:r>
              <a:rPr lang="ru-RU" sz="2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звук;</a:t>
            </a:r>
            <a:endParaRPr lang="ru-RU" sz="24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Ударяем </a:t>
            </a:r>
            <a:r>
              <a:rPr lang="ru-RU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мяч об пол одной рукой, ловим другой, при этом называем слова или слоги на автоматизируемый </a:t>
            </a:r>
            <a:r>
              <a:rPr lang="ru-RU" sz="2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звук;</a:t>
            </a:r>
            <a:endParaRPr lang="ru-RU" sz="24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Попасть </a:t>
            </a:r>
            <a:r>
              <a:rPr lang="ru-RU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мишень из </a:t>
            </a:r>
            <a:r>
              <a:rPr lang="ru-RU" sz="2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картинок </a:t>
            </a:r>
            <a:r>
              <a:rPr lang="ru-RU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автоматизируемым звуком на напольной доске и попросить попасть мечом в те картинки, в названии которых звук «Р» находится в начале </a:t>
            </a:r>
            <a:r>
              <a:rPr lang="ru-RU" sz="2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слова</a:t>
            </a:r>
            <a:r>
              <a:rPr lang="ru-RU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Рассказывание </a:t>
            </a:r>
            <a:r>
              <a:rPr lang="ru-RU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стихотворных текстов или </a:t>
            </a:r>
            <a:r>
              <a:rPr lang="ru-RU" sz="24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чистоговорок</a:t>
            </a:r>
            <a:r>
              <a:rPr lang="ru-RU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 ритм ударов </a:t>
            </a:r>
            <a:r>
              <a:rPr lang="ru-RU" sz="2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мяча;</a:t>
            </a:r>
          </a:p>
          <a:p>
            <a:r>
              <a:rPr lang="ru-RU" sz="2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Придумывание </a:t>
            </a:r>
            <a:r>
              <a:rPr lang="ru-RU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 как на лексическую тему, так и на закрепляемый звук, попадаем кольцами на штатив, либо мячом в ведерко, </a:t>
            </a:r>
            <a:r>
              <a:rPr lang="ru-RU" sz="2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корзину;</a:t>
            </a:r>
            <a:endParaRPr lang="ru-RU" sz="24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Попасть мячом в </a:t>
            </a:r>
            <a:r>
              <a:rPr lang="ru-RU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разные корзинки при работе на дифференциацию звуков, звуковом анализе</a:t>
            </a:r>
            <a:r>
              <a:rPr lang="ru-RU" sz="2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и т.д.</a:t>
            </a:r>
            <a:endParaRPr lang="ru-RU" sz="24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24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i="0" dirty="0" smtClean="0">
              <a:solidFill>
                <a:srgbClr val="0033C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47897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allpapercave.com/wp/wp34666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47649" cy="9237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Набор мячей с фиксацией на одежд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2406"/>
            <a:ext cx="4206240" cy="3850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6" name="Picture 12" descr="Мяч-маятник и планка для отбивания с цифрам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2974" y="102406"/>
            <a:ext cx="4762500" cy="271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8" name="Picture 14" descr="Кинезиологические мешочки с песком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924" y="1090615"/>
            <a:ext cx="307657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06" name="Picture 22" descr="Ограничители для ног на балансировочную доску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5589" y="3953022"/>
            <a:ext cx="3826411" cy="3833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 descr="Балансировочная доска Бильгоу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47" r="14806"/>
          <a:stretch/>
        </p:blipFill>
        <p:spPr bwMode="auto">
          <a:xfrm>
            <a:off x="-27825" y="3953022"/>
            <a:ext cx="4290647" cy="30422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70687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allpapercave.com/wp/wp34666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18274" cy="68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73" b="4121"/>
          <a:stretch/>
        </p:blipFill>
        <p:spPr>
          <a:xfrm>
            <a:off x="4249675" y="1080000"/>
            <a:ext cx="3625733" cy="468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50"/>
          <a:stretch/>
        </p:blipFill>
        <p:spPr>
          <a:xfrm>
            <a:off x="8053354" y="237571"/>
            <a:ext cx="3800448" cy="642854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4"/>
          <a:stretch/>
        </p:blipFill>
        <p:spPr>
          <a:xfrm>
            <a:off x="214105" y="173880"/>
            <a:ext cx="3857625" cy="649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3098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allpapercave.com/wp/wp34666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18274" cy="68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3218" y="1"/>
            <a:ext cx="11938782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500" b="1" i="0" dirty="0" smtClean="0">
              <a:solidFill>
                <a:srgbClr val="0033CC"/>
              </a:solidFill>
              <a:effectLst/>
              <a:latin typeface="Open Sans"/>
            </a:endParaRPr>
          </a:p>
          <a:p>
            <a:pPr algn="ctr"/>
            <a:r>
              <a:rPr lang="ru-RU" sz="3500" b="1" i="0" dirty="0" smtClean="0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Чего можно ожидать от мозжечковой стимуляции ?</a:t>
            </a:r>
          </a:p>
          <a:p>
            <a:r>
              <a:rPr lang="ru-RU" sz="3500" b="0" i="0" dirty="0" smtClean="0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-улучшение у ребенка понимания, внимания, поведения; </a:t>
            </a:r>
          </a:p>
          <a:p>
            <a:r>
              <a:rPr lang="ru-RU" sz="3500" b="0" i="0" dirty="0" smtClean="0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улучшение зрительно-моторной координации; </a:t>
            </a:r>
          </a:p>
          <a:p>
            <a:r>
              <a:rPr lang="ru-RU" sz="3500" b="0" i="0" dirty="0" smtClean="0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мануальных и графо-моторных функций; </a:t>
            </a:r>
          </a:p>
          <a:p>
            <a:r>
              <a:rPr lang="ru-RU" sz="35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500" b="0" i="0" dirty="0" smtClean="0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общего уровня интеллекта; </a:t>
            </a:r>
          </a:p>
          <a:p>
            <a:r>
              <a:rPr lang="ru-RU" sz="3500" b="0" i="0" dirty="0" smtClean="0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быстрое развитие когнитивной сферы (памяти, речи, восприятия, мышления); </a:t>
            </a:r>
          </a:p>
          <a:p>
            <a:r>
              <a:rPr lang="ru-RU" sz="3500" b="0" i="0" dirty="0" smtClean="0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повышение эффективности коррекционных занятий (с психологом, логопедом, дефектологом).</a:t>
            </a:r>
            <a:endParaRPr lang="ru-RU" sz="35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0023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allpapercave.com/wp/wp34666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18274" cy="68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3378" y="914399"/>
            <a:ext cx="9820422" cy="3516923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66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803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allpapercave.com/wp/wp34666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000"/>
            <a:ext cx="12318274" cy="68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-154744"/>
            <a:ext cx="12318274" cy="64430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 </a:t>
            </a:r>
            <a:r>
              <a:rPr lang="ru-RU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ФГОС к структуре основной общеобразовательной программы дошкольного образования предусматривают разработку специальных образовательно-коррекционных программ и форм организации работы, которые в наибольшей степени соответствовали бы потребностям детей с </a:t>
            </a:r>
            <a:r>
              <a:rPr lang="ru-RU" sz="4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ОВЗ. Методическое пособие доска </a:t>
            </a:r>
            <a:r>
              <a:rPr lang="ru-RU" sz="40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Бильгоу</a:t>
            </a:r>
            <a:r>
              <a:rPr lang="ru-RU" sz="4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посвящено  проблеме речевого развития детей с нарушениями речи. </a:t>
            </a:r>
            <a:br>
              <a:rPr lang="ru-RU" sz="4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 </a:t>
            </a:r>
            <a:r>
              <a:rPr lang="ru-RU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речевого развития у детей, часто связывают с нарушением работы мозжечка. В последнее время стали считать, что мозжечок - это ключ к интеллектуальному, речевому и эмоциональному развитию, поэтому его необходимо развивать. </a:t>
            </a:r>
            <a:br>
              <a:rPr lang="ru-RU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7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908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allpapercave.com/wp/wp34666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18274" cy="68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" y="0"/>
            <a:ext cx="12192000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мозжечковая стимуляция? </a:t>
            </a:r>
            <a:r>
              <a:rPr lang="ru-RU" sz="28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серия реабилитационных методик, направленных на стимуляцию работы ствола головного мозга и мозжечка. </a:t>
            </a:r>
            <a:endParaRPr lang="ru-RU" sz="2400" b="1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800" b="1" i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</a:t>
            </a:r>
            <a:r>
              <a:rPr lang="ru-RU" sz="2800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мозжечкового стимулирования улучшает</a:t>
            </a:r>
            <a:r>
              <a:rPr lang="ru-RU" sz="2800" b="1" i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уровень </a:t>
            </a:r>
            <a:r>
              <a:rPr lang="ru-RU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концентрации внимания</a:t>
            </a:r>
            <a:r>
              <a:rPr lang="ru-RU" sz="28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виды памяти</a:t>
            </a:r>
            <a:r>
              <a:rPr lang="ru-RU" sz="28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развитие </a:t>
            </a:r>
            <a:r>
              <a:rPr lang="ru-RU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речи </a:t>
            </a:r>
            <a:r>
              <a:rPr lang="ru-RU" sz="28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устной, так и письменной, а также навыки чтения ; </a:t>
            </a:r>
            <a:endParaRPr lang="ru-RU" sz="2800" b="1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математические </a:t>
            </a:r>
            <a:r>
              <a:rPr lang="ru-RU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логические способности; </a:t>
            </a:r>
            <a:endParaRPr lang="ru-RU" sz="2800" b="1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анализ </a:t>
            </a:r>
            <a:r>
              <a:rPr lang="ru-RU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синтез информации</a:t>
            </a:r>
            <a:r>
              <a:rPr lang="ru-RU" sz="28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общую </a:t>
            </a:r>
            <a:r>
              <a:rPr lang="ru-RU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моторику и спортивные навыки; </a:t>
            </a:r>
            <a:endParaRPr lang="ru-RU" sz="2800" b="1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способность </a:t>
            </a:r>
            <a:r>
              <a:rPr lang="ru-RU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планированию; </a:t>
            </a:r>
            <a:endParaRPr lang="ru-RU" sz="2800" b="1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работу </a:t>
            </a:r>
            <a:r>
              <a:rPr lang="ru-RU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эмоционально-волевой сферы.</a:t>
            </a:r>
            <a:endParaRPr lang="ru-RU" sz="2800" b="1" dirty="0">
              <a:solidFill>
                <a:srgbClr val="0033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488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allpapercave.com/wp/wp34666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274" y="0"/>
            <a:ext cx="12318274" cy="68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126274" y="0"/>
            <a:ext cx="12318274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0" i="0" dirty="0" smtClean="0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Теорию мозжечковой стимуляции основал американский педагог Фрэнк </a:t>
            </a:r>
            <a:r>
              <a:rPr lang="ru-RU" sz="3000" b="0" i="0" dirty="0" err="1" smtClean="0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Бильгоу</a:t>
            </a:r>
            <a:r>
              <a:rPr lang="ru-RU" sz="3000" b="0" i="0" dirty="0" smtClean="0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который работал школьным учителем. В 60-х годах прошлого столетия он заметил, что школьники, которые на переменах выполняют физические упражнения, связанные с балансировкой, более успешны в школьной программе и обладают отличными коммуникативными способностями. Развивая свою теорию мозжечковой стимуляции, </a:t>
            </a:r>
            <a:r>
              <a:rPr lang="ru-RU" sz="3000" b="0" i="0" dirty="0" err="1" smtClean="0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Бильгоу</a:t>
            </a:r>
            <a:r>
              <a:rPr lang="ru-RU" sz="3000" b="0" i="0" dirty="0" smtClean="0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разработал балансировочную доску. Педагог с помощью своего изобретения и простых упражнений обнаружил прямую связь между физической активностью во время балансировки и способностью к чтению. Это стало прорывом в методологии коррекции самого широкого спектра нарушений в психоэмоциональном и речевом развитии детей. Исследования мозжечковой стимуляции на балансировочной доске </a:t>
            </a:r>
            <a:r>
              <a:rPr lang="ru-RU" sz="3000" b="0" i="0" dirty="0" err="1" smtClean="0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Бильгоу</a:t>
            </a:r>
            <a:r>
              <a:rPr lang="ru-RU" sz="3000" b="0" i="0" dirty="0" smtClean="0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показали ее высокую эффективность. Программа стала одной из наиболее продуманных и систематизированных корректирующих и стимулирующих методик.</a:t>
            </a:r>
            <a:endParaRPr lang="ru-RU" sz="3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2015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allpapercave.com/wp/wp34666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18274" cy="68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1015" y="0"/>
            <a:ext cx="11980985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4000" b="1" i="0" dirty="0" smtClean="0">
              <a:solidFill>
                <a:srgbClr val="0033C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b="1" i="0" dirty="0" smtClean="0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Балансировочная доска </a:t>
            </a:r>
            <a:r>
              <a:rPr lang="ru-RU" sz="4000" b="1" i="0" dirty="0" err="1" smtClean="0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Бильгоу</a:t>
            </a:r>
            <a:r>
              <a:rPr lang="ru-RU" sz="4000" b="1" i="0" dirty="0" smtClean="0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0" i="0" dirty="0" smtClean="0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это доска, которая укреплена на округлой основе, что заставляет балансировать в попытках удержать равновесие. Поверхность доски имеет специальную разметку. </a:t>
            </a:r>
          </a:p>
          <a:p>
            <a:r>
              <a:rPr lang="ru-RU" sz="4000" b="0" i="0" dirty="0" smtClean="0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зависимости от уровня наклона изменяется уровень сложности упражнений. В комплекте с доской идет напольная мишень, </a:t>
            </a:r>
            <a:r>
              <a:rPr lang="ru-RU" sz="4000" b="0" i="0" dirty="0" err="1" smtClean="0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цветозонированная</a:t>
            </a:r>
            <a:r>
              <a:rPr lang="ru-RU" sz="4000" b="0" i="0" dirty="0" smtClean="0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рейка, стойка телескопическая с брусочками, мячи, подвесной мяч-маятник, </a:t>
            </a:r>
            <a:r>
              <a:rPr lang="ru-RU" sz="4000" b="0" i="0" dirty="0" err="1" smtClean="0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разновесовые</a:t>
            </a:r>
            <a:r>
              <a:rPr lang="ru-RU" sz="4000" b="0" i="0" dirty="0" smtClean="0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мешочки.</a:t>
            </a:r>
            <a:endParaRPr lang="ru-RU" sz="4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7013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allpapercave.com/wp/wp34666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274" y="18000"/>
            <a:ext cx="12318274" cy="68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https://images.ru.prom.st/625434095_w640_h640_stojka-s-brusochkam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737" y="204009"/>
            <a:ext cx="9487318" cy="656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8947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allpapercave.com/wp/wp34666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18274" cy="68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12192000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i="0" dirty="0" smtClean="0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доски </a:t>
            </a:r>
            <a:r>
              <a:rPr lang="ru-RU" sz="3000" b="1" i="0" dirty="0" err="1" smtClean="0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Бильгоу</a:t>
            </a:r>
            <a:r>
              <a:rPr lang="ru-RU" sz="3000" b="1" i="0" dirty="0" smtClean="0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коррекционных целях </a:t>
            </a:r>
          </a:p>
          <a:p>
            <a:r>
              <a:rPr lang="ru-RU" sz="3000" b="0" i="0" dirty="0" smtClean="0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Несмотря на простую конструкцию, балансировочная доска </a:t>
            </a:r>
            <a:r>
              <a:rPr lang="ru-RU" sz="3000" b="0" i="0" dirty="0" err="1" smtClean="0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Бильгоу</a:t>
            </a:r>
            <a:r>
              <a:rPr lang="ru-RU" sz="3000" b="0" i="0" dirty="0" smtClean="0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обладает высокой эффективностью в процессе мозжечковой стимуляции, которая применяется логопедами, педагогами и психологами не только при наличии отклонений, но и чтобы увеличить продуктивность работы головного мозга детей, их интеллектуальное развитие и повысить успеваемость. У большинства детей с речевыми проблемами диагностируются нарушения в работе мозжечка. Преодоление дисфункции мозжечка значительно ускоряет процесс коррекции речевых нарушений. Балансировочная стимуляция показана детям, которые </a:t>
            </a:r>
            <a:r>
              <a:rPr lang="ru-RU" sz="3000" b="0" i="0" dirty="0" err="1" smtClean="0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гиперактивны</a:t>
            </a:r>
            <a:r>
              <a:rPr lang="ru-RU" sz="3000" b="0" i="0" dirty="0" smtClean="0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(СДВГ), имеют проблемы с успеваемостью; имеют вестибулярные нарушения: координации и согласованности движений; имеют проблемы в </a:t>
            </a:r>
            <a:r>
              <a:rPr lang="ru-RU" sz="3000" b="0" i="0" dirty="0" err="1" smtClean="0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аутическом</a:t>
            </a:r>
            <a:r>
              <a:rPr lang="ru-RU" sz="3000" b="0" i="0" dirty="0" smtClean="0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спектре; задерживаются в психоэмоциональном и речевом развитии (</a:t>
            </a:r>
            <a:r>
              <a:rPr lang="ru-RU" sz="3000" b="0" i="0" dirty="0" err="1" smtClean="0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дислексия</a:t>
            </a:r>
            <a:r>
              <a:rPr lang="ru-RU" sz="3000" b="0" i="0" dirty="0" smtClean="0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000" b="0" i="0" dirty="0" err="1" smtClean="0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дисграфия</a:t>
            </a:r>
            <a:r>
              <a:rPr lang="ru-RU" sz="3000" b="0" i="0" dirty="0" smtClean="0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); имеют неправильную осанку.</a:t>
            </a:r>
            <a:endParaRPr lang="ru-RU" sz="3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0165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allpapercave.com/wp/wp34666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18274" cy="68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2543" y="112542"/>
            <a:ext cx="12079458" cy="6771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0" dirty="0" smtClean="0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b="1" i="0" dirty="0" smtClean="0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Простые упражнения </a:t>
            </a:r>
          </a:p>
          <a:p>
            <a:r>
              <a:rPr lang="ru-RU" sz="2900" b="0" i="0" dirty="0" smtClean="0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Залезть и слезть с доски. </a:t>
            </a:r>
          </a:p>
          <a:p>
            <a:r>
              <a:rPr lang="ru-RU" sz="29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900" b="0" i="0" dirty="0" smtClean="0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Стоя на доске, двигать глазами вверх-вниз, влево-вправо, по диагонали, рисовать восьмерку. </a:t>
            </a:r>
          </a:p>
          <a:p>
            <a:r>
              <a:rPr lang="ru-RU" sz="29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900" b="0" i="0" dirty="0" smtClean="0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Стоя на доске, двигать руками, рисуя восьмерку, следить глазами за руками.</a:t>
            </a:r>
          </a:p>
          <a:p>
            <a:r>
              <a:rPr lang="ru-RU" sz="29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900" b="0" i="0" dirty="0" smtClean="0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Стоя на доске рисовать восьмерку и знак бесконечности носом.</a:t>
            </a:r>
          </a:p>
          <a:p>
            <a:r>
              <a:rPr lang="ru-RU" sz="2900" b="0" i="0" dirty="0" smtClean="0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b="1" i="0" dirty="0" smtClean="0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на дыхание. </a:t>
            </a:r>
          </a:p>
          <a:p>
            <a:r>
              <a:rPr lang="ru-RU" sz="2900" b="0" i="0" dirty="0" smtClean="0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Одна рука на животе, другая на груди. По команде ребенок надувает сначала грудь (3-5 раз), затем надуваем живот (3-5 раз).</a:t>
            </a:r>
          </a:p>
          <a:p>
            <a:r>
              <a:rPr lang="ru-RU" sz="29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900" b="0" i="0" dirty="0" smtClean="0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Стоя на доске выполнять круговые вращения руками: </a:t>
            </a:r>
          </a:p>
          <a:p>
            <a:r>
              <a:rPr lang="ru-RU" sz="2900" b="0" i="0" dirty="0" smtClean="0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а) обе руки в одну сторону; </a:t>
            </a:r>
          </a:p>
          <a:p>
            <a:r>
              <a:rPr lang="ru-RU" sz="2900" b="0" i="0" dirty="0" smtClean="0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б) обе руки в разные стороны; </a:t>
            </a:r>
          </a:p>
          <a:p>
            <a:r>
              <a:rPr lang="ru-RU" sz="2900" b="0" i="0" dirty="0" smtClean="0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по очереди в одну сторону; </a:t>
            </a:r>
          </a:p>
          <a:p>
            <a:r>
              <a:rPr lang="ru-RU" sz="2800" b="0" i="0" dirty="0" smtClean="0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г) по очереди в разные сторон</a:t>
            </a:r>
            <a:r>
              <a:rPr lang="ru-RU" sz="2800" b="0" i="0" dirty="0" smtClean="0">
                <a:solidFill>
                  <a:srgbClr val="0033CC"/>
                </a:solidFill>
                <a:effectLst/>
                <a:latin typeface="Open Sans"/>
              </a:rPr>
              <a:t>ы</a:t>
            </a:r>
            <a:endParaRPr lang="ru-RU" sz="29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50714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allpapercave.com/wp/wp34666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18274" cy="68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36" t="25307" r="12643" b="2561"/>
          <a:stretch/>
        </p:blipFill>
        <p:spPr>
          <a:xfrm>
            <a:off x="-309168" y="323263"/>
            <a:ext cx="4462769" cy="5616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55"/>
          <a:stretch/>
        </p:blipFill>
        <p:spPr>
          <a:xfrm>
            <a:off x="8460649" y="323263"/>
            <a:ext cx="3857625" cy="566096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16"/>
          <a:stretch/>
        </p:blipFill>
        <p:spPr>
          <a:xfrm>
            <a:off x="4361253" y="507746"/>
            <a:ext cx="3595768" cy="52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32685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1511</TotalTime>
  <Words>829</Words>
  <Application>Microsoft Office PowerPoint</Application>
  <PresentationFormat>Широкоэкранный</PresentationFormat>
  <Paragraphs>58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Open Sans</vt:lpstr>
      <vt:lpstr>Times New Roman</vt:lpstr>
      <vt:lpstr>Тема Office</vt:lpstr>
      <vt:lpstr>III Региональная школа университет детства в Оренбургской области по теме: «Речь. Ритм. Игра. Движение»  Использование балансировочной доски Бильгоу в коррекционно -логопедическом процессе </vt:lpstr>
      <vt:lpstr>    Введение ФГОС к структуре основной общеобразовательной программы дошкольного образования предусматривают разработку специальных образовательно-коррекционных программ и форм организации работы, которые в наибольшей степени соответствовали бы потребностям детей с ОВЗ. Методическое пособие доска Бильгоу посвящено  проблеме речевого развития детей с нарушениями речи.  Проблемы речевого развития у детей, часто связывают с нарушением работы мозжечка. В последнее время стали считать, что мозжечок - это ключ к интеллектуальному, речевому и эмоциональному развитию, поэтому его необходимо развивать.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24</cp:revision>
  <dcterms:created xsi:type="dcterms:W3CDTF">2021-02-09T10:17:45Z</dcterms:created>
  <dcterms:modified xsi:type="dcterms:W3CDTF">2021-12-01T07:47:29Z</dcterms:modified>
</cp:coreProperties>
</file>