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86" r:id="rId2"/>
    <p:sldId id="310" r:id="rId3"/>
    <p:sldId id="348" r:id="rId4"/>
    <p:sldId id="317" r:id="rId5"/>
    <p:sldId id="347" r:id="rId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82F"/>
    <a:srgbClr val="B91713"/>
    <a:srgbClr val="CC0000"/>
    <a:srgbClr val="FF3300"/>
    <a:srgbClr val="FF8B8B"/>
    <a:srgbClr val="FDE89D"/>
    <a:srgbClr val="FDD69D"/>
    <a:srgbClr val="FFF46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323" autoAdjust="0"/>
  </p:normalViewPr>
  <p:slideViewPr>
    <p:cSldViewPr>
      <p:cViewPr varScale="1">
        <p:scale>
          <a:sx n="51" d="100"/>
          <a:sy n="51" d="100"/>
        </p:scale>
        <p:origin x="-11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016BA-D04F-4708-9ACA-0272152C31D0}" type="datetimeFigureOut">
              <a:rPr lang="ru-RU" smtClean="0"/>
              <a:pPr/>
              <a:t>17.08.2023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5AA9A-63BD-44FA-A9E2-CA43BDBD584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40F62-09A1-401E-82A0-1DE46CD775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18141-F574-4E38-A7E9-4E5E51B6A2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30C82-6067-458E-BD8C-DB50A9A213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45B2D-F54B-45FD-A5A1-F3BDEEF395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38F2EA-D807-4C2B-B5BC-07A2D0207A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BC49C-4B1E-4CAC-976A-496762215B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296B7E-B534-48F9-BC05-743A7A7658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F2D70-39DC-462D-AEE9-BD6A99CB95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5EB6FC-4054-479C-9C92-AAE5D05C77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D1715-19E1-4AFD-89A0-D7945FC6FE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A0B74-DA65-48E6-B62D-9F3B57364B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250837AC-FD3B-4F36-8AA3-82D2F6E171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klk.pp.ru/uploads/posts/uz-v1.jpg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klk.pp.ru/uploads/posts/uz-v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klk.pp.ru/uploads/posts/uz-v1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klk.pp.ru/uploads/posts/uz-v1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klk.pp.ru/uploads/posts/uz-v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4"/>
          <p:cNvSpPr>
            <a:spLocks noChangeArrowheads="1"/>
          </p:cNvSpPr>
          <p:nvPr/>
        </p:nvSpPr>
        <p:spPr bwMode="auto">
          <a:xfrm>
            <a:off x="714348" y="357166"/>
            <a:ext cx="842965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Georgia" pitchFamily="18" charset="0"/>
              </a:rPr>
              <a:t>Как провести занятия в группах раннего возраста в соответствии с ФОП. Соединяем народную педагогику и современные программы</a:t>
            </a:r>
            <a:endParaRPr lang="ru-RU" sz="3600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2052" name="Rectangle 1"/>
          <p:cNvSpPr>
            <a:spLocks noChangeArrowheads="1"/>
          </p:cNvSpPr>
          <p:nvPr/>
        </p:nvSpPr>
        <p:spPr bwMode="auto">
          <a:xfrm>
            <a:off x="1357290" y="3500438"/>
            <a:ext cx="3000396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ru-RU" sz="2000" b="1" i="1" dirty="0" smtClean="0">
                <a:latin typeface="Georgia" pitchFamily="18" charset="0"/>
                <a:ea typeface="Calibri" pitchFamily="34" charset="0"/>
                <a:cs typeface="Calibri" pitchFamily="34" charset="0"/>
              </a:rPr>
              <a:t>Обобщение опыта для </a:t>
            </a:r>
            <a:r>
              <a:rPr lang="ru-RU" sz="2000" b="1" i="1" dirty="0" smtClean="0">
                <a:latin typeface="Georgia" pitchFamily="18" charset="0"/>
                <a:ea typeface="Calibri" pitchFamily="34" charset="0"/>
                <a:cs typeface="Calibri" pitchFamily="34" charset="0"/>
              </a:rPr>
              <a:t>педагогов г.Орска</a:t>
            </a:r>
            <a:endParaRPr lang="ru-RU" sz="2000" b="1" i="1" dirty="0">
              <a:latin typeface="Georgia" pitchFamily="18" charset="0"/>
            </a:endParaRPr>
          </a:p>
          <a:p>
            <a:pPr algn="ctr" eaLnBrk="0" hangingPunct="0"/>
            <a:endParaRPr lang="ru-RU" dirty="0"/>
          </a:p>
        </p:txBody>
      </p:sp>
      <p:pic>
        <p:nvPicPr>
          <p:cNvPr id="2053" name="Picture 3" descr="frame22P_var"/>
          <p:cNvPicPr>
            <a:picLocks noChangeAspect="1" noChangeArrowheads="1"/>
          </p:cNvPicPr>
          <p:nvPr/>
        </p:nvPicPr>
        <p:blipFill>
          <a:blip r:embed="rId2"/>
          <a:srcRect t="4851" r="92038"/>
          <a:stretch>
            <a:fillRect/>
          </a:stretch>
        </p:blipFill>
        <p:spPr bwMode="auto">
          <a:xfrm>
            <a:off x="0" y="0"/>
            <a:ext cx="900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1" descr="uz-v1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00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071538" y="4857760"/>
            <a:ext cx="378621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Calibri" pitchFamily="34" charset="0"/>
              </a:rPr>
              <a:t>Воспитатель </a:t>
            </a:r>
          </a:p>
          <a:p>
            <a:pPr algn="ctr" eaLnBrk="0" hangingPunct="0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Calibri" pitchFamily="34" charset="0"/>
              </a:rPr>
              <a:t>первой </a:t>
            </a: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Calibri" pitchFamily="34" charset="0"/>
              </a:rPr>
              <a:t>кв.кат. </a:t>
            </a:r>
          </a:p>
          <a:p>
            <a:pPr algn="ctr" eaLnBrk="0" hangingPunct="0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Calibri" pitchFamily="34" charset="0"/>
              </a:rPr>
              <a:t>МОАУ «СОШ №52 г.Орска» </a:t>
            </a:r>
          </a:p>
          <a:p>
            <a:pPr algn="ctr" eaLnBrk="0" hangingPunct="0"/>
            <a:r>
              <a:rPr lang="ru-RU" b="1" i="1" dirty="0" err="1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Calibri" pitchFamily="34" charset="0"/>
              </a:rPr>
              <a:t>Каипкулова</a:t>
            </a: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Calibri" pitchFamily="34" charset="0"/>
              </a:rPr>
              <a:t> Наталья </a:t>
            </a:r>
            <a:r>
              <a:rPr lang="ru-RU" b="1" i="1" dirty="0" err="1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Calibri" pitchFamily="34" charset="0"/>
              </a:rPr>
              <a:t>Миневалеевна</a:t>
            </a:r>
            <a:endParaRPr lang="ru-RU" b="1" i="1" dirty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  <a:p>
            <a:pPr algn="ctr" eaLnBrk="0" hangingPunct="0"/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8" name="Picture 4" descr="https://5000098.xn--e1agmmh.xn--p1ai/upload/5207/images/big/e4/ac/e4acdb6a506db8551be2abc49860a681.jpg"/>
          <p:cNvPicPr>
            <a:picLocks noChangeAspect="1" noChangeArrowheads="1"/>
          </p:cNvPicPr>
          <p:nvPr/>
        </p:nvPicPr>
        <p:blipFill>
          <a:blip r:embed="rId5"/>
          <a:srcRect l="12361" t="26111" r="11857" b="5139"/>
          <a:stretch>
            <a:fillRect/>
          </a:stretch>
        </p:blipFill>
        <p:spPr bwMode="auto">
          <a:xfrm>
            <a:off x="4786314" y="3429000"/>
            <a:ext cx="4094696" cy="27860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285728"/>
            <a:ext cx="4643470" cy="6357982"/>
          </a:xfrm>
        </p:spPr>
        <p:txBody>
          <a:bodyPr/>
          <a:lstStyle/>
          <a:p>
            <a:pPr algn="just"/>
            <a:r>
              <a:rPr lang="ru-RU" dirty="0" smtClean="0">
                <a:solidFill>
                  <a:srgbClr val="FF0000"/>
                </a:solidFill>
                <a:latin typeface="Georgia" pitchFamily="18" charset="0"/>
              </a:rPr>
              <a:t>«Язык есть самая живая, самая обильная и прочная связь, </a:t>
            </a:r>
            <a:r>
              <a:rPr lang="ru-RU" dirty="0" smtClean="0">
                <a:solidFill>
                  <a:srgbClr val="FF0000"/>
                </a:solidFill>
                <a:latin typeface="Georgia" pitchFamily="18" charset="0"/>
              </a:rPr>
              <a:t>соединяющая  отжившие</a:t>
            </a:r>
            <a:r>
              <a:rPr lang="ru-RU" dirty="0" smtClean="0">
                <a:solidFill>
                  <a:srgbClr val="FF0000"/>
                </a:solidFill>
                <a:latin typeface="Georgia" pitchFamily="18" charset="0"/>
              </a:rPr>
              <a:t>, живущие и будущие поколения </a:t>
            </a:r>
            <a:r>
              <a:rPr lang="ru-RU" dirty="0" smtClean="0">
                <a:solidFill>
                  <a:srgbClr val="FF0000"/>
                </a:solidFill>
                <a:latin typeface="Georgia" pitchFamily="18" charset="0"/>
              </a:rPr>
              <a:t>народа </a:t>
            </a:r>
            <a:r>
              <a:rPr lang="ru-RU" dirty="0" smtClean="0">
                <a:solidFill>
                  <a:srgbClr val="FF0000"/>
                </a:solidFill>
                <a:latin typeface="Georgia" pitchFamily="18" charset="0"/>
              </a:rPr>
              <a:t>в одно великое, исторически живое целое»</a:t>
            </a:r>
          </a:p>
          <a:p>
            <a:pPr algn="r">
              <a:buNone/>
            </a:pPr>
            <a:r>
              <a:rPr lang="ru-RU" dirty="0" smtClean="0">
                <a:solidFill>
                  <a:srgbClr val="FF0000"/>
                </a:solidFill>
                <a:latin typeface="Georgia" pitchFamily="18" charset="0"/>
              </a:rPr>
              <a:t>    </a:t>
            </a:r>
          </a:p>
          <a:p>
            <a:pPr algn="r">
              <a:buNone/>
            </a:pPr>
            <a:r>
              <a:rPr lang="ru-RU" dirty="0" smtClean="0">
                <a:solidFill>
                  <a:srgbClr val="FF0000"/>
                </a:solidFill>
                <a:latin typeface="Georgia" pitchFamily="18" charset="0"/>
              </a:rPr>
              <a:t>К.Д</a:t>
            </a:r>
            <a:r>
              <a:rPr lang="ru-RU" dirty="0" smtClean="0">
                <a:solidFill>
                  <a:srgbClr val="FF0000"/>
                </a:solidFill>
                <a:latin typeface="Georgia" pitchFamily="18" charset="0"/>
              </a:rPr>
              <a:t>. Ушинский</a:t>
            </a:r>
          </a:p>
          <a:p>
            <a:pPr algn="r">
              <a:buNone/>
            </a:pPr>
            <a:endParaRPr lang="ru-RU" sz="1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/>
            </a:endParaRPr>
          </a:p>
        </p:txBody>
      </p:sp>
      <p:pic>
        <p:nvPicPr>
          <p:cNvPr id="4" name="Picture 1" descr="uz-v1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0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https://avatars.mds.yandex.net/i?id=2d77525da612e421de2401486905ba4b_l-4965167-images-thumbs&amp;n=13"/>
          <p:cNvPicPr>
            <a:picLocks noChangeAspect="1" noChangeArrowheads="1"/>
          </p:cNvPicPr>
          <p:nvPr/>
        </p:nvPicPr>
        <p:blipFill>
          <a:blip r:embed="rId4"/>
          <a:srcRect l="17493" t="2816" r="27072" b="6038"/>
          <a:stretch>
            <a:fillRect/>
          </a:stretch>
        </p:blipFill>
        <p:spPr bwMode="auto">
          <a:xfrm>
            <a:off x="5715008" y="1357298"/>
            <a:ext cx="3143272" cy="388286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85728"/>
            <a:ext cx="7829576" cy="642942"/>
          </a:xfrm>
        </p:spPr>
        <p:txBody>
          <a:bodyPr/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Georgia" pitchFamily="18" charset="0"/>
              </a:rPr>
              <a:t>Актуальность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000108"/>
            <a:ext cx="7929618" cy="5126055"/>
          </a:xfrm>
        </p:spPr>
        <p:txBody>
          <a:bodyPr/>
          <a:lstStyle/>
          <a:p>
            <a:pPr algn="just"/>
            <a:r>
              <a:rPr lang="ru-RU" sz="2800" dirty="0" smtClean="0">
                <a:latin typeface="Georgia" pitchFamily="18" charset="0"/>
              </a:rPr>
              <a:t>Задача педагогов по федеральной образовательной программе – формировать у ребёнка основы его гражданской и культурной идентичности. </a:t>
            </a:r>
            <a:endParaRPr lang="ru-RU" sz="2800" dirty="0" smtClean="0">
              <a:latin typeface="Georgia" pitchFamily="18" charset="0"/>
            </a:endParaRPr>
          </a:p>
          <a:p>
            <a:pPr algn="just"/>
            <a:r>
              <a:rPr lang="ru-RU" sz="2800" dirty="0" smtClean="0">
                <a:latin typeface="Georgia" pitchFamily="18" charset="0"/>
              </a:rPr>
              <a:t>ФОП </a:t>
            </a:r>
            <a:r>
              <a:rPr lang="ru-RU" sz="2800" dirty="0" smtClean="0">
                <a:latin typeface="Georgia" pitchFamily="18" charset="0"/>
              </a:rPr>
              <a:t>рекомендует приобщать детей к российским духовным ценностям, одна из которых – народный фольклор. </a:t>
            </a:r>
            <a:endParaRPr lang="ru-RU" sz="2800" dirty="0" smtClean="0">
              <a:latin typeface="Georgia" pitchFamily="18" charset="0"/>
            </a:endParaRPr>
          </a:p>
          <a:p>
            <a:pPr algn="just"/>
            <a:r>
              <a:rPr lang="ru-RU" sz="2800" dirty="0" smtClean="0">
                <a:latin typeface="Georgia" pitchFamily="18" charset="0"/>
              </a:rPr>
              <a:t>Детский фольклор помогает малышу узнавать мир, прививает культурные и духовные ценности, развивает самосознание. </a:t>
            </a:r>
            <a:endParaRPr lang="ru-RU" sz="2800" dirty="0">
              <a:latin typeface="Georgia" pitchFamily="18" charset="0"/>
            </a:endParaRPr>
          </a:p>
        </p:txBody>
      </p:sp>
      <p:pic>
        <p:nvPicPr>
          <p:cNvPr id="4" name="Picture 1" descr="uz-v1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0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785794"/>
            <a:ext cx="8001056" cy="857256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Приобщение </a:t>
            </a:r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 </a:t>
            </a:r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детей раннего  </a:t>
            </a:r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дошкольного возраста к народной культуре </a:t>
            </a:r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– это отличный ресурс!</a:t>
            </a:r>
            <a:endParaRPr lang="ru-RU" sz="32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06" y="2214554"/>
            <a:ext cx="8072494" cy="4214866"/>
          </a:xfrm>
        </p:spPr>
        <p:txBody>
          <a:bodyPr/>
          <a:lstStyle/>
          <a:p>
            <a:pPr algn="ctr"/>
            <a:r>
              <a:rPr lang="ru-RU" dirty="0" smtClean="0">
                <a:latin typeface="Georgia" pitchFamily="18" charset="0"/>
              </a:rPr>
              <a:t>Устное народное творчество таит в себе неисчерпаемые возможности для пробуждения познавательной активности, самостоятельности, яркой индивидуальности малыша, для развития речевых навыков. Поэтому необходимо как можно шире использовать его в воспитании детей.</a:t>
            </a:r>
          </a:p>
          <a:p>
            <a:endParaRPr lang="ru-RU" dirty="0"/>
          </a:p>
        </p:txBody>
      </p:sp>
      <p:pic>
        <p:nvPicPr>
          <p:cNvPr id="4" name="Picture 1" descr="uz-v1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0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uz-v1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0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 rot="10800000" flipV="1">
            <a:off x="914400" y="142852"/>
            <a:ext cx="8229600" cy="71438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Список л</a:t>
            </a:r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итературы</a:t>
            </a:r>
            <a:endParaRPr lang="ru-RU" b="1" i="1" dirty="0">
              <a:solidFill>
                <a:srgbClr val="FF000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9937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928662" y="857232"/>
            <a:ext cx="7858154" cy="356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>
              <a:buFont typeface="Wingdings" pitchFamily="2" charset="2"/>
              <a:buChar char="v"/>
            </a:pPr>
            <a:r>
              <a:rPr lang="ru-RU" sz="2400" dirty="0" smtClean="0">
                <a:latin typeface="Georgia" pitchFamily="18" charset="0"/>
              </a:rPr>
              <a:t> </a:t>
            </a:r>
            <a:r>
              <a:rPr lang="ru-RU" sz="2400" dirty="0" err="1" smtClean="0">
                <a:latin typeface="Georgia" pitchFamily="18" charset="0"/>
              </a:rPr>
              <a:t>Кукушин</a:t>
            </a:r>
            <a:r>
              <a:rPr lang="ru-RU" sz="2400" dirty="0" smtClean="0">
                <a:latin typeface="Georgia" pitchFamily="18" charset="0"/>
              </a:rPr>
              <a:t> В. С., Столяренко Л. Д. </a:t>
            </a:r>
            <a:r>
              <a:rPr lang="ru-RU" sz="2400" dirty="0" err="1" smtClean="0">
                <a:latin typeface="Georgia" pitchFamily="18" charset="0"/>
              </a:rPr>
              <a:t>Этнопедагогика</a:t>
            </a:r>
            <a:r>
              <a:rPr lang="ru-RU" sz="2400" dirty="0" smtClean="0">
                <a:latin typeface="Georgia" pitchFamily="18" charset="0"/>
              </a:rPr>
              <a:t> и этнопсихология. Ростов-на-Дону: Феникс, 2000.- 448(523) с.</a:t>
            </a:r>
          </a:p>
          <a:p>
            <a:pPr lvl="0" algn="ctr">
              <a:buFont typeface="Wingdings" pitchFamily="2" charset="2"/>
              <a:buChar char="v"/>
            </a:pPr>
            <a:r>
              <a:rPr lang="ru-RU" sz="2400" dirty="0" smtClean="0">
                <a:latin typeface="Georgia" pitchFamily="18" charset="0"/>
              </a:rPr>
              <a:t>Печора К.Л., </a:t>
            </a:r>
            <a:r>
              <a:rPr lang="ru-RU" sz="2400" dirty="0" err="1" smtClean="0">
                <a:latin typeface="Georgia" pitchFamily="18" charset="0"/>
              </a:rPr>
              <a:t>Пантюхина</a:t>
            </a:r>
            <a:r>
              <a:rPr lang="ru-RU" sz="2400" dirty="0" smtClean="0">
                <a:latin typeface="Georgia" pitchFamily="18" charset="0"/>
              </a:rPr>
              <a:t> Г.В., </a:t>
            </a:r>
            <a:r>
              <a:rPr lang="ru-RU" sz="2400" dirty="0" err="1" smtClean="0">
                <a:latin typeface="Georgia" pitchFamily="18" charset="0"/>
              </a:rPr>
              <a:t>Голубева</a:t>
            </a:r>
            <a:r>
              <a:rPr lang="ru-RU" sz="2400" dirty="0" smtClean="0">
                <a:latin typeface="Georgia" pitchFamily="18" charset="0"/>
              </a:rPr>
              <a:t> Л.Г. Дети раннего возраста в дошкольных учреждениях. – М., 2004;</a:t>
            </a:r>
          </a:p>
          <a:p>
            <a:pPr lvl="0" algn="ctr">
              <a:buFont typeface="Wingdings" pitchFamily="2" charset="2"/>
              <a:buChar char="v"/>
            </a:pPr>
            <a:r>
              <a:rPr lang="ru-RU" sz="2400" dirty="0" smtClean="0">
                <a:latin typeface="Georgia" pitchFamily="18" charset="0"/>
              </a:rPr>
              <a:t>Сотникова В.М., Ильина Т.Е. Контроль за организацией педагогического процесса в группах раннего возраста ДОУ. – М., </a:t>
            </a:r>
            <a:r>
              <a:rPr lang="ru-RU" sz="2400" dirty="0" smtClean="0">
                <a:latin typeface="Georgia" pitchFamily="18" charset="0"/>
              </a:rPr>
              <a:t>2005</a:t>
            </a:r>
            <a:endParaRPr lang="ru-RU" sz="2400" dirty="0" smtClean="0">
              <a:latin typeface="Georgia" pitchFamily="18" charset="0"/>
            </a:endParaRPr>
          </a:p>
        </p:txBody>
      </p:sp>
      <p:pic>
        <p:nvPicPr>
          <p:cNvPr id="2050" name="Picture 2" descr="http://dom-pod-zontom.ru/storage/pictures/picture-2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4572007"/>
            <a:ext cx="3214710" cy="2032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2507</TotalTime>
  <Words>74</Words>
  <Application>Microsoft Office PowerPoint</Application>
  <PresentationFormat>Экран (4:3)</PresentationFormat>
  <Paragraphs>19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Оформление по умолчанию</vt:lpstr>
      <vt:lpstr>Слайд 1</vt:lpstr>
      <vt:lpstr>Слайд 2</vt:lpstr>
      <vt:lpstr>Актуальность</vt:lpstr>
      <vt:lpstr>Приобщение  детей раннего  дошкольного возраста к народной культуре – это отличный ресурс!</vt:lpstr>
      <vt:lpstr>Список литературы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DESIGN</dc:creator>
  <cp:lastModifiedBy>Воронцова</cp:lastModifiedBy>
  <cp:revision>262</cp:revision>
  <dcterms:created xsi:type="dcterms:W3CDTF">2010-04-09T05:48:04Z</dcterms:created>
  <dcterms:modified xsi:type="dcterms:W3CDTF">2023-08-17T08:28:53Z</dcterms:modified>
</cp:coreProperties>
</file>