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3" r:id="rId9"/>
    <p:sldId id="262" r:id="rId10"/>
    <p:sldId id="268" r:id="rId11"/>
    <p:sldId id="269" r:id="rId12"/>
    <p:sldId id="264" r:id="rId13"/>
    <p:sldId id="265" r:id="rId14"/>
  </p:sldIdLst>
  <p:sldSz cx="12192000" cy="6858000"/>
  <p:notesSz cx="6858000" cy="9144000"/>
  <p:defaultTextStyle>
    <a:defPPr>
      <a:defRPr lang="ru-RU"/>
    </a:defPPr>
    <a:lvl1pPr marL="0" algn="l" defTabSz="9143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5" algn="l" defTabSz="9143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48" algn="l" defTabSz="9143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23" algn="l" defTabSz="9143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97" algn="l" defTabSz="9143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71" algn="l" defTabSz="9143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46" algn="l" defTabSz="9143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19" algn="l" defTabSz="9143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94" algn="l" defTabSz="9143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-132" y="-2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6337C-DEF5-48EC-ADA4-3E14247B8AA3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75BAF-B24B-4714-8C9B-59128122A3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90957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6337C-DEF5-48EC-ADA4-3E14247B8AA3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75BAF-B24B-4714-8C9B-59128122A3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00061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6337C-DEF5-48EC-ADA4-3E14247B8AA3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75BAF-B24B-4714-8C9B-59128122A3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39397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6337C-DEF5-48EC-ADA4-3E14247B8AA3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75BAF-B24B-4714-8C9B-59128122A3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033860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6337C-DEF5-48EC-ADA4-3E14247B8AA3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75BAF-B24B-4714-8C9B-59128122A3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9402918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6337C-DEF5-48EC-ADA4-3E14247B8AA3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75BAF-B24B-4714-8C9B-59128122A3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167334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6337C-DEF5-48EC-ADA4-3E14247B8AA3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75BAF-B24B-4714-8C9B-59128122A3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196339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6337C-DEF5-48EC-ADA4-3E14247B8AA3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75BAF-B24B-4714-8C9B-59128122A3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4008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6337C-DEF5-48EC-ADA4-3E14247B8AA3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75BAF-B24B-4714-8C9B-59128122A3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63895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6337C-DEF5-48EC-ADA4-3E14247B8AA3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75BAF-B24B-4714-8C9B-59128122A3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76455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6337C-DEF5-48EC-ADA4-3E14247B8AA3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75BAF-B24B-4714-8C9B-59128122A3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89210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6337C-DEF5-48EC-ADA4-3E14247B8AA3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75BAF-B24B-4714-8C9B-59128122A3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28230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6337C-DEF5-48EC-ADA4-3E14247B8AA3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75BAF-B24B-4714-8C9B-59128122A3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7948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6337C-DEF5-48EC-ADA4-3E14247B8AA3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75BAF-B24B-4714-8C9B-59128122A3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61857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6337C-DEF5-48EC-ADA4-3E14247B8AA3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75BAF-B24B-4714-8C9B-59128122A3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1046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6337C-DEF5-48EC-ADA4-3E14247B8AA3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75BAF-B24B-4714-8C9B-59128122A3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39283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A6337C-DEF5-48EC-ADA4-3E14247B8AA3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5D75BAF-B24B-4714-8C9B-59128122A3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6363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93204"/>
            <a:ext cx="12192000" cy="705120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67918" y="2404531"/>
            <a:ext cx="8550672" cy="1646302"/>
          </a:xfrm>
        </p:spPr>
        <p:txBody>
          <a:bodyPr/>
          <a:lstStyle/>
          <a:p>
            <a:pPr algn="ctr"/>
            <a:r>
              <a:rPr lang="ru-RU" b="1" dirty="0"/>
              <a:t>Дидактическая игра «</a:t>
            </a:r>
            <a:r>
              <a:rPr lang="ru-RU" b="1" dirty="0" smtClean="0"/>
              <a:t>Огоньки</a:t>
            </a:r>
            <a:br>
              <a:rPr lang="ru-RU" b="1" dirty="0" smtClean="0"/>
            </a:br>
            <a:r>
              <a:rPr lang="ru-RU" b="1" dirty="0" smtClean="0"/>
              <a:t>безопасности»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42254" y="4271510"/>
            <a:ext cx="7766936" cy="176353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МДОАУ «ЦРР-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детский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сад № 116 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 Орска»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Воспитатель : Лисицына А.В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0500" y="3630667"/>
            <a:ext cx="2934837" cy="3034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8466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660950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3530789" y="500990"/>
            <a:ext cx="4352502" cy="6573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96711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02358"/>
            <a:ext cx="12192000" cy="675564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064524" y="665263"/>
            <a:ext cx="10385947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 smtClean="0">
              <a:solidFill>
                <a:srgbClr val="383838"/>
              </a:solidFill>
              <a:latin typeface="Open Sans"/>
            </a:endParaRPr>
          </a:p>
          <a:p>
            <a:endParaRPr lang="ru-RU" sz="2400" b="1" dirty="0">
              <a:solidFill>
                <a:srgbClr val="383838"/>
              </a:solidFill>
              <a:latin typeface="Open Sans"/>
            </a:endParaRPr>
          </a:p>
          <a:p>
            <a:r>
              <a:rPr lang="ru-RU" sz="2400" b="1" dirty="0" smtClean="0">
                <a:solidFill>
                  <a:srgbClr val="383838"/>
                </a:solidFill>
                <a:latin typeface="Open Sans"/>
              </a:rPr>
              <a:t>Список </a:t>
            </a:r>
            <a:r>
              <a:rPr lang="ru-RU" sz="2400" b="1" dirty="0">
                <a:solidFill>
                  <a:srgbClr val="383838"/>
                </a:solidFill>
                <a:latin typeface="Open Sans"/>
              </a:rPr>
              <a:t>использованной литературы.</a:t>
            </a:r>
          </a:p>
          <a:p>
            <a:r>
              <a:rPr lang="ru-RU" sz="2400" b="1" dirty="0">
                <a:solidFill>
                  <a:srgbClr val="383838"/>
                </a:solidFill>
                <a:latin typeface="Open Sans"/>
              </a:rPr>
              <a:t> </a:t>
            </a:r>
            <a:r>
              <a:rPr lang="ru-RU" sz="2400" dirty="0">
                <a:solidFill>
                  <a:srgbClr val="383838"/>
                </a:solidFill>
                <a:latin typeface="Open Sans"/>
              </a:rPr>
              <a:t>1.Аралина Н. А. Ознакомление дошкольников с правилами пожарной безопасности –М. : «Издательство Скрипторий 2003», 2007. – 72 с. . 2.Артёмова Л.В. Окружающий мир в дидактических играх дошкольников.-Москва,Просвещение,1992г. 3.Бардышева Т.Ю. Здравствуй, мальчик. – Издательский дом «Карапуз», 2004г. 4.Бурдина С.В. Игровой дидактический материал по основам безопасной жизнедеятельности.-Киров,2004г. 5. </a:t>
            </a:r>
            <a:r>
              <a:rPr lang="ru-RU" sz="2400" dirty="0" err="1">
                <a:solidFill>
                  <a:srgbClr val="383838"/>
                </a:solidFill>
                <a:latin typeface="Open Sans"/>
              </a:rPr>
              <a:t>Гарнышева</a:t>
            </a:r>
            <a:r>
              <a:rPr lang="ru-RU" sz="2400" dirty="0">
                <a:solidFill>
                  <a:srgbClr val="383838"/>
                </a:solidFill>
                <a:latin typeface="Open Sans"/>
              </a:rPr>
              <a:t> Т.П. ОБЖ для дошкольников. – М.: Детство-пресс, 2010. – 128с. 6.Маршак С.Я. Пожар. Рассказ о неизвестном герое.- Москва, Детская литература,1989г</a:t>
            </a:r>
            <a:r>
              <a:rPr lang="ru-RU" sz="2800" dirty="0">
                <a:solidFill>
                  <a:srgbClr val="383838"/>
                </a:solidFill>
                <a:latin typeface="Open Sans"/>
              </a:rPr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36599432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95534" y="-245660"/>
            <a:ext cx="12287534" cy="710366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651760" y="2512815"/>
            <a:ext cx="7696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i="1" dirty="0">
                <a:solidFill>
                  <a:srgbClr val="FF0000"/>
                </a:solidFill>
                <a:latin typeface="Open Sans"/>
              </a:rPr>
              <a:t>Спасибо за внимание!</a:t>
            </a:r>
            <a:endParaRPr lang="ru-RU" sz="54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7831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1000" y="477674"/>
            <a:ext cx="92202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383838"/>
                </a:solidFill>
                <a:latin typeface="Open Sans"/>
              </a:rPr>
              <a:t>  </a:t>
            </a:r>
            <a:r>
              <a:rPr lang="ru-RU" sz="2400" b="1" dirty="0">
                <a:solidFill>
                  <a:srgbClr val="383838"/>
                </a:solidFill>
                <a:latin typeface="Open Sans"/>
              </a:rPr>
              <a:t> Актуальность</a:t>
            </a:r>
            <a:r>
              <a:rPr lang="ru-RU" sz="2400" dirty="0">
                <a:solidFill>
                  <a:srgbClr val="383838"/>
                </a:solidFill>
                <a:latin typeface="Open Sans"/>
              </a:rPr>
              <a:t>.</a:t>
            </a:r>
          </a:p>
          <a:p>
            <a:r>
              <a:rPr lang="ru-RU" sz="2400" b="1" dirty="0">
                <a:solidFill>
                  <a:srgbClr val="383838"/>
                </a:solidFill>
                <a:latin typeface="Open Sans"/>
              </a:rPr>
              <a:t>	</a:t>
            </a:r>
            <a:r>
              <a:rPr lang="ru-RU" sz="2400" dirty="0" smtClean="0">
                <a:solidFill>
                  <a:srgbClr val="383838"/>
                </a:solidFill>
                <a:latin typeface="Open Sans"/>
              </a:rPr>
              <a:t>Еще </a:t>
            </a:r>
            <a:r>
              <a:rPr lang="ru-RU" sz="2400" dirty="0">
                <a:solidFill>
                  <a:srgbClr val="383838"/>
                </a:solidFill>
                <a:latin typeface="Open Sans"/>
              </a:rPr>
              <a:t>в древние времена огонь интересовал человека. </a:t>
            </a:r>
            <a:endParaRPr lang="ru-RU" sz="2400" dirty="0" smtClean="0">
              <a:solidFill>
                <a:srgbClr val="383838"/>
              </a:solidFill>
              <a:latin typeface="Open Sans"/>
            </a:endParaRPr>
          </a:p>
          <a:p>
            <a:r>
              <a:rPr lang="ru-RU" sz="2400" dirty="0" smtClean="0">
                <a:solidFill>
                  <a:srgbClr val="383838"/>
                </a:solidFill>
                <a:latin typeface="Open Sans"/>
              </a:rPr>
              <a:t>	</a:t>
            </a:r>
            <a:r>
              <a:rPr lang="ru-RU" sz="2400" dirty="0" smtClean="0">
                <a:solidFill>
                  <a:srgbClr val="383838"/>
                </a:solidFill>
                <a:latin typeface="Open Sans"/>
              </a:rPr>
              <a:t>С </a:t>
            </a:r>
            <a:r>
              <a:rPr lang="ru-RU" sz="2400" dirty="0">
                <a:solidFill>
                  <a:srgbClr val="383838"/>
                </a:solidFill>
                <a:latin typeface="Open Sans"/>
              </a:rPr>
              <a:t>одной стороны, огонь – друг человека, а с другой может быть врагом. </a:t>
            </a:r>
            <a:endParaRPr lang="ru-RU" sz="2400" dirty="0" smtClean="0">
              <a:solidFill>
                <a:srgbClr val="383838"/>
              </a:solidFill>
              <a:latin typeface="Open Sans"/>
            </a:endParaRPr>
          </a:p>
          <a:p>
            <a:r>
              <a:rPr lang="ru-RU" sz="2400" dirty="0" smtClean="0">
                <a:solidFill>
                  <a:srgbClr val="383838"/>
                </a:solidFill>
                <a:latin typeface="Open Sans"/>
              </a:rPr>
              <a:t>	</a:t>
            </a:r>
            <a:r>
              <a:rPr lang="ru-RU" sz="2400" dirty="0" smtClean="0">
                <a:solidFill>
                  <a:srgbClr val="383838"/>
                </a:solidFill>
                <a:latin typeface="Open Sans"/>
              </a:rPr>
              <a:t>Без </a:t>
            </a:r>
            <a:r>
              <a:rPr lang="ru-RU" sz="2400" dirty="0">
                <a:solidFill>
                  <a:srgbClr val="383838"/>
                </a:solidFill>
                <a:latin typeface="Open Sans"/>
              </a:rPr>
              <a:t>огня очень плохо – не приготовить пищу, не осветить дом. </a:t>
            </a:r>
            <a:endParaRPr lang="ru-RU" sz="2400" dirty="0" smtClean="0">
              <a:solidFill>
                <a:srgbClr val="383838"/>
              </a:solidFill>
              <a:latin typeface="Open Sans"/>
            </a:endParaRPr>
          </a:p>
          <a:p>
            <a:r>
              <a:rPr lang="ru-RU" sz="2400" dirty="0" smtClean="0">
                <a:solidFill>
                  <a:srgbClr val="383838"/>
                </a:solidFill>
                <a:latin typeface="Open Sans"/>
              </a:rPr>
              <a:t>	</a:t>
            </a:r>
            <a:r>
              <a:rPr lang="ru-RU" sz="2400" dirty="0" smtClean="0">
                <a:solidFill>
                  <a:srgbClr val="383838"/>
                </a:solidFill>
                <a:latin typeface="Open Sans"/>
              </a:rPr>
              <a:t>Сейчас</a:t>
            </a:r>
            <a:r>
              <a:rPr lang="ru-RU" sz="2400" dirty="0">
                <a:solidFill>
                  <a:srgbClr val="383838"/>
                </a:solidFill>
                <a:latin typeface="Open Sans"/>
              </a:rPr>
              <a:t>, в наше время, когда все электрифицировано, огонь, по-прежнему, играет немаловажную роль.  </a:t>
            </a:r>
            <a:endParaRPr lang="ru-RU" sz="2400" dirty="0" smtClean="0">
              <a:solidFill>
                <a:srgbClr val="383838"/>
              </a:solidFill>
              <a:latin typeface="Open Sans"/>
            </a:endParaRPr>
          </a:p>
          <a:p>
            <a:r>
              <a:rPr lang="ru-RU" sz="2400" dirty="0" smtClean="0">
                <a:solidFill>
                  <a:srgbClr val="383838"/>
                </a:solidFill>
                <a:latin typeface="Open Sans"/>
              </a:rPr>
              <a:t>	</a:t>
            </a:r>
            <a:r>
              <a:rPr lang="ru-RU" sz="2400" dirty="0" smtClean="0">
                <a:solidFill>
                  <a:srgbClr val="383838"/>
                </a:solidFill>
                <a:latin typeface="Open Sans"/>
              </a:rPr>
              <a:t>К </a:t>
            </a:r>
            <a:r>
              <a:rPr lang="ru-RU" sz="2400" dirty="0">
                <a:solidFill>
                  <a:srgbClr val="383838"/>
                </a:solidFill>
                <a:latin typeface="Open Sans"/>
              </a:rPr>
              <a:t>сожалению, ежегодная статистика, показывает рост числа происшествий, в которых от огня страдают дети. </a:t>
            </a:r>
            <a:endParaRPr lang="ru-RU" sz="2400" dirty="0" smtClean="0">
              <a:solidFill>
                <a:srgbClr val="383838"/>
              </a:solidFill>
              <a:latin typeface="Open Sans"/>
            </a:endParaRPr>
          </a:p>
          <a:p>
            <a:r>
              <a:rPr lang="ru-RU" sz="2400" dirty="0" smtClean="0">
                <a:solidFill>
                  <a:srgbClr val="383838"/>
                </a:solidFill>
                <a:latin typeface="Open Sans"/>
              </a:rPr>
              <a:t>	</a:t>
            </a:r>
            <a:r>
              <a:rPr lang="ru-RU" sz="2400" dirty="0" smtClean="0">
                <a:solidFill>
                  <a:srgbClr val="383838"/>
                </a:solidFill>
                <a:latin typeface="Open Sans"/>
              </a:rPr>
              <a:t>Все </a:t>
            </a:r>
            <a:r>
              <a:rPr lang="ru-RU" sz="2400" dirty="0">
                <a:solidFill>
                  <a:srgbClr val="383838"/>
                </a:solidFill>
                <a:latin typeface="Open Sans"/>
              </a:rPr>
              <a:t>мы знаем, что детей привлекает огонь. И этот познавательный интерес должен быть направлен в нужное русло. А это значит, что дети должны знать правила обращения с огнем.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2920" y="5543038"/>
            <a:ext cx="10058400" cy="131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6032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2323" y="153849"/>
            <a:ext cx="1031748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rgbClr val="383838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800" dirty="0">
                <a:solidFill>
                  <a:srgbClr val="383838"/>
                </a:solidFill>
                <a:latin typeface="Times New Roman" pitchFamily="18" charset="0"/>
                <a:cs typeface="Times New Roman" pitchFamily="18" charset="0"/>
              </a:rPr>
              <a:t> Закрепление элементарных правил пожарной безопасности с детьми, развитие у них чувства самосохранения.</a:t>
            </a:r>
          </a:p>
          <a:p>
            <a:pPr algn="just"/>
            <a:r>
              <a:rPr lang="ru-RU" sz="2800" b="1" dirty="0">
                <a:solidFill>
                  <a:srgbClr val="383838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2800" dirty="0">
                <a:solidFill>
                  <a:srgbClr val="38383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 smtClean="0">
              <a:solidFill>
                <a:srgbClr val="383838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ru-RU" sz="2800" dirty="0" smtClean="0">
                <a:solidFill>
                  <a:srgbClr val="383838"/>
                </a:solidFill>
                <a:latin typeface="Times New Roman" pitchFamily="18" charset="0"/>
                <a:cs typeface="Times New Roman" pitchFamily="18" charset="0"/>
              </a:rPr>
              <a:t>Закрепить </a:t>
            </a:r>
            <a:r>
              <a:rPr lang="ru-RU" sz="2800" dirty="0">
                <a:solidFill>
                  <a:srgbClr val="383838"/>
                </a:solidFill>
                <a:latin typeface="Times New Roman" pitchFamily="18" charset="0"/>
                <a:cs typeface="Times New Roman" pitchFamily="18" charset="0"/>
              </a:rPr>
              <a:t>знания детей о правилах пожарной </a:t>
            </a:r>
            <a:r>
              <a:rPr lang="ru-RU" sz="2800" dirty="0" smtClean="0">
                <a:solidFill>
                  <a:srgbClr val="383838"/>
                </a:solidFill>
                <a:latin typeface="Times New Roman" pitchFamily="18" charset="0"/>
                <a:cs typeface="Times New Roman" pitchFamily="18" charset="0"/>
              </a:rPr>
              <a:t>безопасности. </a:t>
            </a:r>
            <a:endParaRPr lang="ru-RU" sz="2800" dirty="0" smtClean="0">
              <a:solidFill>
                <a:srgbClr val="383838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ru-RU" sz="2800" dirty="0" smtClean="0">
                <a:solidFill>
                  <a:srgbClr val="383838"/>
                </a:solidFill>
                <a:latin typeface="Times New Roman" pitchFamily="18" charset="0"/>
                <a:cs typeface="Times New Roman" pitchFamily="18" charset="0"/>
              </a:rPr>
              <a:t>Формировать </a:t>
            </a:r>
            <a:r>
              <a:rPr lang="ru-RU" sz="2800" dirty="0">
                <a:solidFill>
                  <a:srgbClr val="383838"/>
                </a:solidFill>
                <a:latin typeface="Times New Roman" pitchFamily="18" charset="0"/>
                <a:cs typeface="Times New Roman" pitchFamily="18" charset="0"/>
              </a:rPr>
              <a:t>понимание необходимости соблюдения правил пожарной </a:t>
            </a:r>
            <a:r>
              <a:rPr lang="ru-RU" sz="2800" dirty="0" smtClean="0">
                <a:solidFill>
                  <a:srgbClr val="383838"/>
                </a:solidFill>
                <a:latin typeface="Times New Roman" pitchFamily="18" charset="0"/>
                <a:cs typeface="Times New Roman" pitchFamily="18" charset="0"/>
              </a:rPr>
              <a:t>безопасности. </a:t>
            </a:r>
            <a:endParaRPr lang="ru-RU" sz="2800" dirty="0" smtClean="0">
              <a:solidFill>
                <a:srgbClr val="383838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ru-RU" sz="2800" dirty="0" smtClean="0">
                <a:solidFill>
                  <a:srgbClr val="383838"/>
                </a:solidFill>
                <a:latin typeface="Times New Roman" pitchFamily="18" charset="0"/>
                <a:cs typeface="Times New Roman" pitchFamily="18" charset="0"/>
              </a:rPr>
              <a:t>Продолжать </a:t>
            </a:r>
            <a:r>
              <a:rPr lang="ru-RU" sz="2800" dirty="0">
                <a:solidFill>
                  <a:srgbClr val="383838"/>
                </a:solidFill>
                <a:latin typeface="Times New Roman" pitchFamily="18" charset="0"/>
                <a:cs typeface="Times New Roman" pitchFamily="18" charset="0"/>
              </a:rPr>
              <a:t>знакомить со средствами </a:t>
            </a:r>
            <a:r>
              <a:rPr lang="ru-RU" sz="2800" dirty="0" smtClean="0">
                <a:solidFill>
                  <a:srgbClr val="383838"/>
                </a:solidFill>
                <a:latin typeface="Times New Roman" pitchFamily="18" charset="0"/>
                <a:cs typeface="Times New Roman" pitchFamily="18" charset="0"/>
              </a:rPr>
              <a:t>пожаротушения. </a:t>
            </a:r>
            <a:endParaRPr lang="ru-RU" sz="2800" dirty="0" smtClean="0">
              <a:solidFill>
                <a:srgbClr val="383838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ru-RU" sz="2800" dirty="0" smtClean="0">
                <a:solidFill>
                  <a:srgbClr val="383838"/>
                </a:solidFill>
                <a:latin typeface="Times New Roman" pitchFamily="18" charset="0"/>
                <a:cs typeface="Times New Roman" pitchFamily="18" charset="0"/>
              </a:rPr>
              <a:t>Уточнить </a:t>
            </a:r>
            <a:r>
              <a:rPr lang="ru-RU" sz="2800" dirty="0">
                <a:solidFill>
                  <a:srgbClr val="383838"/>
                </a:solidFill>
                <a:latin typeface="Times New Roman" pitchFamily="18" charset="0"/>
                <a:cs typeface="Times New Roman" pitchFamily="18" charset="0"/>
              </a:rPr>
              <a:t>знания детей о профессии </a:t>
            </a:r>
            <a:r>
              <a:rPr lang="ru-RU" sz="2800" dirty="0" smtClean="0">
                <a:solidFill>
                  <a:srgbClr val="383838"/>
                </a:solidFill>
                <a:latin typeface="Times New Roman" pitchFamily="18" charset="0"/>
                <a:cs typeface="Times New Roman" pitchFamily="18" charset="0"/>
              </a:rPr>
              <a:t>пожарного. </a:t>
            </a:r>
            <a:endParaRPr lang="ru-RU" sz="2800" dirty="0" smtClean="0">
              <a:solidFill>
                <a:srgbClr val="383838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ru-RU" sz="2800" dirty="0" smtClean="0">
                <a:solidFill>
                  <a:srgbClr val="383838"/>
                </a:solidFill>
                <a:latin typeface="Times New Roman" pitchFamily="18" charset="0"/>
                <a:cs typeface="Times New Roman" pitchFamily="18" charset="0"/>
              </a:rPr>
              <a:t>Учить </a:t>
            </a:r>
            <a:r>
              <a:rPr lang="ru-RU" sz="2800" dirty="0">
                <a:solidFill>
                  <a:srgbClr val="383838"/>
                </a:solidFill>
                <a:latin typeface="Times New Roman" pitchFamily="18" charset="0"/>
                <a:cs typeface="Times New Roman" pitchFamily="18" charset="0"/>
              </a:rPr>
              <a:t>безопасному обращению с бытовыми </a:t>
            </a:r>
            <a:r>
              <a:rPr lang="ru-RU" sz="2800" dirty="0" smtClean="0">
                <a:solidFill>
                  <a:srgbClr val="383838"/>
                </a:solidFill>
                <a:latin typeface="Times New Roman" pitchFamily="18" charset="0"/>
                <a:cs typeface="Times New Roman" pitchFamily="18" charset="0"/>
              </a:rPr>
              <a:t>приборами. </a:t>
            </a:r>
            <a:r>
              <a:rPr lang="ru-RU" sz="2800" dirty="0">
                <a:solidFill>
                  <a:srgbClr val="383838"/>
                </a:solidFill>
                <a:latin typeface="Times New Roman" pitchFamily="18" charset="0"/>
                <a:cs typeface="Times New Roman" pitchFamily="18" charset="0"/>
              </a:rPr>
              <a:t>Активизировать </a:t>
            </a:r>
            <a:r>
              <a:rPr lang="ru-RU" sz="2800" dirty="0" smtClean="0">
                <a:solidFill>
                  <a:srgbClr val="383838"/>
                </a:solidFill>
                <a:latin typeface="Times New Roman" pitchFamily="18" charset="0"/>
                <a:cs typeface="Times New Roman" pitchFamily="18" charset="0"/>
              </a:rPr>
              <a:t>словарь. </a:t>
            </a:r>
            <a:endParaRPr lang="ru-RU" sz="2800" dirty="0" smtClean="0">
              <a:solidFill>
                <a:srgbClr val="383838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ru-RU" sz="2800" dirty="0" smtClean="0">
                <a:solidFill>
                  <a:srgbClr val="383838"/>
                </a:solidFill>
                <a:latin typeface="Times New Roman" pitchFamily="18" charset="0"/>
                <a:cs typeface="Times New Roman" pitchFamily="18" charset="0"/>
              </a:rPr>
              <a:t>Формировать </a:t>
            </a:r>
            <a:r>
              <a:rPr lang="ru-RU" sz="2800" dirty="0">
                <a:solidFill>
                  <a:srgbClr val="383838"/>
                </a:solidFill>
                <a:latin typeface="Times New Roman" pitchFamily="18" charset="0"/>
                <a:cs typeface="Times New Roman" pitchFamily="18" charset="0"/>
              </a:rPr>
              <a:t>навыки самостоятельности; </a:t>
            </a:r>
            <a:endParaRPr lang="ru-RU" sz="2800" dirty="0" smtClean="0">
              <a:solidFill>
                <a:srgbClr val="383838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ru-RU" sz="2800" dirty="0" smtClean="0">
                <a:solidFill>
                  <a:srgbClr val="383838"/>
                </a:solidFill>
                <a:latin typeface="Times New Roman" pitchFamily="18" charset="0"/>
                <a:cs typeface="Times New Roman" pitchFamily="18" charset="0"/>
              </a:rPr>
              <a:t>Воспитывать </a:t>
            </a:r>
            <a:r>
              <a:rPr lang="ru-RU" sz="2800" dirty="0">
                <a:solidFill>
                  <a:srgbClr val="383838"/>
                </a:solidFill>
                <a:latin typeface="Times New Roman" pitchFamily="18" charset="0"/>
                <a:cs typeface="Times New Roman" pitchFamily="18" charset="0"/>
              </a:rPr>
              <a:t>ответственность за свою жизнь.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983480"/>
            <a:ext cx="11941790" cy="1874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8459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45660"/>
            <a:ext cx="12192000" cy="710366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037230" y="883920"/>
            <a:ext cx="899387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111111"/>
                </a:solidFill>
                <a:latin typeface="Arial" panose="020B0604020202020204" pitchFamily="34" charset="0"/>
              </a:rPr>
              <a:t>Дидактический </a:t>
            </a:r>
            <a:r>
              <a:rPr lang="ru-RU" sz="2000" b="1" dirty="0">
                <a:solidFill>
                  <a:srgbClr val="111111"/>
                </a:solidFill>
                <a:latin typeface="Arial" panose="020B0604020202020204" pitchFamily="34" charset="0"/>
              </a:rPr>
              <a:t>материал</a:t>
            </a:r>
            <a:r>
              <a:rPr lang="ru-RU" sz="2000" dirty="0">
                <a:solidFill>
                  <a:srgbClr val="111111"/>
                </a:solidFill>
                <a:latin typeface="Arial" panose="020B0604020202020204" pitchFamily="34" charset="0"/>
              </a:rPr>
              <a:t>: сюжетные картинки с </a:t>
            </a:r>
            <a:r>
              <a:rPr lang="ru-RU" sz="2000" dirty="0" smtClean="0">
                <a:solidFill>
                  <a:srgbClr val="111111"/>
                </a:solidFill>
                <a:latin typeface="Arial" panose="020B0604020202020204" pitchFamily="34" charset="0"/>
              </a:rPr>
              <a:t>изображением мест и причин пожара,</a:t>
            </a:r>
          </a:p>
          <a:p>
            <a:r>
              <a:rPr lang="ru-RU" sz="2000" dirty="0" smtClean="0">
                <a:solidFill>
                  <a:srgbClr val="111111"/>
                </a:solidFill>
                <a:latin typeface="Arial" panose="020B0604020202020204" pitchFamily="34" charset="0"/>
              </a:rPr>
              <a:t>картинки с алгоритмом действия во время возникновения пожара, предметные картинки со средствами тушения пожара.</a:t>
            </a:r>
            <a:endParaRPr lang="ru-RU" sz="2000" dirty="0">
              <a:solidFill>
                <a:srgbClr val="111111"/>
              </a:solidFill>
              <a:latin typeface="Arial" panose="020B0604020202020204" pitchFamily="34" charset="0"/>
            </a:endParaRPr>
          </a:p>
          <a:p>
            <a:r>
              <a:rPr lang="ru-RU" sz="2000" u="sng" dirty="0">
                <a:solidFill>
                  <a:srgbClr val="111111"/>
                </a:solidFill>
                <a:latin typeface="Arial" panose="020B0604020202020204" pitchFamily="34" charset="0"/>
              </a:rPr>
              <a:t>Игровые </a:t>
            </a:r>
            <a:r>
              <a:rPr lang="ru-RU" sz="2000" u="sng" dirty="0" smtClean="0">
                <a:solidFill>
                  <a:srgbClr val="111111"/>
                </a:solidFill>
                <a:latin typeface="Arial" panose="020B0604020202020204" pitchFamily="34" charset="0"/>
              </a:rPr>
              <a:t>действия</a:t>
            </a:r>
            <a:r>
              <a:rPr lang="ru-RU" sz="2000" dirty="0" smtClean="0">
                <a:solidFill>
                  <a:srgbClr val="111111"/>
                </a:solidFill>
                <a:latin typeface="Arial" panose="020B0604020202020204" pitchFamily="34" charset="0"/>
              </a:rPr>
              <a:t>:</a:t>
            </a:r>
          </a:p>
          <a:p>
            <a:r>
              <a:rPr lang="ru-RU" sz="2000" b="1" i="1" dirty="0" smtClean="0">
                <a:solidFill>
                  <a:srgbClr val="111111"/>
                </a:solidFill>
                <a:latin typeface="Arial" panose="020B0604020202020204" pitchFamily="34" charset="0"/>
              </a:rPr>
              <a:t>1 вариант</a:t>
            </a:r>
            <a:endParaRPr lang="ru-RU" sz="2000" b="1" i="1" dirty="0">
              <a:solidFill>
                <a:srgbClr val="111111"/>
              </a:solidFill>
              <a:latin typeface="Arial" panose="020B0604020202020204" pitchFamily="34" charset="0"/>
            </a:endParaRPr>
          </a:p>
          <a:p>
            <a:r>
              <a:rPr lang="ru-RU" sz="2000" dirty="0" smtClean="0">
                <a:solidFill>
                  <a:srgbClr val="111111"/>
                </a:solidFill>
                <a:latin typeface="Arial" panose="020B0604020202020204" pitchFamily="34" charset="0"/>
              </a:rPr>
              <a:t> </a:t>
            </a:r>
            <a:r>
              <a:rPr lang="ru-RU" sz="2000" dirty="0">
                <a:solidFill>
                  <a:srgbClr val="111111"/>
                </a:solidFill>
                <a:latin typeface="Arial" panose="020B0604020202020204" pitchFamily="34" charset="0"/>
              </a:rPr>
              <a:t>Выбрать карточку,</a:t>
            </a:r>
          </a:p>
          <a:p>
            <a:r>
              <a:rPr lang="ru-RU" sz="2000" dirty="0" smtClean="0">
                <a:solidFill>
                  <a:srgbClr val="111111"/>
                </a:solidFill>
                <a:latin typeface="Arial" panose="020B0604020202020204" pitchFamily="34" charset="0"/>
              </a:rPr>
              <a:t> </a:t>
            </a:r>
            <a:r>
              <a:rPr lang="ru-RU" sz="2000" dirty="0">
                <a:solidFill>
                  <a:srgbClr val="111111"/>
                </a:solidFill>
                <a:latin typeface="Arial" panose="020B0604020202020204" pitchFamily="34" charset="0"/>
              </a:rPr>
              <a:t>Рассмотреть иллюстрацию,</a:t>
            </a:r>
          </a:p>
          <a:p>
            <a:r>
              <a:rPr lang="ru-RU" sz="2000" dirty="0" smtClean="0">
                <a:solidFill>
                  <a:srgbClr val="111111"/>
                </a:solidFill>
                <a:latin typeface="Arial" panose="020B0604020202020204" pitchFamily="34" charset="0"/>
              </a:rPr>
              <a:t> </a:t>
            </a:r>
            <a:r>
              <a:rPr lang="ru-RU" sz="2000" dirty="0">
                <a:solidFill>
                  <a:srgbClr val="111111"/>
                </a:solidFill>
                <a:latin typeface="Arial" panose="020B0604020202020204" pitchFamily="34" charset="0"/>
              </a:rPr>
              <a:t>Рассказать, что изображено на карточке,</a:t>
            </a:r>
          </a:p>
          <a:p>
            <a:r>
              <a:rPr lang="ru-RU" sz="2000" dirty="0" smtClean="0">
                <a:solidFill>
                  <a:srgbClr val="111111"/>
                </a:solidFill>
                <a:latin typeface="Arial" panose="020B0604020202020204" pitchFamily="34" charset="0"/>
              </a:rPr>
              <a:t>Сформулировать причину возникновения пожара.</a:t>
            </a:r>
          </a:p>
          <a:p>
            <a:r>
              <a:rPr lang="ru-RU" sz="2000" b="1" i="1" dirty="0" smtClean="0">
                <a:solidFill>
                  <a:srgbClr val="111111"/>
                </a:solidFill>
                <a:latin typeface="Arial" panose="020B0604020202020204" pitchFamily="34" charset="0"/>
              </a:rPr>
              <a:t>2 вариант</a:t>
            </a:r>
            <a:endParaRPr lang="ru-RU" sz="2000" b="1" i="1" dirty="0" smtClean="0">
              <a:solidFill>
                <a:srgbClr val="111111"/>
              </a:solidFill>
              <a:latin typeface="Arial" panose="020B0604020202020204" pitchFamily="34" charset="0"/>
            </a:endParaRPr>
          </a:p>
          <a:p>
            <a:r>
              <a:rPr lang="ru-RU" sz="2000" dirty="0" smtClean="0">
                <a:solidFill>
                  <a:srgbClr val="111111"/>
                </a:solidFill>
                <a:latin typeface="Arial" panose="020B0604020202020204" pitchFamily="34" charset="0"/>
              </a:rPr>
              <a:t>Выбрать карточку</a:t>
            </a:r>
            <a:r>
              <a:rPr lang="ru-RU" sz="2000" dirty="0">
                <a:solidFill>
                  <a:srgbClr val="111111"/>
                </a:solidFill>
                <a:latin typeface="Arial" panose="020B0604020202020204" pitchFamily="34" charset="0"/>
              </a:rPr>
              <a:t>.</a:t>
            </a:r>
            <a:endParaRPr lang="ru-RU" sz="2000" dirty="0" smtClean="0">
              <a:solidFill>
                <a:srgbClr val="111111"/>
              </a:solidFill>
              <a:latin typeface="Arial" panose="020B0604020202020204" pitchFamily="34" charset="0"/>
            </a:endParaRPr>
          </a:p>
          <a:p>
            <a:r>
              <a:rPr lang="ru-RU" sz="2000" dirty="0" smtClean="0">
                <a:solidFill>
                  <a:srgbClr val="111111"/>
                </a:solidFill>
                <a:latin typeface="Arial" panose="020B0604020202020204" pitchFamily="34" charset="0"/>
              </a:rPr>
              <a:t>Рассмотреть иллюстрацию.</a:t>
            </a:r>
          </a:p>
          <a:p>
            <a:r>
              <a:rPr lang="ru-RU" sz="2000" dirty="0" smtClean="0">
                <a:solidFill>
                  <a:srgbClr val="111111"/>
                </a:solidFill>
                <a:latin typeface="Arial" panose="020B0604020202020204" pitchFamily="34" charset="0"/>
              </a:rPr>
              <a:t>Сформулировать правила действий во время пожара</a:t>
            </a:r>
          </a:p>
          <a:p>
            <a:r>
              <a:rPr lang="ru-RU" sz="2000" b="1" smtClean="0">
                <a:solidFill>
                  <a:srgbClr val="111111"/>
                </a:solidFill>
                <a:latin typeface="Arial" panose="020B0604020202020204" pitchFamily="34" charset="0"/>
              </a:rPr>
              <a:t>3 вариант</a:t>
            </a:r>
            <a:endParaRPr lang="ru-RU" sz="2000" b="1" dirty="0" smtClean="0">
              <a:solidFill>
                <a:srgbClr val="111111"/>
              </a:solidFill>
              <a:latin typeface="Arial" panose="020B0604020202020204" pitchFamily="34" charset="0"/>
            </a:endParaRPr>
          </a:p>
          <a:p>
            <a:r>
              <a:rPr lang="ru-RU" sz="2000" dirty="0" smtClean="0">
                <a:solidFill>
                  <a:srgbClr val="111111"/>
                </a:solidFill>
                <a:latin typeface="Arial" panose="020B0604020202020204" pitchFamily="34" charset="0"/>
              </a:rPr>
              <a:t> Рассмотреть картинки.</a:t>
            </a:r>
          </a:p>
          <a:p>
            <a:r>
              <a:rPr lang="ru-RU" sz="2000" dirty="0" smtClean="0">
                <a:solidFill>
                  <a:srgbClr val="111111"/>
                </a:solidFill>
                <a:latin typeface="Arial" panose="020B0604020202020204" pitchFamily="34" charset="0"/>
              </a:rPr>
              <a:t> Назвать предметы тушения пожара</a:t>
            </a:r>
            <a:r>
              <a:rPr lang="ru-RU" sz="2000" i="1" dirty="0" smtClean="0">
                <a:solidFill>
                  <a:srgbClr val="111111"/>
                </a:solidFill>
                <a:latin typeface="Arial" panose="020B0604020202020204" pitchFamily="34" charset="0"/>
              </a:rPr>
              <a:t>.</a:t>
            </a:r>
            <a:endParaRPr lang="ru-RU" sz="2000" i="1" dirty="0">
              <a:solidFill>
                <a:srgbClr val="11111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452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70560" y="182939"/>
            <a:ext cx="108356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solidFill>
                  <a:srgbClr val="111111"/>
                </a:solidFill>
                <a:latin typeface="Arial" panose="020B0604020202020204" pitchFamily="34" charset="0"/>
              </a:rPr>
              <a:t>1вариант.</a:t>
            </a:r>
          </a:p>
          <a:p>
            <a:r>
              <a:rPr lang="ru-RU" sz="2400" dirty="0" smtClean="0">
                <a:solidFill>
                  <a:srgbClr val="111111"/>
                </a:solidFill>
                <a:latin typeface="Arial" panose="020B0604020202020204" pitchFamily="34" charset="0"/>
              </a:rPr>
              <a:t>Воспитатель</a:t>
            </a:r>
            <a:r>
              <a:rPr lang="ru-RU" sz="2400" dirty="0">
                <a:solidFill>
                  <a:srgbClr val="111111"/>
                </a:solidFill>
                <a:latin typeface="Arial" panose="020B0604020202020204" pitchFamily="34" charset="0"/>
              </a:rPr>
              <a:t>: Ребята, а что может стать причиной пожара и где </a:t>
            </a:r>
            <a:endParaRPr lang="en-US" sz="2400" dirty="0" smtClean="0">
              <a:solidFill>
                <a:srgbClr val="111111"/>
              </a:solidFill>
              <a:latin typeface="Arial" panose="020B0604020202020204" pitchFamily="34" charset="0"/>
            </a:endParaRPr>
          </a:p>
          <a:p>
            <a:r>
              <a:rPr lang="ru-RU" sz="2400" dirty="0" smtClean="0">
                <a:solidFill>
                  <a:srgbClr val="111111"/>
                </a:solidFill>
                <a:latin typeface="Arial" panose="020B0604020202020204" pitchFamily="34" charset="0"/>
              </a:rPr>
              <a:t>он </a:t>
            </a:r>
            <a:r>
              <a:rPr lang="ru-RU" sz="2400" dirty="0">
                <a:solidFill>
                  <a:srgbClr val="111111"/>
                </a:solidFill>
                <a:latin typeface="Arial" panose="020B0604020202020204" pitchFamily="34" charset="0"/>
              </a:rPr>
              <a:t>может возникнуть?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46210" y="1185797"/>
            <a:ext cx="4899547" cy="37819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" y="2436557"/>
            <a:ext cx="4876800" cy="42981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4585647"/>
            <a:ext cx="10058400" cy="278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915035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052" y="167005"/>
            <a:ext cx="10515600" cy="1325563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Обратите внимание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перед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вами  дом, а рядом – карточки 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«</a:t>
            </a:r>
            <a:r>
              <a:rPr lang="ru-RU" sz="24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огоньки с причинами пожара</a:t>
            </a:r>
            <a:r>
              <a:rPr lang="ru-RU" sz="2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»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Выберите картинку, рассмотрите</a:t>
            </a:r>
            <a:b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ее и назовите причину возникновения пожара.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831484">
            <a:off x="5010386" y="2006811"/>
            <a:ext cx="4619430" cy="388143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084529">
            <a:off x="275993" y="2104173"/>
            <a:ext cx="4573769" cy="347335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5349922"/>
            <a:ext cx="10058400" cy="1746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818963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1469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4019265" y="1598008"/>
            <a:ext cx="3898712" cy="382819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4907559">
            <a:off x="371422" y="2490661"/>
            <a:ext cx="3898710" cy="233651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777584">
            <a:off x="7867366" y="2495307"/>
            <a:ext cx="3898711" cy="2257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474839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04633"/>
            <a:ext cx="8596668" cy="1320800"/>
          </a:xfrm>
        </p:spPr>
        <p:txBody>
          <a:bodyPr>
            <a:noAutofit/>
          </a:bodyPr>
          <a:lstStyle/>
          <a:p>
            <a:r>
              <a:rPr lang="ru-RU" sz="2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2вариант.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Ребенок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выбирает карточку с опасной ситуацией и рассказывает, что на ней изображено. Остальные  рассуждают над последствиями данной ситуации, формулируют правило 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безопасного поведения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Воспитатель подводит итог рассуждениям игроков, и читает правило, написанное на карточке.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1502312" y="2804617"/>
            <a:ext cx="3534772" cy="36576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19160" y="0"/>
            <a:ext cx="3049926" cy="178103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5974480" y="2978452"/>
            <a:ext cx="3411942" cy="318710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5349921"/>
            <a:ext cx="10058400" cy="1508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942151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5257" y="1986201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ru-RU" sz="2800" i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3вариант.</a:t>
            </a:r>
            <a:br>
              <a:rPr lang="ru-RU" sz="2800" i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800" b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Воспитатель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Чем же, по вашему мнению, можно потушить наши возгорания? Предлагаю вам выбрать карточки с изображением средств пожаротушения и потушить пожар, объясняя свой выбор.</a:t>
            </a:r>
            <a:r>
              <a:rPr lang="ru-RU" sz="28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2456174029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Красный и оранжевый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180</TotalTime>
  <Words>249</Words>
  <Application>Microsoft Office PowerPoint</Application>
  <PresentationFormat>Произвольный</PresentationFormat>
  <Paragraphs>46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Грань</vt:lpstr>
      <vt:lpstr>Дидактическая игра «Огоньки безопасности»</vt:lpstr>
      <vt:lpstr>Слайд 2</vt:lpstr>
      <vt:lpstr>Слайд 3</vt:lpstr>
      <vt:lpstr>Слайд 4</vt:lpstr>
      <vt:lpstr>Слайд 5</vt:lpstr>
      <vt:lpstr>Обратите внимание, перед вами  дом, а рядом – карточки  «огоньки с причинами пожара». Выберите картинку, рассмотрите  ее и назовите причину возникновения пожара.</vt:lpstr>
      <vt:lpstr>Слайд 7</vt:lpstr>
      <vt:lpstr>2вариант. Ребенок выбирает карточку с опасной ситуацией и рассказывает, что на ней изображено. Остальные  рассуждают над последствиями данной ситуации, формулируют правило безопасного поведения. Воспитатель подводит итог рассуждениям игроков, и читает правило, написанное на карточке.</vt:lpstr>
      <vt:lpstr>3вариант. Воспитатель: Чем же, по вашему мнению, можно потушить наши возгорания? Предлагаю вам выбрать карточки с изображением средств пожаротушения и потушить пожар, объясняя свой выбор. </vt:lpstr>
      <vt:lpstr>Слайд 10</vt:lpstr>
      <vt:lpstr>Слайд 11</vt:lpstr>
      <vt:lpstr>Слайд 12</vt:lpstr>
      <vt:lpstr>Слайд 13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Дидактическая игра «Огоньки безопасности».</dc:title>
  <dc:creator>pc</dc:creator>
  <cp:lastModifiedBy>Customer</cp:lastModifiedBy>
  <cp:revision>17</cp:revision>
  <dcterms:created xsi:type="dcterms:W3CDTF">2021-02-01T18:07:15Z</dcterms:created>
  <dcterms:modified xsi:type="dcterms:W3CDTF">2021-02-05T03:48:18Z</dcterms:modified>
</cp:coreProperties>
</file>