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96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7" r:id="rId16"/>
    <p:sldId id="288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AA4A6-32DD-2391-ABBA-863373451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C1775E-2B53-F579-088A-66806E30C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4D3F9-334D-FDE8-B3D4-7B94D195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EC84A-AF8F-7E64-D0BE-13D92340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A5148-BFDC-B57E-21FA-77A694A2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A9CDB-E6D2-639A-D94F-202576DE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F11C54-20ED-12E8-7A15-5809F8C35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194A8-571D-B942-0743-79DB76B0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31E49-F4CD-BDBC-631A-C1E7C9E5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0A138-FF92-4563-6F40-19FDD9D1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9E314E-8EFD-37F4-7448-8B48CAA51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055EA-3E6D-4068-D736-126782AA1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6418E-1189-BDB1-FDCF-80E4FC76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3E0AD0-F2B6-C6BA-6D67-924CFA99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39BCB-0729-19B2-17A7-6133E985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9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78657-9D2D-EAED-833D-61C74058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4DC98-3BEF-CAD2-6945-BD3D3ED70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AF034-6F41-AEB7-4ABC-2B968DAB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F6909-804B-06B1-FE2B-BF9ADAF6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A267A-3BDF-67BF-6280-7303CBA2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642E2-F052-BEE1-DEFF-02975424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CEF58-B4BA-7BF4-4E2F-44BC60B53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B1D2D-27EC-579F-17A4-6D19913D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0304A-1179-E67A-C457-884050A8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F21B9-1C0C-5166-D309-AA0E1B88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21A1-4EF8-214F-8B21-29C6AA27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8B24F-962B-412F-1AC6-270963E1C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B7F0CC-44C2-44F7-2123-08BCAA51F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706F8C-979B-3DE3-E279-3DDE0A00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7A9009-E4C0-E7CE-CCEA-31A398E5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D8C1FF-7BC0-7899-2B3A-FBA3C33F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4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EB69E-7461-9FB0-2745-EF59F661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B90977-4BD3-FF8A-D6C7-EB3A643C0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315A13-D0F2-D178-D0C5-D107E080C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24AFA7-4CF1-C83C-696F-80320B7F1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2948FA-26C3-C259-DFDC-E5C8851DB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B3A2C3-274F-7407-644C-DD9F027C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B738D7-CC8E-2E17-0E66-BFB9EDE1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598222-F12A-B87A-43F3-BCCD8BDA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2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C72E-E6F3-6820-F615-AE29DBE9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0539CE-BC47-EF13-0F99-27A029F1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84C017-619E-6B5E-84BC-2C3015BA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8C3BAE-47E6-F4CA-97FC-EC08F782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A42CFE-EEEB-AF22-C8D0-0F9C219B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4E3CD4-EECC-7930-66A6-2F919D21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922F34-8874-7A85-3C91-5D655402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936B2-0FC2-B3E0-653A-326458B3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4F3B1-D725-31B8-F20A-96B7C167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504AC3-1A67-972C-3B99-D841168BA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145BC8-447D-1385-1075-43A66A8E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14357-0739-EE8A-7F25-2853AFE4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08FC3C-99DA-5F55-A1FA-12778918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6A4E-F7F3-27CC-1F9F-DE4C5AB3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9E10D2-C432-3E66-D379-843FCE5F3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A4097-76D2-52C7-535E-693AD2B7D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767378-1AF7-70C8-E7E1-237FA1A9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25A50-6807-08D0-7195-36FA5858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F4ECA-1B67-2E7C-B775-853C2567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9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62FD6-3573-192C-170B-8BC43202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3CD58-7F17-AF42-A069-F34E9F6B0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C36EA-2B77-FDD2-AEC0-B2A56F4D8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AC80-8BA0-427F-A7BD-CB4E03658773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CA66C2-43EA-E1C5-FC0A-BB3AD78E4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A9110-258C-68C1-16DE-8C5734650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3B2FA-F208-4630-9745-2A96D588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1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AF3ABF-B0D0-5B61-55DB-7B4926E72655}"/>
              </a:ext>
            </a:extLst>
          </p:cNvPr>
          <p:cNvSpPr txBox="1"/>
          <p:nvPr/>
        </p:nvSpPr>
        <p:spPr>
          <a:xfrm>
            <a:off x="1998133" y="414302"/>
            <a:ext cx="9471378" cy="76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– детский сад №56 «Надежда» г. Орска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1B555-516F-18F8-5D37-B3DFA2733AB3}"/>
              </a:ext>
            </a:extLst>
          </p:cNvPr>
          <p:cNvSpPr txBox="1"/>
          <p:nvPr/>
        </p:nvSpPr>
        <p:spPr>
          <a:xfrm>
            <a:off x="2291645" y="1952978"/>
            <a:ext cx="8839200" cy="12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  </a:t>
            </a:r>
            <a:endParaRPr lang="ru-RU" sz="40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8BDE96-3FF0-47A5-B30D-AB682D50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4C3358-EC07-4D24-3511-D549AB733D95}"/>
              </a:ext>
            </a:extLst>
          </p:cNvPr>
          <p:cNvSpPr txBox="1"/>
          <p:nvPr/>
        </p:nvSpPr>
        <p:spPr>
          <a:xfrm>
            <a:off x="6829778" y="4605867"/>
            <a:ext cx="463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Седова Оксана Геннадьевна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категории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E831F4-8713-A760-DA1B-B650EE693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42" y="3800621"/>
            <a:ext cx="3025281" cy="282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0E3C1F-0CFC-46AB-B443-30E376F61464}"/>
              </a:ext>
            </a:extLst>
          </p:cNvPr>
          <p:cNvSpPr/>
          <p:nvPr/>
        </p:nvSpPr>
        <p:spPr>
          <a:xfrm>
            <a:off x="1793469" y="2725658"/>
            <a:ext cx="10072618" cy="14066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800" b="1" kern="1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kern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алгоритмического мышления</a:t>
            </a:r>
          </a:p>
          <a:p>
            <a:pPr algn="ctr"/>
            <a:r>
              <a:rPr lang="ru-RU" sz="2800" b="1" kern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старших дошкольников </a:t>
            </a:r>
          </a:p>
          <a:p>
            <a:pPr algn="ctr"/>
            <a:r>
              <a:rPr lang="ru-RU" sz="2800" b="1" kern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дидактических игр</a:t>
            </a:r>
            <a:r>
              <a:rPr lang="ru-RU" sz="2800" b="1" kern="1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86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4961454-D3B4-45ED-CAE7-F5BD7CB47E32}"/>
              </a:ext>
            </a:extLst>
          </p:cNvPr>
          <p:cNvSpPr/>
          <p:nvPr/>
        </p:nvSpPr>
        <p:spPr>
          <a:xfrm>
            <a:off x="2980267" y="400402"/>
            <a:ext cx="7010400" cy="1325563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D130D93-98C4-602B-CCE2-69B4CC9482EE}"/>
              </a:ext>
            </a:extLst>
          </p:cNvPr>
          <p:cNvSpPr/>
          <p:nvPr/>
        </p:nvSpPr>
        <p:spPr>
          <a:xfrm>
            <a:off x="1761067" y="2288470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F12B4BF-3633-5E0E-FD9C-F8AD8056E4A5}"/>
              </a:ext>
            </a:extLst>
          </p:cNvPr>
          <p:cNvSpPr/>
          <p:nvPr/>
        </p:nvSpPr>
        <p:spPr>
          <a:xfrm>
            <a:off x="7315200" y="2251429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0D5CA47-65EB-1A4F-0AC7-986364C59582}"/>
              </a:ext>
            </a:extLst>
          </p:cNvPr>
          <p:cNvSpPr/>
          <p:nvPr/>
        </p:nvSpPr>
        <p:spPr>
          <a:xfrm>
            <a:off x="4696177" y="4158634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9106A-357C-34A4-5754-850B3DF20F7A}"/>
              </a:ext>
            </a:extLst>
          </p:cNvPr>
          <p:cNvSpPr txBox="1"/>
          <p:nvPr/>
        </p:nvSpPr>
        <p:spPr>
          <a:xfrm>
            <a:off x="4109156" y="68103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алгоритмов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C9C31-F0B9-37D8-546D-7C966144D34A}"/>
              </a:ext>
            </a:extLst>
          </p:cNvPr>
          <p:cNvSpPr txBox="1"/>
          <p:nvPr/>
        </p:nvSpPr>
        <p:spPr>
          <a:xfrm>
            <a:off x="1964267" y="2534974"/>
            <a:ext cx="2867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21024-D63B-ACA8-3E9B-8EAE8131BFDD}"/>
              </a:ext>
            </a:extLst>
          </p:cNvPr>
          <p:cNvSpPr txBox="1"/>
          <p:nvPr/>
        </p:nvSpPr>
        <p:spPr>
          <a:xfrm>
            <a:off x="4910667" y="4447822"/>
            <a:ext cx="300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Разветвляющийся</a:t>
            </a:r>
            <a:r>
              <a:rPr lang="ru-RU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322A2-C0E3-3F05-10B9-6C7E35A312B3}"/>
              </a:ext>
            </a:extLst>
          </p:cNvPr>
          <p:cNvSpPr txBox="1"/>
          <p:nvPr/>
        </p:nvSpPr>
        <p:spPr>
          <a:xfrm>
            <a:off x="7608711" y="2499697"/>
            <a:ext cx="295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FE9462-7750-412F-A18C-9F72E43E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6F70BF93-19FE-8235-F12A-648626C3821B}"/>
              </a:ext>
            </a:extLst>
          </p:cNvPr>
          <p:cNvSpPr/>
          <p:nvPr/>
        </p:nvSpPr>
        <p:spPr>
          <a:xfrm>
            <a:off x="4264318" y="130148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21F0B-05C0-4203-918B-CBB3CA691DE9}"/>
              </a:ext>
            </a:extLst>
          </p:cNvPr>
          <p:cNvSpPr txBox="1"/>
          <p:nvPr/>
        </p:nvSpPr>
        <p:spPr>
          <a:xfrm>
            <a:off x="4718755" y="312605"/>
            <a:ext cx="276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D7A9B-AA65-83D8-B8EC-DBED3C719C9F}"/>
              </a:ext>
            </a:extLst>
          </p:cNvPr>
          <p:cNvSpPr txBox="1"/>
          <p:nvPr/>
        </p:nvSpPr>
        <p:spPr>
          <a:xfrm>
            <a:off x="2167466" y="1099561"/>
            <a:ext cx="873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 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алгоритм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котором все действия выполняются однократно, последовательно, в заданном порядке.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1B56ECA-1564-6FE4-A983-96607446C986}"/>
              </a:ext>
            </a:extLst>
          </p:cNvPr>
          <p:cNvSpPr/>
          <p:nvPr/>
        </p:nvSpPr>
        <p:spPr>
          <a:xfrm>
            <a:off x="2201213" y="1754212"/>
            <a:ext cx="3341511" cy="66099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031CABD-7AB6-B1A3-D648-614C8FD987D3}"/>
              </a:ext>
            </a:extLst>
          </p:cNvPr>
          <p:cNvSpPr/>
          <p:nvPr/>
        </p:nvSpPr>
        <p:spPr>
          <a:xfrm>
            <a:off x="3414767" y="2432399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D7AFD553-5BF4-85E3-AA50-EF7A9E330F75}"/>
              </a:ext>
            </a:extLst>
          </p:cNvPr>
          <p:cNvSpPr/>
          <p:nvPr/>
        </p:nvSpPr>
        <p:spPr>
          <a:xfrm>
            <a:off x="2353612" y="2731675"/>
            <a:ext cx="3036711" cy="436760"/>
          </a:xfrm>
          <a:prstGeom prst="flowChart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60E23FCC-20E1-4F31-38C7-4D5955E1EC5C}"/>
              </a:ext>
            </a:extLst>
          </p:cNvPr>
          <p:cNvSpPr/>
          <p:nvPr/>
        </p:nvSpPr>
        <p:spPr>
          <a:xfrm>
            <a:off x="3414767" y="3171409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F5718555-7353-2A27-2ABF-91B2FA6D9EDD}"/>
              </a:ext>
            </a:extLst>
          </p:cNvPr>
          <p:cNvSpPr/>
          <p:nvPr/>
        </p:nvSpPr>
        <p:spPr>
          <a:xfrm>
            <a:off x="2421117" y="3497398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EE65ADB-8D61-F32E-8AD9-31F8BC41F15F}"/>
              </a:ext>
            </a:extLst>
          </p:cNvPr>
          <p:cNvSpPr/>
          <p:nvPr/>
        </p:nvSpPr>
        <p:spPr>
          <a:xfrm>
            <a:off x="3437349" y="3966983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D18E6E73-9FD4-C2F1-6FC6-00FDE02A6AA1}"/>
              </a:ext>
            </a:extLst>
          </p:cNvPr>
          <p:cNvSpPr/>
          <p:nvPr/>
        </p:nvSpPr>
        <p:spPr>
          <a:xfrm>
            <a:off x="2426757" y="4274907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Позвал на помощь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C0E31CE0-6AA8-1371-48B3-0BF38802302C}"/>
              </a:ext>
            </a:extLst>
          </p:cNvPr>
          <p:cNvSpPr/>
          <p:nvPr/>
        </p:nvSpPr>
        <p:spPr>
          <a:xfrm>
            <a:off x="3454281" y="4739149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EEAF68C3-C962-79E7-5D07-B3FBD25A14B7}"/>
              </a:ext>
            </a:extLst>
          </p:cNvPr>
          <p:cNvSpPr/>
          <p:nvPr/>
        </p:nvSpPr>
        <p:spPr>
          <a:xfrm>
            <a:off x="2421117" y="5074013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Вытянули репку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415B609-7DCA-9B3C-B8D8-E6C13D81DCDD}"/>
              </a:ext>
            </a:extLst>
          </p:cNvPr>
          <p:cNvSpPr/>
          <p:nvPr/>
        </p:nvSpPr>
        <p:spPr>
          <a:xfrm>
            <a:off x="3499497" y="5527001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9BE7683-BBEA-6AC5-FEB1-EBF77D92E75B}"/>
              </a:ext>
            </a:extLst>
          </p:cNvPr>
          <p:cNvSpPr/>
          <p:nvPr/>
        </p:nvSpPr>
        <p:spPr>
          <a:xfrm>
            <a:off x="2271596" y="5869797"/>
            <a:ext cx="3341511" cy="66099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612FA4-27B5-CE15-9E34-53D2BC64CB5E}"/>
              </a:ext>
            </a:extLst>
          </p:cNvPr>
          <p:cNvSpPr txBox="1"/>
          <p:nvPr/>
        </p:nvSpPr>
        <p:spPr>
          <a:xfrm>
            <a:off x="2359378" y="1705038"/>
            <a:ext cx="309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 дед репку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63B79-839A-FEA7-C9B2-F8F379B4548C}"/>
              </a:ext>
            </a:extLst>
          </p:cNvPr>
          <p:cNvSpPr txBox="1"/>
          <p:nvPr/>
        </p:nvSpPr>
        <p:spPr>
          <a:xfrm>
            <a:off x="2353612" y="2695555"/>
            <a:ext cx="310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 репка большая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BCE97-8630-FFB8-1BB1-A0284736B549}"/>
              </a:ext>
            </a:extLst>
          </p:cNvPr>
          <p:cNvSpPr txBox="1"/>
          <p:nvPr/>
        </p:nvSpPr>
        <p:spPr>
          <a:xfrm>
            <a:off x="2556936" y="3499684"/>
            <a:ext cx="289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вытянуть не может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82CBC5F-2A8D-9B0C-363D-F1B28AD8E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94" y="3168435"/>
            <a:ext cx="5000327" cy="28341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B491D21-2E98-43BB-A778-C16A35BB1C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EB5E6C4F-0DF5-7774-89CA-24D2DC4C8B41}"/>
              </a:ext>
            </a:extLst>
          </p:cNvPr>
          <p:cNvSpPr/>
          <p:nvPr/>
        </p:nvSpPr>
        <p:spPr>
          <a:xfrm>
            <a:off x="4380088" y="213159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829A8-E000-75C9-0A7C-DB9F1D19CF23}"/>
              </a:ext>
            </a:extLst>
          </p:cNvPr>
          <p:cNvSpPr txBox="1"/>
          <p:nvPr/>
        </p:nvSpPr>
        <p:spPr>
          <a:xfrm>
            <a:off x="4380088" y="365125"/>
            <a:ext cx="339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Разветвляющийся</a:t>
            </a:r>
            <a:r>
              <a:rPr lang="ru-RU" sz="12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DAE1A-2315-F4EB-1B48-FA344CCB07DB}"/>
              </a:ext>
            </a:extLst>
          </p:cNvPr>
          <p:cNvSpPr txBox="1"/>
          <p:nvPr/>
        </p:nvSpPr>
        <p:spPr>
          <a:xfrm>
            <a:off x="1885244" y="1274314"/>
            <a:ext cx="9468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алгоритм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в котором проверяется некоторое условие: если оно выполняется, то осуществляется одна последовательность действий, если нет, то другая.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C63CB68-6AA3-8E99-70BE-D53E904F60D7}"/>
              </a:ext>
            </a:extLst>
          </p:cNvPr>
          <p:cNvSpPr/>
          <p:nvPr/>
        </p:nvSpPr>
        <p:spPr>
          <a:xfrm>
            <a:off x="4418335" y="1898876"/>
            <a:ext cx="2953310" cy="48563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56954971-ADAD-66AF-79B1-8077C5F6016A}"/>
              </a:ext>
            </a:extLst>
          </p:cNvPr>
          <p:cNvSpPr/>
          <p:nvPr/>
        </p:nvSpPr>
        <p:spPr>
          <a:xfrm>
            <a:off x="5508128" y="2384507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FB593D1B-8EC0-3A9B-6266-26C330FBF309}"/>
              </a:ext>
            </a:extLst>
          </p:cNvPr>
          <p:cNvSpPr/>
          <p:nvPr/>
        </p:nvSpPr>
        <p:spPr>
          <a:xfrm>
            <a:off x="4418335" y="2738053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просит спрятать её и брата</a:t>
            </a: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B5FF5566-C46D-4256-5CC9-892C95286892}"/>
              </a:ext>
            </a:extLst>
          </p:cNvPr>
          <p:cNvSpPr/>
          <p:nvPr/>
        </p:nvSpPr>
        <p:spPr>
          <a:xfrm>
            <a:off x="4418335" y="3543452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Поешь моего лесного яблочка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E201B56B-58BB-516E-E160-BEB4F9AA9DFF}"/>
              </a:ext>
            </a:extLst>
          </p:cNvPr>
          <p:cNvSpPr/>
          <p:nvPr/>
        </p:nvSpPr>
        <p:spPr>
          <a:xfrm>
            <a:off x="5533170" y="3272366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4C489719-E902-3B32-4FD5-04AFD437FAA9}"/>
              </a:ext>
            </a:extLst>
          </p:cNvPr>
          <p:cNvSpPr/>
          <p:nvPr/>
        </p:nvSpPr>
        <p:spPr>
          <a:xfrm>
            <a:off x="7460806" y="3613312"/>
            <a:ext cx="1783644" cy="313267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 17">
            <a:extLst>
              <a:ext uri="{FF2B5EF4-FFF2-40B4-BE49-F238E27FC236}">
                <a16:creationId xmlns:a16="http://schemas.microsoft.com/office/drawing/2014/main" id="{5370EB3D-7F36-8F75-3D6F-1FED0A0A9313}"/>
              </a:ext>
            </a:extLst>
          </p:cNvPr>
          <p:cNvSpPr/>
          <p:nvPr/>
        </p:nvSpPr>
        <p:spPr>
          <a:xfrm>
            <a:off x="2573867" y="3585634"/>
            <a:ext cx="1806221" cy="340945"/>
          </a:xfrm>
          <a:prstGeom prst="lef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62DEA-5826-6C49-1320-89A396614723}"/>
              </a:ext>
            </a:extLst>
          </p:cNvPr>
          <p:cNvSpPr txBox="1"/>
          <p:nvPr/>
        </p:nvSpPr>
        <p:spPr>
          <a:xfrm>
            <a:off x="2585621" y="3231321"/>
            <a:ext cx="179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D3A55-3FAE-8331-55C7-EF8456D2C181}"/>
              </a:ext>
            </a:extLst>
          </p:cNvPr>
          <p:cNvSpPr txBox="1"/>
          <p:nvPr/>
        </p:nvSpPr>
        <p:spPr>
          <a:xfrm>
            <a:off x="7687733" y="3272366"/>
            <a:ext cx="126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282EB46A-522F-1505-6281-E0A37D0948F9}"/>
              </a:ext>
            </a:extLst>
          </p:cNvPr>
          <p:cNvSpPr/>
          <p:nvPr/>
        </p:nvSpPr>
        <p:spPr>
          <a:xfrm>
            <a:off x="8954769" y="3971954"/>
            <a:ext cx="373683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B3A297CA-F38E-B1E6-BCC2-23607D1FBE6B}"/>
              </a:ext>
            </a:extLst>
          </p:cNvPr>
          <p:cNvSpPr/>
          <p:nvPr/>
        </p:nvSpPr>
        <p:spPr>
          <a:xfrm>
            <a:off x="2543230" y="3950199"/>
            <a:ext cx="373683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>
            <a:extLst>
              <a:ext uri="{FF2B5EF4-FFF2-40B4-BE49-F238E27FC236}">
                <a16:creationId xmlns:a16="http://schemas.microsoft.com/office/drawing/2014/main" id="{DF9B4A9A-BE6D-3950-B10E-EB0BDCD56A1B}"/>
              </a:ext>
            </a:extLst>
          </p:cNvPr>
          <p:cNvSpPr/>
          <p:nvPr/>
        </p:nvSpPr>
        <p:spPr>
          <a:xfrm>
            <a:off x="7811106" y="4306616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Спрячу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96BE98C0-7053-36A9-0E05-1F1D4B987980}"/>
              </a:ext>
            </a:extLst>
          </p:cNvPr>
          <p:cNvSpPr/>
          <p:nvPr/>
        </p:nvSpPr>
        <p:spPr>
          <a:xfrm>
            <a:off x="9057608" y="4766608"/>
            <a:ext cx="373683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>
            <a:extLst>
              <a:ext uri="{FF2B5EF4-FFF2-40B4-BE49-F238E27FC236}">
                <a16:creationId xmlns:a16="http://schemas.microsoft.com/office/drawing/2014/main" id="{AB6AEC28-AFF9-5CB6-19AC-2B788C4DF295}"/>
              </a:ext>
            </a:extLst>
          </p:cNvPr>
          <p:cNvSpPr/>
          <p:nvPr/>
        </p:nvSpPr>
        <p:spPr>
          <a:xfrm>
            <a:off x="7811106" y="5175700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лебеди не найдут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процесс 25">
            <a:extLst>
              <a:ext uri="{FF2B5EF4-FFF2-40B4-BE49-F238E27FC236}">
                <a16:creationId xmlns:a16="http://schemas.microsoft.com/office/drawing/2014/main" id="{12E6A967-6554-09A2-BB1A-C4E0F18B07EE}"/>
              </a:ext>
            </a:extLst>
          </p:cNvPr>
          <p:cNvSpPr/>
          <p:nvPr/>
        </p:nvSpPr>
        <p:spPr>
          <a:xfrm>
            <a:off x="1395677" y="4280892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спрячу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процесс 26">
            <a:extLst>
              <a:ext uri="{FF2B5EF4-FFF2-40B4-BE49-F238E27FC236}">
                <a16:creationId xmlns:a16="http://schemas.microsoft.com/office/drawing/2014/main" id="{0B9F609D-BCD2-2376-0F40-B2091CB38D8C}"/>
              </a:ext>
            </a:extLst>
          </p:cNvPr>
          <p:cNvSpPr/>
          <p:nvPr/>
        </p:nvSpPr>
        <p:spPr>
          <a:xfrm>
            <a:off x="1419404" y="5207997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лебеди догонят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AD2C89FD-B641-1EBB-8EDE-3D23088D4BD8}"/>
              </a:ext>
            </a:extLst>
          </p:cNvPr>
          <p:cNvSpPr/>
          <p:nvPr/>
        </p:nvSpPr>
        <p:spPr>
          <a:xfrm>
            <a:off x="2585621" y="4851372"/>
            <a:ext cx="373683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4F240E-FB4D-E03D-6A74-C6EC5F8B8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81" y="4076838"/>
            <a:ext cx="3230692" cy="242301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199E8C-C0DB-4A0B-916E-FB61D6567D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A4D9EF9-0C8F-498B-63AD-9F4A7DDD3414}"/>
              </a:ext>
            </a:extLst>
          </p:cNvPr>
          <p:cNvSpPr/>
          <p:nvPr/>
        </p:nvSpPr>
        <p:spPr>
          <a:xfrm>
            <a:off x="4380088" y="213159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3A62C-D78E-C6A2-FF57-6F7BF45A2678}"/>
              </a:ext>
            </a:extLst>
          </p:cNvPr>
          <p:cNvSpPr txBox="1"/>
          <p:nvPr/>
        </p:nvSpPr>
        <p:spPr>
          <a:xfrm>
            <a:off x="4662311" y="462844"/>
            <a:ext cx="301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Циклический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6B924-ACD9-EA78-9E2C-44967B6EB725}"/>
              </a:ext>
            </a:extLst>
          </p:cNvPr>
          <p:cNvSpPr txBox="1"/>
          <p:nvPr/>
        </p:nvSpPr>
        <p:spPr>
          <a:xfrm>
            <a:off x="1580445" y="1144589"/>
            <a:ext cx="977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алгоритм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определенная последовательность действий повторяется несколько раз, пока не будет выполнено заданное условие.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BC5D571-D338-9780-A8B4-1B86D27FA456}"/>
              </a:ext>
            </a:extLst>
          </p:cNvPr>
          <p:cNvSpPr/>
          <p:nvPr/>
        </p:nvSpPr>
        <p:spPr>
          <a:xfrm>
            <a:off x="5567037" y="1820268"/>
            <a:ext cx="2953310" cy="48563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231B499E-7E4A-56FF-B729-B1638ED00591}"/>
              </a:ext>
            </a:extLst>
          </p:cNvPr>
          <p:cNvSpPr/>
          <p:nvPr/>
        </p:nvSpPr>
        <p:spPr>
          <a:xfrm>
            <a:off x="5523496" y="2656992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Встретить девушку</a:t>
            </a:r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B1185AA3-AD16-9E77-F293-AE812289A596}"/>
              </a:ext>
            </a:extLst>
          </p:cNvPr>
          <p:cNvSpPr/>
          <p:nvPr/>
        </p:nvSpPr>
        <p:spPr>
          <a:xfrm>
            <a:off x="5556897" y="3435389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Примерить ей туфельку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3FB2F8C-BB36-AEC3-9ABF-FB67B78F97ED}"/>
              </a:ext>
            </a:extLst>
          </p:cNvPr>
          <p:cNvSpPr/>
          <p:nvPr/>
        </p:nvSpPr>
        <p:spPr>
          <a:xfrm>
            <a:off x="6637292" y="2353244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FF17952-5A31-3E11-86BB-F39B02179C02}"/>
              </a:ext>
            </a:extLst>
          </p:cNvPr>
          <p:cNvSpPr/>
          <p:nvPr/>
        </p:nvSpPr>
        <p:spPr>
          <a:xfrm>
            <a:off x="6671733" y="3109980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0D6374CD-FE2B-9B14-F727-CDA78093DD22}"/>
              </a:ext>
            </a:extLst>
          </p:cNvPr>
          <p:cNvSpPr/>
          <p:nvPr/>
        </p:nvSpPr>
        <p:spPr>
          <a:xfrm>
            <a:off x="5813203" y="4169466"/>
            <a:ext cx="2460978" cy="1161078"/>
          </a:xfrm>
          <a:prstGeom prst="diamon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25FBFCCD-A3D0-4446-8D43-4B0283DA8BFC}"/>
              </a:ext>
            </a:extLst>
          </p:cNvPr>
          <p:cNvSpPr/>
          <p:nvPr/>
        </p:nvSpPr>
        <p:spPr>
          <a:xfrm>
            <a:off x="6704457" y="3931702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A1785-03EF-B903-ED27-2F35DF7B4F99}"/>
              </a:ext>
            </a:extLst>
          </p:cNvPr>
          <p:cNvSpPr txBox="1"/>
          <p:nvPr/>
        </p:nvSpPr>
        <p:spPr>
          <a:xfrm>
            <a:off x="6287911" y="4526058"/>
            <a:ext cx="156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Подошла</a:t>
            </a:r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56F70559-0CB9-326C-F5F4-4A2E70831BFD}"/>
              </a:ext>
            </a:extLst>
          </p:cNvPr>
          <p:cNvSpPr/>
          <p:nvPr/>
        </p:nvSpPr>
        <p:spPr>
          <a:xfrm>
            <a:off x="9210613" y="3938762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Распрощаться с девушкой</a:t>
            </a:r>
          </a:p>
        </p:txBody>
      </p: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8C02D6A7-C00D-2250-2EDA-BFAD7BA3496C}"/>
              </a:ext>
            </a:extLst>
          </p:cNvPr>
          <p:cNvSpPr/>
          <p:nvPr/>
        </p:nvSpPr>
        <p:spPr>
          <a:xfrm>
            <a:off x="5556896" y="5529164"/>
            <a:ext cx="3042471" cy="45298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Золушка найдена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B81533F-33B9-54B5-06AC-F64475573868}"/>
              </a:ext>
            </a:extLst>
          </p:cNvPr>
          <p:cNvSpPr/>
          <p:nvPr/>
        </p:nvSpPr>
        <p:spPr>
          <a:xfrm>
            <a:off x="5671285" y="6220287"/>
            <a:ext cx="2744814" cy="45631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2338D6F8-F4AB-A323-15EA-67501FFED728}"/>
              </a:ext>
            </a:extLst>
          </p:cNvPr>
          <p:cNvSpPr/>
          <p:nvPr/>
        </p:nvSpPr>
        <p:spPr>
          <a:xfrm>
            <a:off x="6637292" y="5279701"/>
            <a:ext cx="812800" cy="307482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7B5BD3D9-1009-8B31-815C-F35B8C275008}"/>
              </a:ext>
            </a:extLst>
          </p:cNvPr>
          <p:cNvSpPr/>
          <p:nvPr/>
        </p:nvSpPr>
        <p:spPr>
          <a:xfrm>
            <a:off x="6637292" y="6010096"/>
            <a:ext cx="812800" cy="313267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73615ADC-DE9B-C74E-278E-35A25EC68829}"/>
              </a:ext>
            </a:extLst>
          </p:cNvPr>
          <p:cNvSpPr/>
          <p:nvPr/>
        </p:nvSpPr>
        <p:spPr>
          <a:xfrm>
            <a:off x="8358377" y="4730591"/>
            <a:ext cx="2201335" cy="219383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верх 21">
            <a:extLst>
              <a:ext uri="{FF2B5EF4-FFF2-40B4-BE49-F238E27FC236}">
                <a16:creationId xmlns:a16="http://schemas.microsoft.com/office/drawing/2014/main" id="{364494B8-9A90-4574-262F-332DF6739DA7}"/>
              </a:ext>
            </a:extLst>
          </p:cNvPr>
          <p:cNvSpPr/>
          <p:nvPr/>
        </p:nvSpPr>
        <p:spPr>
          <a:xfrm>
            <a:off x="10668354" y="4437278"/>
            <a:ext cx="191911" cy="403005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верх 22">
            <a:extLst>
              <a:ext uri="{FF2B5EF4-FFF2-40B4-BE49-F238E27FC236}">
                <a16:creationId xmlns:a16="http://schemas.microsoft.com/office/drawing/2014/main" id="{AAE3BCE8-0284-BE0B-6E31-4F70C067AE49}"/>
              </a:ext>
            </a:extLst>
          </p:cNvPr>
          <p:cNvSpPr/>
          <p:nvPr/>
        </p:nvSpPr>
        <p:spPr>
          <a:xfrm>
            <a:off x="10630823" y="2540030"/>
            <a:ext cx="191910" cy="1391672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лево 23">
            <a:extLst>
              <a:ext uri="{FF2B5EF4-FFF2-40B4-BE49-F238E27FC236}">
                <a16:creationId xmlns:a16="http://schemas.microsoft.com/office/drawing/2014/main" id="{C9C437DE-31A0-735A-3048-4098DCA26F02}"/>
              </a:ext>
            </a:extLst>
          </p:cNvPr>
          <p:cNvSpPr/>
          <p:nvPr/>
        </p:nvSpPr>
        <p:spPr>
          <a:xfrm>
            <a:off x="7763080" y="2354213"/>
            <a:ext cx="3001230" cy="162532"/>
          </a:xfrm>
          <a:prstGeom prst="lef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C1DEEA-FA3B-802A-98EB-2B56A1050CB0}"/>
              </a:ext>
            </a:extLst>
          </p:cNvPr>
          <p:cNvSpPr txBox="1"/>
          <p:nvPr/>
        </p:nvSpPr>
        <p:spPr>
          <a:xfrm>
            <a:off x="8537312" y="4361116"/>
            <a:ext cx="15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656B9AE-25EE-7237-C7E2-E2B992E9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16" y="3888378"/>
            <a:ext cx="3509057" cy="24228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02997F-96E6-4858-B39D-164764129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7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F6AF2E3E-9F41-A9B6-3ACF-E99DBCF915D8}"/>
              </a:ext>
            </a:extLst>
          </p:cNvPr>
          <p:cNvSpPr/>
          <p:nvPr/>
        </p:nvSpPr>
        <p:spPr>
          <a:xfrm>
            <a:off x="3928533" y="418741"/>
            <a:ext cx="4538133" cy="1612466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BD995-FBEF-1CE6-8FC3-4572D66DD62D}"/>
              </a:ext>
            </a:extLst>
          </p:cNvPr>
          <p:cNvSpPr txBox="1"/>
          <p:nvPr/>
        </p:nvSpPr>
        <p:spPr>
          <a:xfrm>
            <a:off x="4210756" y="951924"/>
            <a:ext cx="4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алгоритмов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6E4E505-E378-70E5-BCE7-10C4E98EEC21}"/>
              </a:ext>
            </a:extLst>
          </p:cNvPr>
          <p:cNvCxnSpPr>
            <a:cxnSpLocks/>
          </p:cNvCxnSpPr>
          <p:nvPr/>
        </p:nvCxnSpPr>
        <p:spPr>
          <a:xfrm flipH="1">
            <a:off x="4210756" y="2031207"/>
            <a:ext cx="1049866" cy="98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011325A-19D1-CC27-001B-DB4BC538A15F}"/>
              </a:ext>
            </a:extLst>
          </p:cNvPr>
          <p:cNvCxnSpPr/>
          <p:nvPr/>
        </p:nvCxnSpPr>
        <p:spPr>
          <a:xfrm>
            <a:off x="6953956" y="2031207"/>
            <a:ext cx="914400" cy="98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D0349D12-3ADD-63B0-194A-987F025642C0}"/>
              </a:ext>
            </a:extLst>
          </p:cNvPr>
          <p:cNvSpPr/>
          <p:nvPr/>
        </p:nvSpPr>
        <p:spPr>
          <a:xfrm>
            <a:off x="1852789" y="3140074"/>
            <a:ext cx="3680178" cy="152682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92ABBB5-128F-5039-9D88-56F93A22F281}"/>
              </a:ext>
            </a:extLst>
          </p:cNvPr>
          <p:cNvSpPr/>
          <p:nvPr/>
        </p:nvSpPr>
        <p:spPr>
          <a:xfrm>
            <a:off x="7299678" y="3140074"/>
            <a:ext cx="3680178" cy="152682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4A8F2-FE58-A566-0B1F-1D841F729987}"/>
              </a:ext>
            </a:extLst>
          </p:cNvPr>
          <p:cNvSpPr txBox="1"/>
          <p:nvPr/>
        </p:nvSpPr>
        <p:spPr>
          <a:xfrm>
            <a:off x="1852789" y="3589867"/>
            <a:ext cx="340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D10BD-9203-60C3-4959-5B5AEA3517E2}"/>
              </a:ext>
            </a:extLst>
          </p:cNvPr>
          <p:cNvSpPr txBox="1"/>
          <p:nvPr/>
        </p:nvSpPr>
        <p:spPr>
          <a:xfrm>
            <a:off x="7766756" y="3589867"/>
            <a:ext cx="276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6182B0-205A-4F55-98E3-BB1585E5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5F00A9-9B82-0559-C18C-8362B1C01DF7}"/>
              </a:ext>
            </a:extLst>
          </p:cNvPr>
          <p:cNvSpPr txBox="1"/>
          <p:nvPr/>
        </p:nvSpPr>
        <p:spPr>
          <a:xfrm>
            <a:off x="2020711" y="418219"/>
            <a:ext cx="9584267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этап. Младший возраст.</a:t>
            </a:r>
            <a:endParaRPr lang="ru-RU" sz="40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подготовка детей к пониманию того, что для достижения результата необходимо выполнить действие в соответствии с условием.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C5083A-ACC2-CFAF-E1E0-1ECB66305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98" y="2339780"/>
            <a:ext cx="4565702" cy="4100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02C26E-3483-4410-916C-5B8F43E6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8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8983BC-523C-3584-9E9B-11CFC6F387A2}"/>
              </a:ext>
            </a:extLst>
          </p:cNvPr>
          <p:cNvSpPr txBox="1"/>
          <p:nvPr/>
        </p:nvSpPr>
        <p:spPr>
          <a:xfrm>
            <a:off x="1941689" y="530578"/>
            <a:ext cx="9606844" cy="17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этап. Средний возраст.</a:t>
            </a:r>
            <a:endParaRPr lang="ru-RU" sz="40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действий (шагов) увеличивается до пяти. Используются специальные игры и упражнения на использование алгоритмов.</a:t>
            </a:r>
            <a:endParaRPr lang="ru-RU" sz="24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3431B2-A61B-8907-9E8E-8EFACCAE9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9383"/>
            <a:ext cx="4865511" cy="36491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9D0763-3A02-41F2-BB76-0BAAFF52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FCE790-91C5-1F71-067C-E0B922583022}"/>
              </a:ext>
            </a:extLst>
          </p:cNvPr>
          <p:cNvSpPr txBox="1"/>
          <p:nvPr/>
        </p:nvSpPr>
        <p:spPr>
          <a:xfrm>
            <a:off x="2190044" y="564444"/>
            <a:ext cx="9302045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этап. Старший возраст.</a:t>
            </a:r>
            <a:endParaRPr lang="ru-RU" sz="40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на освоение алгоритмов направленные на понимание зависимости между соблюдением последовательности действий и полученным результатом.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1799B-6215-6F11-E9B8-35626DE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3" y="2824164"/>
            <a:ext cx="4470399" cy="3352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645026-D6D5-41BF-BFCB-3437CC188D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5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29E4A2-02E3-F3C7-16D2-3997555FE1F4}"/>
              </a:ext>
            </a:extLst>
          </p:cNvPr>
          <p:cNvSpPr txBox="1"/>
          <p:nvPr/>
        </p:nvSpPr>
        <p:spPr>
          <a:xfrm>
            <a:off x="2065867" y="553156"/>
            <a:ext cx="9539111" cy="605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помнить:</a:t>
            </a:r>
            <a:endParaRPr lang="ru-RU" sz="40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995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течении жизни дети постигают различные правила, законы, некоторые из них дошкольники способны вывести сами. </a:t>
            </a:r>
          </a:p>
          <a:p>
            <a:pPr marL="342900" indent="-342900" algn="just">
              <a:lnSpc>
                <a:spcPct val="115000"/>
              </a:lnSpc>
              <a:spcAft>
                <a:spcPts val="995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любые вопросы, не одобряйте сразу правильный ответ ребенка, говорите «давайте порассуждаем». </a:t>
            </a:r>
          </a:p>
          <a:p>
            <a:pPr marL="342900" indent="-342900" algn="just">
              <a:lnSpc>
                <a:spcPct val="115000"/>
              </a:lnSpc>
              <a:spcAft>
                <a:spcPts val="995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должны усвоить приемы выведения следствий, все это поможет формированию делать выводы.</a:t>
            </a:r>
            <a:endParaRPr lang="ru-RU" sz="2400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995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этого, чтобы знания были системными, необходимо учить детей классификации, а значит и выделению признаков.</a:t>
            </a:r>
            <a:endParaRPr lang="ru-RU" sz="2400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995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ребенок научился рассуждать о каких-либо явлениях, предметах, взрослый должен дать ориентиры на аспекты рассуждения, иными словами, алгоритм рассуждения.</a:t>
            </a:r>
            <a:endParaRPr lang="ru-RU" sz="24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0DDF0F-3C20-47E5-AE24-FC62231E99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02883-7519-433E-A57A-2AB2245D47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5139E0-A81B-F418-AB3C-19EA8179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22" y="836612"/>
            <a:ext cx="9217378" cy="51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FBB0C4-6CC5-FD93-CFA2-6C69B3E9C805}"/>
              </a:ext>
            </a:extLst>
          </p:cNvPr>
          <p:cNvSpPr txBox="1"/>
          <p:nvPr/>
        </p:nvSpPr>
        <p:spPr>
          <a:xfrm>
            <a:off x="2009422" y="620889"/>
            <a:ext cx="939235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«Каждый человек должен учиться программировать,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fontAlgn="base">
              <a:lnSpc>
                <a:spcPct val="150000"/>
              </a:lnSpc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это учит нас думать»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fontAlgn="base">
              <a:lnSpc>
                <a:spcPct val="150000"/>
              </a:lnSpc>
            </a:pPr>
            <a:r>
              <a:rPr lang="ru-RU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(Стив Джобс)</a:t>
            </a: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CBC842-43F6-AB8F-850E-475664D0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88" y="2438400"/>
            <a:ext cx="5257800" cy="3505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B6F19-768B-422C-9E80-B3681C6AB7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1E009F-CF5F-B817-29D2-97A76772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833AA79-2513-CE3A-47A8-8699A324EAF9}"/>
              </a:ext>
            </a:extLst>
          </p:cNvPr>
          <p:cNvSpPr/>
          <p:nvPr/>
        </p:nvSpPr>
        <p:spPr>
          <a:xfrm>
            <a:off x="1919111" y="1148644"/>
            <a:ext cx="3228622" cy="4560711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: усеченные верхние углы 10">
            <a:extLst>
              <a:ext uri="{FF2B5EF4-FFF2-40B4-BE49-F238E27FC236}">
                <a16:creationId xmlns:a16="http://schemas.microsoft.com/office/drawing/2014/main" id="{ABADC0E4-5F52-5F89-C29A-B01FE38D905B}"/>
              </a:ext>
            </a:extLst>
          </p:cNvPr>
          <p:cNvSpPr/>
          <p:nvPr/>
        </p:nvSpPr>
        <p:spPr>
          <a:xfrm>
            <a:off x="5675488" y="1297575"/>
            <a:ext cx="5836356" cy="1942336"/>
          </a:xfrm>
          <a:prstGeom prst="snip2Same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25E5D-BF9B-0D7A-E408-CBA609939026}"/>
              </a:ext>
            </a:extLst>
          </p:cNvPr>
          <p:cNvSpPr txBox="1"/>
          <p:nvPr/>
        </p:nvSpPr>
        <p:spPr>
          <a:xfrm>
            <a:off x="5966175" y="1591733"/>
            <a:ext cx="512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 самостоятельность, поощрять творчество детей в познавательно исследовательской деятельности, избирательность познаватель­ных интересов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: усеченные верхние углы 14">
            <a:extLst>
              <a:ext uri="{FF2B5EF4-FFF2-40B4-BE49-F238E27FC236}">
                <a16:creationId xmlns:a16="http://schemas.microsoft.com/office/drawing/2014/main" id="{757CB339-BAE7-692F-069E-C35DCB0FF66B}"/>
              </a:ext>
            </a:extLst>
          </p:cNvPr>
          <p:cNvSpPr/>
          <p:nvPr/>
        </p:nvSpPr>
        <p:spPr>
          <a:xfrm>
            <a:off x="5740398" y="4077787"/>
            <a:ext cx="5937957" cy="1942336"/>
          </a:xfrm>
          <a:prstGeom prst="snip2SameRect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924D36-7087-FF17-3DB9-102383AA0C22}"/>
              </a:ext>
            </a:extLst>
          </p:cNvPr>
          <p:cNvSpPr txBox="1"/>
          <p:nvPr/>
        </p:nvSpPr>
        <p:spPr>
          <a:xfrm>
            <a:off x="6276622" y="4165600"/>
            <a:ext cx="48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 детей умения включаться в коллективное исследование, об­суждать его ход, договариваться о совместных продуктивных действи­ях, выдвигать и доказывать свои предположения, представлять со­вместные результаты познания</a:t>
            </a:r>
            <a:endParaRPr lang="ru-RU" sz="1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161E43-528E-45B0-A66C-1BF0DAAE30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D2622A-584E-3A17-B279-B3A2DF41B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84" y="1423566"/>
            <a:ext cx="4270140" cy="32026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58FE45-1912-750C-818E-82DE27829380}"/>
              </a:ext>
            </a:extLst>
          </p:cNvPr>
          <p:cNvSpPr/>
          <p:nvPr/>
        </p:nvSpPr>
        <p:spPr>
          <a:xfrm>
            <a:off x="5966885" y="2594503"/>
            <a:ext cx="790222" cy="2257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F0FD5E-3328-AD55-8334-518D07E1EDAD}"/>
              </a:ext>
            </a:extLst>
          </p:cNvPr>
          <p:cNvSpPr/>
          <p:nvPr/>
        </p:nvSpPr>
        <p:spPr>
          <a:xfrm>
            <a:off x="5973236" y="3251465"/>
            <a:ext cx="790222" cy="2257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6B1FF4DB-6EE6-8E26-C023-9F4A645A35C5}"/>
              </a:ext>
            </a:extLst>
          </p:cNvPr>
          <p:cNvSpPr/>
          <p:nvPr/>
        </p:nvSpPr>
        <p:spPr>
          <a:xfrm>
            <a:off x="7219126" y="1527503"/>
            <a:ext cx="4267200" cy="2994732"/>
          </a:xfrm>
          <a:prstGeom prst="hexagon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AEB72-3BCD-2FDF-895C-1386DAB56936}"/>
              </a:ext>
            </a:extLst>
          </p:cNvPr>
          <p:cNvSpPr txBox="1"/>
          <p:nvPr/>
        </p:nvSpPr>
        <p:spPr>
          <a:xfrm>
            <a:off x="7717248" y="2523136"/>
            <a:ext cx="3270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Алгоритмическое мышление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EDAFA6-774A-4F0C-9654-3FD7529262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1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9857D1-A8B3-BCBD-A0A1-FF4DD1C73BA6}"/>
              </a:ext>
            </a:extLst>
          </p:cNvPr>
          <p:cNvSpPr txBox="1"/>
          <p:nvPr/>
        </p:nvSpPr>
        <p:spPr>
          <a:xfrm>
            <a:off x="1986844" y="632178"/>
            <a:ext cx="955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развития алгоритмического мышления рассматривали ученые:</a:t>
            </a:r>
          </a:p>
          <a:p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В. Копаев</a:t>
            </a:r>
            <a:endParaRPr lang="ru-RU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С.Е. Царева</a:t>
            </a:r>
          </a:p>
          <a:p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М.П. Лапчик</a:t>
            </a:r>
          </a:p>
          <a:p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С.Д. Язвинская</a:t>
            </a:r>
            <a:endParaRPr lang="ru-RU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Л.В. Воронина</a:t>
            </a:r>
            <a:endParaRPr lang="ru-RU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Е.А. Утюмова.</a:t>
            </a:r>
            <a:endParaRPr lang="ru-RU" sz="28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67336E-0892-4B38-B2A9-92B82B27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79" y="1592968"/>
            <a:ext cx="4802187" cy="48021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85FCB2-F039-4916-82CC-9BF337DDF7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5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7B1A36-B18E-7392-4CED-77DF1B06996F}"/>
              </a:ext>
            </a:extLst>
          </p:cNvPr>
          <p:cNvSpPr txBox="1"/>
          <p:nvPr/>
        </p:nvSpPr>
        <p:spPr>
          <a:xfrm>
            <a:off x="2133600" y="722489"/>
            <a:ext cx="934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чего нужно алгоритмическое мышление ребенку?</a:t>
            </a:r>
          </a:p>
          <a:p>
            <a:pPr algn="ctr"/>
            <a:endParaRPr lang="ru-RU" sz="36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алгоритмы помогают ребенку объяснить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сложные явления в доступной форме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воспроизводить необходимую информацию;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развивают память, внимание, образное мышление.</a:t>
            </a:r>
            <a:endParaRPr lang="ru-RU" sz="3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1AB62-664F-4A1D-9954-2C397692DA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184E64-BB40-2C65-11CB-D3EF0D7E14F3}"/>
              </a:ext>
            </a:extLst>
          </p:cNvPr>
          <p:cNvSpPr txBox="1"/>
          <p:nvPr/>
        </p:nvSpPr>
        <p:spPr>
          <a:xfrm>
            <a:off x="1806222" y="519289"/>
            <a:ext cx="98777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kern="0" dirty="0">
              <a:solidFill>
                <a:srgbClr val="1A1A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мнению А.А. Столяра,</a:t>
            </a:r>
            <a:r>
              <a:rPr lang="ru-RU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точное указание о том, какие действия и в каком порядке необходимо выполнить для решения любой задачи.</a:t>
            </a:r>
            <a:endParaRPr lang="ru-RU" sz="28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Алгоритмика</a:t>
            </a:r>
            <a:r>
              <a:rPr lang="ru-RU" sz="2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это наука, которая способствует развитию у детей алгоритмического мышления, что позволяет строить свои и понимать чужие алгоритмы. Что, в свою очередь, помогает ребенку освоить различные компетенции.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E9CAFC-2F68-3170-33C1-8F0E63AC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88" y="4766606"/>
            <a:ext cx="2534355" cy="19007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39B8F-F69A-4D76-A4B6-F6D9F7B8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5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D1C1B6CD-1892-CC26-B3BF-D45C36D7DA1C}"/>
              </a:ext>
            </a:extLst>
          </p:cNvPr>
          <p:cNvSpPr/>
          <p:nvPr/>
        </p:nvSpPr>
        <p:spPr>
          <a:xfrm>
            <a:off x="2980267" y="400402"/>
            <a:ext cx="7010400" cy="1325563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FBFF-CB96-2572-F12A-7786B4DCB0E2}"/>
              </a:ext>
            </a:extLst>
          </p:cNvPr>
          <p:cNvSpPr txBox="1"/>
          <p:nvPr/>
        </p:nvSpPr>
        <p:spPr>
          <a:xfrm>
            <a:off x="3556000" y="681037"/>
            <a:ext cx="5655733" cy="55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     алгоритмов</a:t>
            </a:r>
            <a:endParaRPr lang="ru-RU" sz="28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BA4FAAC-4925-C95D-821F-CC01E909F88F}"/>
              </a:ext>
            </a:extLst>
          </p:cNvPr>
          <p:cNvSpPr/>
          <p:nvPr/>
        </p:nvSpPr>
        <p:spPr>
          <a:xfrm>
            <a:off x="1998133" y="1825625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3E4AB3-F131-3AD0-2F95-BC00ED4C5B5C}"/>
              </a:ext>
            </a:extLst>
          </p:cNvPr>
          <p:cNvSpPr/>
          <p:nvPr/>
        </p:nvSpPr>
        <p:spPr>
          <a:xfrm>
            <a:off x="1998133" y="3185936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2C38FAD-A57D-AA54-4875-25B56549CBEE}"/>
              </a:ext>
            </a:extLst>
          </p:cNvPr>
          <p:cNvSpPr/>
          <p:nvPr/>
        </p:nvSpPr>
        <p:spPr>
          <a:xfrm>
            <a:off x="1998133" y="4681449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B5D956E-1897-CDBB-0DFB-358CAE1FF346}"/>
              </a:ext>
            </a:extLst>
          </p:cNvPr>
          <p:cNvSpPr/>
          <p:nvPr/>
        </p:nvSpPr>
        <p:spPr>
          <a:xfrm>
            <a:off x="7219244" y="1825625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C7C1C33-0F91-A81F-5A09-8B1F0C18B734}"/>
              </a:ext>
            </a:extLst>
          </p:cNvPr>
          <p:cNvSpPr/>
          <p:nvPr/>
        </p:nvSpPr>
        <p:spPr>
          <a:xfrm>
            <a:off x="7219244" y="3196740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5DEA8A3-8D01-8F18-EEEA-FD1E2B1B6946}"/>
              </a:ext>
            </a:extLst>
          </p:cNvPr>
          <p:cNvSpPr/>
          <p:nvPr/>
        </p:nvSpPr>
        <p:spPr>
          <a:xfrm>
            <a:off x="7309556" y="4681448"/>
            <a:ext cx="3397956" cy="106115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E83B5-17FE-5893-BF8D-CC68B5C9B906}"/>
              </a:ext>
            </a:extLst>
          </p:cNvPr>
          <p:cNvSpPr txBox="1"/>
          <p:nvPr/>
        </p:nvSpPr>
        <p:spPr>
          <a:xfrm>
            <a:off x="2348088" y="1825625"/>
            <a:ext cx="2686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  память, внимание,  мышление,  воображение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48E1CA-05BC-5A64-D8D8-E15751A1FEEE}"/>
              </a:ext>
            </a:extLst>
          </p:cNvPr>
          <p:cNvSpPr txBox="1"/>
          <p:nvPr/>
        </p:nvSpPr>
        <p:spPr>
          <a:xfrm>
            <a:off x="2348088" y="3185936"/>
            <a:ext cx="2686756" cy="11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 умение планировать этапы, разбивать одну большую задачу на подзадачи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9D538-8D23-5A32-D637-B30DBCCA4EAF}"/>
              </a:ext>
            </a:extLst>
          </p:cNvPr>
          <p:cNvSpPr txBox="1"/>
          <p:nvPr/>
        </p:nvSpPr>
        <p:spPr>
          <a:xfrm>
            <a:off x="2494844" y="4786489"/>
            <a:ext cx="253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оценивать эффективность своей деятельности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AFD328-EF6B-1585-F0A2-4A222433F29A}"/>
              </a:ext>
            </a:extLst>
          </p:cNvPr>
          <p:cNvSpPr txBox="1"/>
          <p:nvPr/>
        </p:nvSpPr>
        <p:spPr>
          <a:xfrm>
            <a:off x="7710311" y="2020711"/>
            <a:ext cx="248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Повышает мотивацию к познанию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3FD50-302D-B50F-FEC7-AA9C31502F13}"/>
              </a:ext>
            </a:extLst>
          </p:cNvPr>
          <p:cNvSpPr txBox="1"/>
          <p:nvPr/>
        </p:nvSpPr>
        <p:spPr>
          <a:xfrm>
            <a:off x="7507111" y="3242972"/>
            <a:ext cx="2686756" cy="92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Воспитывает потребность в сотрудничестве</a:t>
            </a:r>
            <a:endParaRPr lang="ru-RU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E538B4-9792-4B50-FC5C-7CB4C8EC997E}"/>
              </a:ext>
            </a:extLst>
          </p:cNvPr>
          <p:cNvSpPr txBox="1"/>
          <p:nvPr/>
        </p:nvSpPr>
        <p:spPr>
          <a:xfrm>
            <a:off x="7809088" y="4925041"/>
            <a:ext cx="280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 диалогическую речь</a:t>
            </a:r>
            <a:endParaRPr lang="ru-RU" sz="16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66D5C2-F000-4FA8-9438-321BB96F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FDA62-2773-7B3C-F5A4-FFDC5926D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41" y="891821"/>
            <a:ext cx="10874553" cy="5285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53C65A-6FE7-8712-147E-947EBA6C9001}"/>
              </a:ext>
            </a:extLst>
          </p:cNvPr>
          <p:cNvSpPr txBox="1"/>
          <p:nvPr/>
        </p:nvSpPr>
        <p:spPr>
          <a:xfrm>
            <a:off x="1614311" y="2055813"/>
            <a:ext cx="266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содержать понятную для детей информацию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4AD26-3B9D-675C-97F3-522A3B7EEDE8}"/>
              </a:ext>
            </a:extLst>
          </p:cNvPr>
          <p:cNvSpPr txBox="1"/>
          <p:nvPr/>
        </p:nvSpPr>
        <p:spPr>
          <a:xfrm>
            <a:off x="2178756" y="230188"/>
            <a:ext cx="733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алгоритмам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909E6-482F-C921-BEBD-CE3CA69AFDA1}"/>
              </a:ext>
            </a:extLst>
          </p:cNvPr>
          <p:cNvSpPr txBox="1"/>
          <p:nvPr/>
        </p:nvSpPr>
        <p:spPr>
          <a:xfrm>
            <a:off x="1873956" y="3191666"/>
            <a:ext cx="3070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 наглядно – практическое средство познания должен чётко отражать основные свойства и отношения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89B9A-3CF5-3D02-AD9D-4B2525C123C4}"/>
              </a:ext>
            </a:extLst>
          </p:cNvPr>
          <p:cNvSpPr txBox="1"/>
          <p:nvPr/>
        </p:nvSpPr>
        <p:spPr>
          <a:xfrm>
            <a:off x="1332089" y="4707467"/>
            <a:ext cx="294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олжны быть яркими, содержать знакомые предметы или символы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FD8AE-ECCE-A277-E725-AD69B7C7D78A}"/>
              </a:ext>
            </a:extLst>
          </p:cNvPr>
          <p:cNvSpPr txBox="1"/>
          <p:nvPr/>
        </p:nvSpPr>
        <p:spPr>
          <a:xfrm>
            <a:off x="8895644" y="1975556"/>
            <a:ext cx="291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вводить алгоритмы без предварительной работы с ними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E6ADE-D992-67E9-D2D1-EDBE4DFFFA69}"/>
              </a:ext>
            </a:extLst>
          </p:cNvPr>
          <p:cNvSpPr txBox="1"/>
          <p:nvPr/>
        </p:nvSpPr>
        <p:spPr>
          <a:xfrm>
            <a:off x="8297333" y="3191666"/>
            <a:ext cx="3056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ker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4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лгоритмы, разработанные детьми, будут повышать уровень самостоятельности дошкольников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D146B-ADF0-FA7D-6417-4B00B6A269DC}"/>
              </a:ext>
            </a:extLst>
          </p:cNvPr>
          <p:cNvSpPr txBox="1"/>
          <p:nvPr/>
        </p:nvSpPr>
        <p:spPr>
          <a:xfrm>
            <a:off x="9008533" y="4457026"/>
            <a:ext cx="2798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ker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оздавать ситуации, в которых дети почувствовали бы необходимость создания алгоритма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F87D16-28CB-41A8-B2FE-0726452AF1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6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640</Words>
  <Application>Microsoft Office PowerPoint</Application>
  <PresentationFormat>Широкоэкранный</PresentationFormat>
  <Paragraphs>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umbrella skyanet</dc:creator>
  <cp:lastModifiedBy>User</cp:lastModifiedBy>
  <cp:revision>22</cp:revision>
  <dcterms:created xsi:type="dcterms:W3CDTF">2023-11-27T08:11:14Z</dcterms:created>
  <dcterms:modified xsi:type="dcterms:W3CDTF">2024-01-23T12:03:51Z</dcterms:modified>
</cp:coreProperties>
</file>