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https://www.clipartmax.com/png/full/25-251070_speech-tree-speech-therapy-clip-ar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www.clipartmax.com/png/full/25-251070_speech-tree-speech-therapy-clip-ar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346130.selcdn.ru/storage1/include/site_639/section_4/thumbs/xpuUf3dwkILH_1200x0_AybP2us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55576" y="5301208"/>
            <a:ext cx="7848872" cy="155679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numCol="1" rtlCol="0" anchor="ctr">
            <a:prstTxWarp prst="textInflate">
              <a:avLst/>
            </a:prstTxWarp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cap="none" spc="0" normalizeH="0" baseline="0" noProof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Arial" charset="0"/>
              </a:rPr>
              <a:t>Из опыта работы</a:t>
            </a:r>
            <a:r>
              <a:rPr kumimoji="0" lang="ru-RU" sz="4400" i="0" u="none" strike="noStrike" kern="1200" cap="none" spc="0" normalizeH="0" noProof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Arial" charset="0"/>
              </a:rPr>
              <a:t> </a:t>
            </a:r>
            <a:r>
              <a:rPr lang="ru-RU" sz="44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charset="0"/>
              </a:rPr>
              <a:t>учителя-логопеда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charset="0"/>
              </a:rPr>
              <a:t>МДОАУ № 221 «Сказка» г.Орска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cap="none" spc="0" normalizeH="0" baseline="0" noProof="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Arial" charset="0"/>
              </a:rPr>
              <a:t>Микушиной</a:t>
            </a:r>
            <a:r>
              <a:rPr kumimoji="0" lang="ru-RU" sz="4400" i="0" u="none" strike="noStrike" kern="1200" cap="none" spc="0" normalizeH="0" baseline="0" noProof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j-ea"/>
                <a:cs typeface="Arial" charset="0"/>
              </a:rPr>
              <a:t> Л.Г.</a:t>
            </a:r>
            <a:endParaRPr kumimoji="0" lang="ru-RU" sz="4400" i="0" u="none" strike="noStrike" kern="1200" cap="none" spc="0" normalizeH="0" baseline="0" noProof="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0489" name="AutoShape 9" descr="https://i.pinimg.com/originals/b6/d5/60/b6d560eb184e0b0eacf1226b046e931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 descr="https://i.pinimg.com/originals/b6/d5/60/b6d560eb184e0b0eacf1226b046e931b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548680"/>
            <a:ext cx="6645910" cy="567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068960"/>
            <a:ext cx="387814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76672"/>
            <a:ext cx="6660232" cy="2016224"/>
          </a:xfrm>
          <a:ln cmpd="sng"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prstTxWarp prst="textInflat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  <a:ea typeface="+mn-ea"/>
                <a:cs typeface="Arial" charset="0"/>
              </a:rPr>
              <a:t>СВЕТОВОЙ  ПЛАНШЕТ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  <a:ea typeface="+mn-ea"/>
                <a:cs typeface="Arial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  <a:ea typeface="+mn-ea"/>
                <a:cs typeface="Arial" charset="0"/>
              </a:rPr>
              <a:t>В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  <a:ea typeface="+mn-ea"/>
                <a:cs typeface="Arial" charset="0"/>
              </a:rPr>
              <a:t>КОРРЕКЦИОННо-РАЗВИВАЮЩЕЙ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  <a:ea typeface="+mn-ea"/>
                <a:cs typeface="Arial" charset="0"/>
              </a:rPr>
              <a:t> РАБОТЕ 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  <a:ea typeface="+mn-ea"/>
                <a:cs typeface="Arial" charset="0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  <a:ea typeface="+mn-ea"/>
                <a:cs typeface="Arial" charset="0"/>
              </a:rPr>
              <a:t>УЧИТЕЛЯ-ЛОГОПЕДА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539552" y="188640"/>
            <a:ext cx="813690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Материал для игр на световом планшете</a:t>
            </a:r>
          </a:p>
          <a:p>
            <a:pPr algn="ctr" eaLnBrk="1" hangingPunct="1"/>
            <a:r>
              <a:rPr lang="ru-RU" alt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мелкие </a:t>
            </a:r>
            <a:r>
              <a:rPr lang="ru-RU" altLang="ru-RU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предметы: </a:t>
            </a:r>
            <a:r>
              <a:rPr lang="ru-RU" alt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россыпь стеклянных </a:t>
            </a:r>
            <a:r>
              <a:rPr lang="ru-RU" alt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бусин (</a:t>
            </a:r>
            <a:r>
              <a:rPr lang="ru-RU" alt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Марблс</a:t>
            </a:r>
            <a:r>
              <a:rPr lang="ru-RU" alt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), </a:t>
            </a:r>
            <a:r>
              <a:rPr lang="ru-RU" alt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камешков, желудей, кусочков мозаики, цветных пластиковых стаканчиков или ракушек. </a:t>
            </a:r>
            <a:endParaRPr lang="ru-RU" altLang="ru-RU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eaLnBrk="1" hangingPunct="1"/>
            <a:r>
              <a:rPr lang="ru-RU" alt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Пусть </a:t>
            </a:r>
            <a:r>
              <a:rPr lang="ru-RU" alt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ребенок выложит на плоском световом столе какой-нибудь узор. Перекладывая и сочетая мелкие предметы, ребенок будет исследовать взаимосвязь цвета, формы и текстуры, создаст неповторимые узоры и композиции.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61048"/>
            <a:ext cx="473652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0" y="1340768"/>
            <a:ext cx="4749819" cy="267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t="27685"/>
          <a:stretch>
            <a:fillRect/>
          </a:stretch>
        </p:blipFill>
        <p:spPr bwMode="auto">
          <a:xfrm>
            <a:off x="5292080" y="3861048"/>
            <a:ext cx="331236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395536" y="332656"/>
            <a:ext cx="821645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Можно наполнить световой стол размоченными </a:t>
            </a:r>
            <a:r>
              <a:rPr lang="ru-RU" altLang="ru-RU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гидрогелевыми</a:t>
            </a:r>
            <a:r>
              <a:rPr lang="ru-RU" alt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шариками —  ребенок получит массу удовольствия и интересных ощущений </a:t>
            </a:r>
            <a:endParaRPr lang="ru-RU" altLang="ru-RU" sz="2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eaLnBrk="1" hangingPunct="1"/>
            <a:r>
              <a:rPr lang="ru-RU" alt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</a:t>
            </a:r>
            <a:r>
              <a:rPr lang="ru-RU" alt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это одно из наших с детьми любимых занятий).</a:t>
            </a:r>
          </a:p>
        </p:txBody>
      </p:sp>
      <p:pic>
        <p:nvPicPr>
          <p:cNvPr id="5" name="Содержимое 9" descr="DSC00736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115616" y="2204864"/>
            <a:ext cx="6542461" cy="434779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611560" y="260648"/>
            <a:ext cx="792956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Игра в </a:t>
            </a:r>
            <a:r>
              <a:rPr lang="ru-RU" altLang="ru-RU" sz="28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Марблс</a:t>
            </a:r>
            <a:r>
              <a:rPr lang="ru-RU" alt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признана детскими психологами одной из самых полезных для подрастающего поколения: она развивает меткость, скорость, точность и моторику, а красивые оттенки стеклянных камушков пробуждают в ребенке чувство прекрасного.</a:t>
            </a:r>
          </a:p>
        </p:txBody>
      </p:sp>
      <p:pic>
        <p:nvPicPr>
          <p:cNvPr id="5" name="Содержимое 6" descr="DSCN722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 l="20285" t="29169" r="27212"/>
          <a:stretch>
            <a:fillRect/>
          </a:stretch>
        </p:blipFill>
        <p:spPr>
          <a:xfrm>
            <a:off x="755576" y="2996952"/>
            <a:ext cx="7776864" cy="3456384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57188"/>
            <a:ext cx="853415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является естественным занятием ребёнка, поэтому выполнение таких заданий приносит ему помимо новых знаний, ещё и положительные эмоции (радость, удивление). А значит, развивается исследовательский интерес, который служит основой для познавательной активности и желания учиться, экспериментировать, работать самостоятельно.</a:t>
            </a:r>
          </a:p>
        </p:txBody>
      </p:sp>
      <p:pic>
        <p:nvPicPr>
          <p:cNvPr id="5" name="Picture 6" descr="C:\Users\Света\Desktop\фото 2 презентация\DSC_01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2392" t="23586" r="22752"/>
          <a:stretch>
            <a:fillRect/>
          </a:stretch>
        </p:blipFill>
        <p:spPr>
          <a:xfrm>
            <a:off x="5580112" y="3212976"/>
            <a:ext cx="2664296" cy="3284984"/>
          </a:xfrm>
          <a:noFill/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284984"/>
            <a:ext cx="484557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63563" y="470839"/>
            <a:ext cx="80168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ctr" eaLnBrk="1" hangingPunct="1"/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Световой планшет можно использовать как «Сказочный театр теней». </a:t>
            </a:r>
          </a:p>
          <a:p>
            <a:pPr indent="450850" algn="just" eaLnBrk="1" hangingPunct="1"/>
            <a:endParaRPr lang="ru-RU" altLang="ru-RU" sz="3200" dirty="0"/>
          </a:p>
        </p:txBody>
      </p:sp>
      <p:pic>
        <p:nvPicPr>
          <p:cNvPr id="5" name="Рисунок 6" descr="DSCN7238.JPG"/>
          <p:cNvPicPr>
            <a:picLocks noChangeAspect="1"/>
          </p:cNvPicPr>
          <p:nvPr/>
        </p:nvPicPr>
        <p:blipFill>
          <a:blip r:embed="rId3" cstate="email"/>
          <a:srcRect l="13440" t="34247" r="26081"/>
          <a:stretch>
            <a:fillRect/>
          </a:stretch>
        </p:blipFill>
        <p:spPr bwMode="auto">
          <a:xfrm>
            <a:off x="467544" y="2532247"/>
            <a:ext cx="8267950" cy="3749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55576" y="260648"/>
            <a:ext cx="764381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Световой планшет </a:t>
            </a:r>
            <a:r>
              <a:rPr lang="ru-RU" alt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–  основа для сюжетных игр на моих логопедических занятиях. Придумать тему для игры, подобрать  игрушки и создать свой маленький мир и  сюжет для развития связной речи готов.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84984"/>
            <a:ext cx="799288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60648"/>
            <a:ext cx="8001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Программа для профилактики </a:t>
            </a:r>
            <a:r>
              <a:rPr lang="ru-RU" sz="2400" b="1" dirty="0">
                <a:solidFill>
                  <a:srgbClr val="002060"/>
                </a:solidFill>
              </a:rPr>
              <a:t>социальной некомпетентности воспитанников с  ОНР через интегративное применение технологий рисования песком </a:t>
            </a:r>
            <a:r>
              <a:rPr lang="ru-RU" sz="2400" b="1" dirty="0">
                <a:solidFill>
                  <a:srgbClr val="C00000"/>
                </a:solidFill>
              </a:rPr>
              <a:t>(метода </a:t>
            </a:r>
            <a:r>
              <a:rPr lang="ru-RU" sz="2400" b="1" dirty="0" err="1">
                <a:solidFill>
                  <a:srgbClr val="C00000"/>
                </a:solidFill>
              </a:rPr>
              <a:t>Sand-Art</a:t>
            </a:r>
            <a:r>
              <a:rPr lang="ru-RU" sz="2400" b="1" dirty="0">
                <a:solidFill>
                  <a:srgbClr val="C00000"/>
                </a:solidFill>
              </a:rPr>
              <a:t>)</a:t>
            </a:r>
            <a:r>
              <a:rPr lang="ru-RU" sz="2400" b="1" dirty="0">
                <a:solidFill>
                  <a:srgbClr val="002060"/>
                </a:solidFill>
              </a:rPr>
              <a:t> и игровых технологий, направленных на коррекцию личности дошкольника. 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В </a:t>
            </a:r>
            <a:r>
              <a:rPr lang="ru-RU" sz="2400" b="1" dirty="0">
                <a:solidFill>
                  <a:srgbClr val="002060"/>
                </a:solidFill>
              </a:rPr>
              <a:t>соответствии с целью задачи разделены на два блока.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637"/>
          <a:stretch>
            <a:fillRect/>
          </a:stretch>
        </p:blipFill>
        <p:spPr>
          <a:xfrm>
            <a:off x="4932040" y="2852936"/>
            <a:ext cx="2569633" cy="37795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185"/>
          <a:stretch>
            <a:fillRect/>
          </a:stretch>
        </p:blipFill>
        <p:spPr>
          <a:xfrm>
            <a:off x="1259632" y="2852936"/>
            <a:ext cx="2581698" cy="3729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6733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404665"/>
            <a:ext cx="8001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 1. </a:t>
            </a:r>
            <a:r>
              <a:rPr lang="ru-RU" sz="28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Коррекционно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развивающий</a:t>
            </a: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Обучение </a:t>
            </a: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положительному взаимоотношению и принятию других людей.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Обучение рефлексивным умениям.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Формирование потребности в саморазвитии.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930665"/>
            <a:ext cx="6637866" cy="3733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9081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4408" y="548680"/>
            <a:ext cx="551574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 2.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Операционно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технический</a:t>
            </a: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художественно-эстетического вкуса.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мелкой моторики, их тактильных ощущений посредством  определенных игровых упражнений, развитие глазомера.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наблюдательности.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в наблюдательности и умении мыслить творчески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Обучение умению подчинять. Обучение умению подчинять эффект света и тени для передачи своего замысла.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072480"/>
            <a:ext cx="2740943" cy="487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4731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595709"/>
            <a:ext cx="823379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занятий с использованием метода 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Sand-Art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как основного инструмента (профилактической)коррекционно-развивающей работы с детьми включает три части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Вводная часть.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Используются игровые упражнения, которые позволяют настроиться на игровую  и образовательную ситуации.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Основная  часть.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Различные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игровые упражнения и манипуляции с песком позволяют почувствовать </a:t>
            </a:r>
            <a:r>
              <a:rPr lang="ru-RU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 структуру материала,  активизируют спонтанную изобразительную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Педагог может предлагать ребе ку тематическую или сюжетную основу.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Заключительная  часть.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Вербализация чувственного опыта ребенка,  чувственного опыта ребенка, рефлексия и подведение итогов.</a:t>
            </a:r>
          </a:p>
        </p:txBody>
      </p:sp>
    </p:spTree>
    <p:extLst>
      <p:ext uri="{BB962C8B-B14F-4D97-AF65-F5344CB8AC3E}">
        <p14:creationId xmlns="" xmlns:p14="http://schemas.microsoft.com/office/powerpoint/2010/main" val="1109168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539552" y="548680"/>
            <a:ext cx="80772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Арт-терапия</a:t>
            </a:r>
            <a:endParaRPr lang="ru-RU" sz="32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отличие от основных коррекционно-развивающих</a:t>
            </a:r>
            <a:r>
              <a:rPr lang="en-US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направлений, в которых используются</a:t>
            </a:r>
            <a:r>
              <a:rPr lang="en-US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основном вербальные каналы коммуникации, арт-терапия использует</a:t>
            </a:r>
            <a:r>
              <a:rPr lang="en-US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язык визуальной и пластической экспрессии. Это особенно актуально при</a:t>
            </a:r>
            <a:r>
              <a:rPr lang="en-US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работе с детьми с нарушениями речи</a:t>
            </a:r>
            <a:r>
              <a:rPr lang="en-US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делает ее незаменимым инструментом для исследования, развития</a:t>
            </a:r>
            <a:r>
              <a:rPr lang="en-US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гармонизации в тех случаях, когда</a:t>
            </a:r>
            <a:r>
              <a:rPr lang="en-US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ребенок не может выразить словами свое эмоциональное состояние.</a:t>
            </a:r>
            <a:endParaRPr lang="ru-RU" alt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56895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результатам обследования детей можно отметить личностные </a:t>
            </a:r>
            <a:r>
              <a:rPr lang="ru-RU" sz="25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</a:t>
            </a:r>
            <a:r>
              <a:rPr lang="ru-RU" sz="2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поведении взаимодействии детей после проведенной работы с использованием метода использованием метода </a:t>
            </a:r>
            <a:r>
              <a:rPr lang="ru-RU" sz="25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Sand-Art</a:t>
            </a:r>
            <a:r>
              <a:rPr lang="ru-RU" sz="2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25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050" name="AutoShape 2" descr="https://7703.by/images/news/logope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https://7703.by/images/news/logoped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6984776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75656" y="1844824"/>
            <a:ext cx="727280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повысились уровень самооценки, уверенность в своих силах и в себе, активность в общении со сверстниками, снизился уровень тревожности, агрессивности.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3208514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1124744"/>
            <a:ext cx="6120679" cy="21236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itchFamily="34" charset="0"/>
              </a:rPr>
              <a:t>Спасибо  </a:t>
            </a:r>
          </a:p>
          <a:p>
            <a:pPr algn="ctr">
              <a:defRPr/>
            </a:pPr>
            <a:r>
              <a:rPr lang="ru-RU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ndara" pitchFamily="34" charset="0"/>
              </a:rPr>
              <a:t>за  внимание!</a:t>
            </a:r>
            <a:endParaRPr lang="ru-RU" sz="6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32656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 актуально при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работе с детьми с нарушениями речи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делает ее незаменимым инструментом для исследования, развития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гармонизации в тех случаях, когда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ребенок не может выразить словами свое эмоциональное состояние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(Моторная алалия)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564904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Также для достижения высоких результатов при использовании </a:t>
            </a:r>
            <a:r>
              <a:rPr lang="ru-RU" alt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</a:t>
            </a:r>
            <a:r>
              <a:rPr lang="ru-RU" alt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терапии в логопедической практике  я применяю световой планшет.</a:t>
            </a:r>
            <a:endParaRPr lang="ru-RU" alt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717032"/>
            <a:ext cx="512056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182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332656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 актуально при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работе с детьми с нарушениями речи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делает ее незаменимым инструментом для исследования, развития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гармонизации в тех случаях, когда</a:t>
            </a:r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ребенок не может выразить словами свое эмоциональное состояние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(Моторная алалия)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564904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Также для достижения высоких результатов при использовании </a:t>
            </a:r>
            <a:r>
              <a:rPr lang="ru-RU" alt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</a:t>
            </a:r>
            <a:r>
              <a:rPr lang="ru-RU" alt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терапии в логопедической практике  я применяю световой планшет.</a:t>
            </a:r>
            <a:endParaRPr lang="ru-RU" alt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717032"/>
            <a:ext cx="512056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611560" y="260648"/>
            <a:ext cx="7992888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Игры со световым планшетом стали в последнее время очень популярными. У этих занятий масса положительных </a:t>
            </a:r>
            <a:r>
              <a:rPr lang="ru-RU" altLang="ru-RU" sz="2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эффектов, в </a:t>
            </a:r>
            <a:r>
              <a:rPr lang="ru-RU" altLang="ru-RU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том числе психотерапевтических. </a:t>
            </a:r>
            <a:endParaRPr lang="ru-RU" altLang="ru-RU" sz="2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eaLnBrk="1" hangingPunct="1"/>
            <a:r>
              <a:rPr lang="ru-RU" altLang="ru-RU" sz="24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Творческие </a:t>
            </a:r>
            <a:r>
              <a:rPr lang="ru-RU" altLang="ru-RU" sz="24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занятия на световом столе </a:t>
            </a:r>
            <a:endParaRPr lang="ru-RU" altLang="ru-RU" sz="2400" b="1" i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eaLnBrk="1" hangingPunct="1"/>
            <a:r>
              <a:rPr lang="ru-RU" altLang="ru-RU" sz="2400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решают </a:t>
            </a:r>
            <a:r>
              <a:rPr lang="ru-RU" altLang="ru-RU" sz="24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ряд  задач: </a:t>
            </a:r>
            <a:endParaRPr lang="ru-RU" altLang="ru-RU" sz="2400" b="1" i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eaLnBrk="1" hangingPunct="1"/>
            <a:r>
              <a:rPr lang="ru-RU" alt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обретение </a:t>
            </a:r>
            <a:r>
              <a:rPr lang="ru-RU" alt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нового сенсорного опыта, </a:t>
            </a:r>
            <a:endParaRPr lang="ru-RU" altLang="ru-RU" sz="22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eaLnBrk="1" hangingPunct="1"/>
            <a:r>
              <a:rPr lang="ru-RU" alt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развитие </a:t>
            </a:r>
            <a:r>
              <a:rPr lang="ru-RU" alt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мелкой моторики,  внимания, </a:t>
            </a:r>
            <a:endParaRPr lang="ru-RU" altLang="ru-RU" sz="22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eaLnBrk="1" hangingPunct="1"/>
            <a:r>
              <a:rPr lang="ru-RU" altLang="ru-RU" sz="2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образно-логического </a:t>
            </a:r>
            <a:r>
              <a:rPr lang="ru-RU" altLang="ru-RU" sz="2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мышления, речи  и воображения.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 t="6400" b="16991"/>
          <a:stretch>
            <a:fillRect/>
          </a:stretch>
        </p:blipFill>
        <p:spPr bwMode="auto">
          <a:xfrm>
            <a:off x="971600" y="3068960"/>
            <a:ext cx="3497456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6" descr="DSC_0074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 r="23976"/>
          <a:stretch>
            <a:fillRect/>
          </a:stretch>
        </p:blipFill>
        <p:spPr>
          <a:xfrm rot="5400000">
            <a:off x="4697776" y="3159208"/>
            <a:ext cx="3600401" cy="341990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400590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дошкольников с нарушениями речи трудности становления межличностных отношений, неадекватность эмоциональных реакций, оценки и самооценки, низкая познавательная мотивация, нарушение коммуникативной деятельности приводят к резкому снижению уровня психосоциального и личностного развития ребенка и ограничивают его возможности в познании социальной действительности.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Творчество тесно связано с жизнью ребенка, наполненной богатой игрой фантазии и символической деятельностью.</a:t>
            </a:r>
            <a:endParaRPr lang="ru-RU" alt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>
            <a:spLocks noChangeArrowheads="1"/>
          </p:cNvSpPr>
          <p:nvPr/>
        </p:nvSpPr>
        <p:spPr bwMode="auto">
          <a:xfrm>
            <a:off x="4716016" y="332656"/>
            <a:ext cx="36576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 логопедических занятиях «игры с песком» можно и</a:t>
            </a:r>
            <a:r>
              <a:rPr lang="ru-RU" alt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ngsana New" pitchFamily="18" charset="-34"/>
              </a:rPr>
              <a:t>с</a:t>
            </a:r>
            <a:r>
              <a:rPr lang="ru-RU" alt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пользовать для формирования правильной воздушной струи, что является неотъемлемой частью работы при </a:t>
            </a:r>
            <a:r>
              <a:rPr lang="ru-RU" altLang="ru-RU" sz="28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звукопостановке</a:t>
            </a:r>
            <a:r>
              <a:rPr lang="ru-RU" alt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3824264" cy="653771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539552" y="332656"/>
            <a:ext cx="424847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Световой планшет и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песок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– </a:t>
            </a:r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две прекрасные составляющие для </a:t>
            </a:r>
            <a:endParaRPr lang="ru-RU" sz="2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развития мелкой </a:t>
            </a:r>
          </a:p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моторики </a:t>
            </a:r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ребенка. </a:t>
            </a:r>
            <a:endParaRPr lang="ru-RU" sz="24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Тонкие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движения 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пальцев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оказывают формирующее и 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развивающее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воздействие на речевую функцию ребенка. 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Помимо этого, мелкая моторика взаимодействует </a:t>
            </a:r>
            <a:r>
              <a:rPr lang="ru-RU" sz="2400" b="1" dirty="0">
                <a:solidFill>
                  <a:srgbClr val="002060"/>
                </a:solidFill>
                <a:latin typeface="Calibri" pitchFamily="34" charset="0"/>
              </a:rPr>
              <a:t>с мышлением, воображением, наблюдательностью и вниманием.</a:t>
            </a:r>
          </a:p>
          <a:p>
            <a:pPr eaLnBrk="1" hangingPunct="1">
              <a:defRPr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2656"/>
            <a:ext cx="3821587" cy="61926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88640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Конструирование с песком влияет на тактильное восприятие ребенка. Во время таких игр дети используют кисть руки, пальцы, тыльную сторону ладони. </a:t>
            </a:r>
            <a:endParaRPr lang="ru-RU" altLang="ru-RU" sz="2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/>
            <a:r>
              <a:rPr lang="ru-RU" alt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  занятиях </a:t>
            </a:r>
            <a:r>
              <a:rPr lang="ru-RU" alt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развивается фантазия и воображение ребенка, память и координация его движений. 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 t="37912" b="9163"/>
          <a:stretch>
            <a:fillRect/>
          </a:stretch>
        </p:blipFill>
        <p:spPr bwMode="auto">
          <a:xfrm>
            <a:off x="4572000" y="2852936"/>
            <a:ext cx="4032448" cy="379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/>
          <a:srcRect t="30100" b="12501"/>
          <a:stretch>
            <a:fillRect/>
          </a:stretch>
        </p:blipFill>
        <p:spPr bwMode="auto">
          <a:xfrm>
            <a:off x="683568" y="2852935"/>
            <a:ext cx="3744416" cy="38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783</Words>
  <Application>Microsoft Office PowerPoint</Application>
  <PresentationFormat>Экран (4:3)</PresentationFormat>
  <Paragraphs>56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СВЕТОВОЙ  ПЛАНШЕТ В КОРРЕКЦИОННо-РАЗВИВАЮЩЕЙ РАБОТЕ   УЧИТЕЛЯ-ЛОГОПЕДА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Световой планшет  в работе учителя – логопеда. Приемы арт-терапии в логопедической практике. </dc:title>
  <dc:creator>Лора</dc:creator>
  <cp:lastModifiedBy>User</cp:lastModifiedBy>
  <cp:revision>19</cp:revision>
  <dcterms:created xsi:type="dcterms:W3CDTF">2019-03-12T15:39:27Z</dcterms:created>
  <dcterms:modified xsi:type="dcterms:W3CDTF">2021-03-31T14:12:48Z</dcterms:modified>
</cp:coreProperties>
</file>