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2" r:id="rId3"/>
    <p:sldId id="273" r:id="rId4"/>
    <p:sldId id="274" r:id="rId5"/>
    <p:sldId id="258" r:id="rId6"/>
    <p:sldId id="257" r:id="rId7"/>
    <p:sldId id="277" r:id="rId8"/>
    <p:sldId id="262" r:id="rId9"/>
    <p:sldId id="259" r:id="rId10"/>
    <p:sldId id="276" r:id="rId11"/>
    <p:sldId id="295" r:id="rId12"/>
    <p:sldId id="279" r:id="rId13"/>
    <p:sldId id="280" r:id="rId14"/>
    <p:sldId id="296" r:id="rId15"/>
    <p:sldId id="278" r:id="rId16"/>
    <p:sldId id="281" r:id="rId17"/>
    <p:sldId id="297" r:id="rId18"/>
    <p:sldId id="292" r:id="rId19"/>
    <p:sldId id="294" r:id="rId20"/>
    <p:sldId id="282" r:id="rId21"/>
    <p:sldId id="283" r:id="rId22"/>
    <p:sldId id="287" r:id="rId23"/>
    <p:sldId id="298" r:id="rId24"/>
    <p:sldId id="286" r:id="rId25"/>
    <p:sldId id="285" r:id="rId26"/>
    <p:sldId id="284" r:id="rId27"/>
    <p:sldId id="260" r:id="rId28"/>
    <p:sldId id="263" r:id="rId29"/>
    <p:sldId id="289" r:id="rId30"/>
    <p:sldId id="311" r:id="rId31"/>
    <p:sldId id="303" r:id="rId32"/>
    <p:sldId id="299" r:id="rId33"/>
    <p:sldId id="290" r:id="rId34"/>
    <p:sldId id="265" r:id="rId35"/>
    <p:sldId id="300" r:id="rId36"/>
    <p:sldId id="291" r:id="rId37"/>
    <p:sldId id="293" r:id="rId38"/>
    <p:sldId id="266" r:id="rId39"/>
    <p:sldId id="271" r:id="rId40"/>
    <p:sldId id="301" r:id="rId41"/>
    <p:sldId id="288" r:id="rId42"/>
    <p:sldId id="310" r:id="rId43"/>
    <p:sldId id="313" r:id="rId44"/>
    <p:sldId id="314" r:id="rId45"/>
    <p:sldId id="302" r:id="rId46"/>
    <p:sldId id="304" r:id="rId47"/>
    <p:sldId id="305" r:id="rId48"/>
    <p:sldId id="306" r:id="rId49"/>
    <p:sldId id="267" r:id="rId50"/>
    <p:sldId id="268" r:id="rId51"/>
    <p:sldId id="307" r:id="rId52"/>
    <p:sldId id="309" r:id="rId53"/>
    <p:sldId id="312" r:id="rId54"/>
    <p:sldId id="308" r:id="rId55"/>
    <p:sldId id="264" r:id="rId56"/>
    <p:sldId id="315" r:id="rId57"/>
    <p:sldId id="269" r:id="rId58"/>
    <p:sldId id="270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E227E-5D20-4D69-B194-0DE6317AEA9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E402A9-CC00-4440-A154-B250323679E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B307F4-8CEA-4B8F-AFD1-0B53BE1F5574}" type="parTrans" cxnId="{D5849ABA-FD50-488C-8946-7769275D9276}">
      <dgm:prSet/>
      <dgm:spPr/>
      <dgm:t>
        <a:bodyPr/>
        <a:lstStyle/>
        <a:p>
          <a:endParaRPr lang="ru-RU"/>
        </a:p>
      </dgm:t>
    </dgm:pt>
    <dgm:pt modelId="{E87666D5-273F-4AC7-BBB3-2CD6CA034F36}" type="sibTrans" cxnId="{D5849ABA-FD50-488C-8946-7769275D9276}">
      <dgm:prSet/>
      <dgm:spPr/>
      <dgm:t>
        <a:bodyPr/>
        <a:lstStyle/>
        <a:p>
          <a:endParaRPr lang="ru-RU"/>
        </a:p>
      </dgm:t>
    </dgm:pt>
    <dgm:pt modelId="{1F42516A-5621-42A7-AB8B-AA5E0D32449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662C69-533F-446D-8FE8-36689B8C3455}" type="parTrans" cxnId="{EEC4FEEC-BBD8-409D-8C23-B4EDFCE66BAE}">
      <dgm:prSet/>
      <dgm:spPr/>
      <dgm:t>
        <a:bodyPr/>
        <a:lstStyle/>
        <a:p>
          <a:endParaRPr lang="ru-RU"/>
        </a:p>
      </dgm:t>
    </dgm:pt>
    <dgm:pt modelId="{2469CFC1-6245-43EA-9D23-156C75FC64FC}" type="sibTrans" cxnId="{EEC4FEEC-BBD8-409D-8C23-B4EDFCE66BAE}">
      <dgm:prSet/>
      <dgm:spPr/>
      <dgm:t>
        <a:bodyPr/>
        <a:lstStyle/>
        <a:p>
          <a:endParaRPr lang="ru-RU"/>
        </a:p>
      </dgm:t>
    </dgm:pt>
    <dgm:pt modelId="{6E81AA8C-503D-476B-B03C-38318F1D13C9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5AE575-3A9E-48B7-AED6-8BC5D608E99A}" type="parTrans" cxnId="{B8308C75-BD83-4522-96F2-5D5CD17BA194}">
      <dgm:prSet/>
      <dgm:spPr/>
      <dgm:t>
        <a:bodyPr/>
        <a:lstStyle/>
        <a:p>
          <a:endParaRPr lang="ru-RU"/>
        </a:p>
      </dgm:t>
    </dgm:pt>
    <dgm:pt modelId="{B10794B1-4645-4E5F-981A-D17DF4096650}" type="sibTrans" cxnId="{B8308C75-BD83-4522-96F2-5D5CD17BA194}">
      <dgm:prSet/>
      <dgm:spPr/>
      <dgm:t>
        <a:bodyPr/>
        <a:lstStyle/>
        <a:p>
          <a:endParaRPr lang="ru-RU"/>
        </a:p>
      </dgm:t>
    </dgm:pt>
    <dgm:pt modelId="{E05D6FD7-5790-4961-9FDF-9518C92033DD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22B2776-906D-4714-9C43-3D93B5F60DC7}" type="parTrans" cxnId="{87C11939-615C-4B7F-8538-6D80D7E0DD8D}">
      <dgm:prSet/>
      <dgm:spPr/>
      <dgm:t>
        <a:bodyPr/>
        <a:lstStyle/>
        <a:p>
          <a:endParaRPr lang="ru-RU"/>
        </a:p>
      </dgm:t>
    </dgm:pt>
    <dgm:pt modelId="{21642935-D8CB-4DF6-8FD5-1995A25515B6}" type="sibTrans" cxnId="{87C11939-615C-4B7F-8538-6D80D7E0DD8D}">
      <dgm:prSet/>
      <dgm:spPr/>
      <dgm:t>
        <a:bodyPr/>
        <a:lstStyle/>
        <a:p>
          <a:endParaRPr lang="ru-RU"/>
        </a:p>
      </dgm:t>
    </dgm:pt>
    <dgm:pt modelId="{B3F6286F-35B5-45FD-9E85-3F08A37F65C3}" type="pres">
      <dgm:prSet presAssocID="{B13E227E-5D20-4D69-B194-0DE6317AEA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C625AB-1BB8-4B47-BEE2-EF3EA714F058}" type="pres">
      <dgm:prSet presAssocID="{95E402A9-CC00-4440-A154-B250323679E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C0457-4279-4BF3-882E-15DCA60C8A40}" type="pres">
      <dgm:prSet presAssocID="{E87666D5-273F-4AC7-BBB3-2CD6CA034F36}" presName="sibTrans" presStyleCnt="0"/>
      <dgm:spPr/>
    </dgm:pt>
    <dgm:pt modelId="{B73C9D0F-02FE-4AB1-A068-9E1FA95CF04A}" type="pres">
      <dgm:prSet presAssocID="{1F42516A-5621-42A7-AB8B-AA5E0D3244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F8F2E-269F-4287-9EA4-BEEA2C36D99F}" type="pres">
      <dgm:prSet presAssocID="{2469CFC1-6245-43EA-9D23-156C75FC64FC}" presName="sibTrans" presStyleCnt="0"/>
      <dgm:spPr/>
    </dgm:pt>
    <dgm:pt modelId="{22F79220-1CEF-467C-8782-E362AE28B68D}" type="pres">
      <dgm:prSet presAssocID="{6E81AA8C-503D-476B-B03C-38318F1D13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AABD0-B7D4-49BC-BA23-7F9423778944}" type="pres">
      <dgm:prSet presAssocID="{B10794B1-4645-4E5F-981A-D17DF4096650}" presName="sibTrans" presStyleCnt="0"/>
      <dgm:spPr/>
    </dgm:pt>
    <dgm:pt modelId="{4926D502-C6DE-4CFD-BD96-0FAAACF024CE}" type="pres">
      <dgm:prSet presAssocID="{E05D6FD7-5790-4961-9FDF-9518C92033D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2CB9CB-A442-4EFB-8807-CA9E28828334}" type="presOf" srcId="{B13E227E-5D20-4D69-B194-0DE6317AEA92}" destId="{B3F6286F-35B5-45FD-9E85-3F08A37F65C3}" srcOrd="0" destOrd="0" presId="urn:microsoft.com/office/officeart/2005/8/layout/default"/>
    <dgm:cxn modelId="{87C11939-615C-4B7F-8538-6D80D7E0DD8D}" srcId="{B13E227E-5D20-4D69-B194-0DE6317AEA92}" destId="{E05D6FD7-5790-4961-9FDF-9518C92033DD}" srcOrd="3" destOrd="0" parTransId="{822B2776-906D-4714-9C43-3D93B5F60DC7}" sibTransId="{21642935-D8CB-4DF6-8FD5-1995A25515B6}"/>
    <dgm:cxn modelId="{41B97CD1-254D-4995-96F1-FA39480EAE49}" type="presOf" srcId="{E05D6FD7-5790-4961-9FDF-9518C92033DD}" destId="{4926D502-C6DE-4CFD-BD96-0FAAACF024CE}" srcOrd="0" destOrd="0" presId="urn:microsoft.com/office/officeart/2005/8/layout/default"/>
    <dgm:cxn modelId="{B8308C75-BD83-4522-96F2-5D5CD17BA194}" srcId="{B13E227E-5D20-4D69-B194-0DE6317AEA92}" destId="{6E81AA8C-503D-476B-B03C-38318F1D13C9}" srcOrd="2" destOrd="0" parTransId="{5A5AE575-3A9E-48B7-AED6-8BC5D608E99A}" sibTransId="{B10794B1-4645-4E5F-981A-D17DF4096650}"/>
    <dgm:cxn modelId="{EFFE2A31-CEDF-4EAF-81AF-4196D3CA3813}" type="presOf" srcId="{6E81AA8C-503D-476B-B03C-38318F1D13C9}" destId="{22F79220-1CEF-467C-8782-E362AE28B68D}" srcOrd="0" destOrd="0" presId="urn:microsoft.com/office/officeart/2005/8/layout/default"/>
    <dgm:cxn modelId="{EEC4FEEC-BBD8-409D-8C23-B4EDFCE66BAE}" srcId="{B13E227E-5D20-4D69-B194-0DE6317AEA92}" destId="{1F42516A-5621-42A7-AB8B-AA5E0D32449C}" srcOrd="1" destOrd="0" parTransId="{AD662C69-533F-446D-8FE8-36689B8C3455}" sibTransId="{2469CFC1-6245-43EA-9D23-156C75FC64FC}"/>
    <dgm:cxn modelId="{D5849ABA-FD50-488C-8946-7769275D9276}" srcId="{B13E227E-5D20-4D69-B194-0DE6317AEA92}" destId="{95E402A9-CC00-4440-A154-B250323679E1}" srcOrd="0" destOrd="0" parTransId="{4CB307F4-8CEA-4B8F-AFD1-0B53BE1F5574}" sibTransId="{E87666D5-273F-4AC7-BBB3-2CD6CA034F36}"/>
    <dgm:cxn modelId="{54C0D9FF-8C72-4959-AA7A-AE65C6A2563F}" type="presOf" srcId="{95E402A9-CC00-4440-A154-B250323679E1}" destId="{FBC625AB-1BB8-4B47-BEE2-EF3EA714F058}" srcOrd="0" destOrd="0" presId="urn:microsoft.com/office/officeart/2005/8/layout/default"/>
    <dgm:cxn modelId="{EBA55597-93C7-485B-BC27-6B99C627370D}" type="presOf" srcId="{1F42516A-5621-42A7-AB8B-AA5E0D32449C}" destId="{B73C9D0F-02FE-4AB1-A068-9E1FA95CF04A}" srcOrd="0" destOrd="0" presId="urn:microsoft.com/office/officeart/2005/8/layout/default"/>
    <dgm:cxn modelId="{A616A124-4AF6-40E8-8081-FF8AD2F74B76}" type="presParOf" srcId="{B3F6286F-35B5-45FD-9E85-3F08A37F65C3}" destId="{FBC625AB-1BB8-4B47-BEE2-EF3EA714F058}" srcOrd="0" destOrd="0" presId="urn:microsoft.com/office/officeart/2005/8/layout/default"/>
    <dgm:cxn modelId="{A4C2C453-54AD-467D-A893-9AF28FDB1147}" type="presParOf" srcId="{B3F6286F-35B5-45FD-9E85-3F08A37F65C3}" destId="{4AFC0457-4279-4BF3-882E-15DCA60C8A40}" srcOrd="1" destOrd="0" presId="urn:microsoft.com/office/officeart/2005/8/layout/default"/>
    <dgm:cxn modelId="{5B71D3B8-5354-4047-BC07-BE96179A2180}" type="presParOf" srcId="{B3F6286F-35B5-45FD-9E85-3F08A37F65C3}" destId="{B73C9D0F-02FE-4AB1-A068-9E1FA95CF04A}" srcOrd="2" destOrd="0" presId="urn:microsoft.com/office/officeart/2005/8/layout/default"/>
    <dgm:cxn modelId="{9BF0406E-4935-48A8-A8AF-802E440E3646}" type="presParOf" srcId="{B3F6286F-35B5-45FD-9E85-3F08A37F65C3}" destId="{802F8F2E-269F-4287-9EA4-BEEA2C36D99F}" srcOrd="3" destOrd="0" presId="urn:microsoft.com/office/officeart/2005/8/layout/default"/>
    <dgm:cxn modelId="{7953D758-F792-4F8D-816A-559379184F39}" type="presParOf" srcId="{B3F6286F-35B5-45FD-9E85-3F08A37F65C3}" destId="{22F79220-1CEF-467C-8782-E362AE28B68D}" srcOrd="4" destOrd="0" presId="urn:microsoft.com/office/officeart/2005/8/layout/default"/>
    <dgm:cxn modelId="{06C635A9-813C-4908-ADA3-10AC52173B09}" type="presParOf" srcId="{B3F6286F-35B5-45FD-9E85-3F08A37F65C3}" destId="{7EDAABD0-B7D4-49BC-BA23-7F9423778944}" srcOrd="5" destOrd="0" presId="urn:microsoft.com/office/officeart/2005/8/layout/default"/>
    <dgm:cxn modelId="{A1A30A7A-1D9A-4A8D-AC5F-1E0A237DA3A2}" type="presParOf" srcId="{B3F6286F-35B5-45FD-9E85-3F08A37F65C3}" destId="{4926D502-C6DE-4CFD-BD96-0FAAACF024CE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625AB-1BB8-4B47-BEE2-EF3EA714F058}">
      <dsp:nvSpPr>
        <dsp:cNvPr id="0" name=""/>
        <dsp:cNvSpPr/>
      </dsp:nvSpPr>
      <dsp:spPr>
        <a:xfrm>
          <a:off x="1037386" y="977"/>
          <a:ext cx="2989597" cy="179375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037386" y="977"/>
        <a:ext cx="2989597" cy="1793758"/>
      </dsp:txXfrm>
    </dsp:sp>
    <dsp:sp modelId="{B73C9D0F-02FE-4AB1-A068-9E1FA95CF04A}">
      <dsp:nvSpPr>
        <dsp:cNvPr id="0" name=""/>
        <dsp:cNvSpPr/>
      </dsp:nvSpPr>
      <dsp:spPr>
        <a:xfrm>
          <a:off x="4325943" y="977"/>
          <a:ext cx="2989597" cy="179375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4325943" y="977"/>
        <a:ext cx="2989597" cy="1793758"/>
      </dsp:txXfrm>
    </dsp:sp>
    <dsp:sp modelId="{22F79220-1CEF-467C-8782-E362AE28B68D}">
      <dsp:nvSpPr>
        <dsp:cNvPr id="0" name=""/>
        <dsp:cNvSpPr/>
      </dsp:nvSpPr>
      <dsp:spPr>
        <a:xfrm>
          <a:off x="1037386" y="2093695"/>
          <a:ext cx="2989597" cy="179375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037386" y="2093695"/>
        <a:ext cx="2989597" cy="1793758"/>
      </dsp:txXfrm>
    </dsp:sp>
    <dsp:sp modelId="{4926D502-C6DE-4CFD-BD96-0FAAACF024CE}">
      <dsp:nvSpPr>
        <dsp:cNvPr id="0" name=""/>
        <dsp:cNvSpPr/>
      </dsp:nvSpPr>
      <dsp:spPr>
        <a:xfrm>
          <a:off x="4325943" y="2093695"/>
          <a:ext cx="2989597" cy="179375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4325943" y="2093695"/>
        <a:ext cx="2989597" cy="1793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Lydochka56k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hyperlink" Target="mailto:rossinka91@mail.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755576" y="980728"/>
            <a:ext cx="8640960" cy="40324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Организация предметно -пространственной среды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соответствие  с ФГОС ДО (РППС)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реализации программы музыкального воспитания воспитанников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ОО  «Художественно  эстетическое творчество» «Музыка»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0"/>
            <a:ext cx="8388424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МДОАУ «ДЕТСКИЙ САД № 91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«РОСИНКА»  Г. ОРСКА»»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4437112"/>
            <a:ext cx="3528392" cy="2066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МУЗ. РУКОВОДИТЕЛЬ 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КРАСНОПЕРОВА Л. 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5805264"/>
            <a:ext cx="12744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ОРСК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6239"/>
            <a:ext cx="4680520" cy="2876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3697297"/>
            <a:ext cx="4680519" cy="28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41216"/>
            <a:ext cx="4293056" cy="2971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04" y="3643928"/>
            <a:ext cx="4265612" cy="29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62" y="214928"/>
            <a:ext cx="4532045" cy="2796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55" y="3429000"/>
            <a:ext cx="455265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04" y="354643"/>
            <a:ext cx="4334212" cy="2935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45024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6936"/>
            <a:ext cx="4104456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46728"/>
            <a:ext cx="410445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126708" cy="27820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80" y="3591352"/>
            <a:ext cx="4109588" cy="28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358943"/>
            <a:ext cx="4176464" cy="3040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3758615"/>
            <a:ext cx="4176464" cy="2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4176464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64" y="3645024"/>
            <a:ext cx="4157052" cy="27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0411"/>
          <a:stretch/>
        </p:blipFill>
        <p:spPr>
          <a:xfrm>
            <a:off x="3411859" y="131176"/>
            <a:ext cx="4976565" cy="2893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69" y="3155647"/>
            <a:ext cx="3678127" cy="35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32656"/>
            <a:ext cx="4680520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645024"/>
            <a:ext cx="4680520" cy="28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987824" y="692696"/>
            <a:ext cx="5832648" cy="601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 ЯВЛЯЕТСЯ КОМПОНЕНТОМ ОСНОВНОЙ ОБРАЗОВАТЕЛЬНОЙ ПРОГРАММЫ ДОШКОЛЬНОГО ОБРАЗОВАНИЯ  (ДО).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СПЛАНИРОВАНА С УЧЁТОМ РЕГИОНАЛЬНОЙ СПЕЦИФИКИ РЕАЛИЗАЦИИ СТРАТЕГИИ РАЗВИТИЯ ВОСПИТАНИЯ В РОССИЙСКОЙ ФЕДЕРАЦИИ , И СОСРЕДОТОЧЕНА   НА:</a:t>
            </a:r>
          </a:p>
          <a:p>
            <a:r>
              <a:rPr lang="ru-RU" dirty="0"/>
              <a:t> 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целеполагании,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 и запросы ребенка, признавая приоритетную роль его личностного развития на основе возрастных и индивидуальных особенностей, интересов и потребностей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4664"/>
            <a:ext cx="4248472" cy="2765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74428"/>
            <a:ext cx="424847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04" y="2636912"/>
            <a:ext cx="3062876" cy="3676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6937"/>
            <a:ext cx="3093299" cy="40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7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4536504" cy="3142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704"/>
            <a:ext cx="453650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4928"/>
            <a:ext cx="4536504" cy="2854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29000"/>
            <a:ext cx="453650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84570"/>
            <a:ext cx="4392488" cy="3028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21" y="3584894"/>
            <a:ext cx="4390196" cy="29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348880"/>
            <a:ext cx="3384376" cy="4217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27" y="260648"/>
            <a:ext cx="338260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4237"/>
            <a:ext cx="4608512" cy="3027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84" y="3515896"/>
            <a:ext cx="4594840" cy="29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88640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КАРТОТЕКИ ПОСОБИЙ К ИГРОВОЙ УЧЕБНОЙ ДЕЯТЕЛЬНОСТИ 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Images\Фото5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02439"/>
            <a:ext cx="3888432" cy="245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40" y="4318340"/>
            <a:ext cx="3837900" cy="228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1505" name="Picture 1" descr="D:\всё! и музыка, семейное и рабочее фото\моя работа\оформление\РППС\Фото5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506" y="1124744"/>
            <a:ext cx="3491452" cy="2601645"/>
          </a:xfrm>
          <a:prstGeom prst="rect">
            <a:avLst/>
          </a:prstGeom>
          <a:noFill/>
        </p:spPr>
      </p:pic>
      <p:pic>
        <p:nvPicPr>
          <p:cNvPr id="21508" name="Picture 4" descr="D:\всё! и музыка, семейное и рабочее фото\моя работа\оформление\РППС\Фото2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7374" y="3960046"/>
            <a:ext cx="3840852" cy="2664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71600" y="0"/>
            <a:ext cx="8172400" cy="1124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НАГЛЯДНЫЕ ПОСОБИЯ К ИГРОВОЙ УЧЕБНОЙ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2008"/>
            <a:ext cx="4248472" cy="304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3635"/>
          <a:stretch/>
        </p:blipFill>
        <p:spPr>
          <a:xfrm>
            <a:off x="4067944" y="3690744"/>
            <a:ext cx="4248472" cy="28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411760" y="110002"/>
            <a:ext cx="6732240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6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РАЗВИВАЮЩАЯ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ПРЕДМЕТНО-ПРОСТРАНСТВЕННАЯ СРЕДА (РППС) в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музыкальном зале  ДОУ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306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часть образовательной среды, представленная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организованным пространством (материалами, оборудованием и инвентарем) для развития музыкального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творчества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дошкольного возраста в соответствии с возрастом.</a:t>
            </a:r>
          </a:p>
          <a:p>
            <a:pPr marL="0" marR="0" lvl="0" indent="306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06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НАЗНАЧЕНИЕ ФУНКЦИОНАЛЬНОГО МОДУЛЯ.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Приобщение   к   художественно-эстетической   культуре   посредством музыкального искусства.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· Воспитание   интереса   и   любви   к   музыке.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Приобщение к различным видам музыкальной культуры.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и первичными элементами нотной грамотности.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пространства для развития художественно – эстетического вкуса и самореализации детского творчества.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пространства для развития музыкальных способностей: ритмической, слуховой, зрительной активности.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Включение в систему усвоения детьми форм и методов музыкального развития.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и коррекция индивидуального развития детей.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гармоничного музыкального развития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0040"/>
            <a:ext cx="4608512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3345444" cy="3145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3429000"/>
            <a:ext cx="2952328" cy="31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9218"/>
            <a:ext cx="4320480" cy="2765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2203"/>
            <a:ext cx="2880320" cy="327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1216"/>
            <a:ext cx="4320480" cy="2926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45633"/>
            <a:ext cx="4320480" cy="29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3508"/>
            <a:ext cx="4464496" cy="2808860"/>
          </a:xfrm>
          <a:prstGeom prst="rect">
            <a:avLst/>
          </a:prstGeom>
        </p:spPr>
      </p:pic>
      <p:pic>
        <p:nvPicPr>
          <p:cNvPr id="8" name="Picture 2" descr="D:\всё! и музыка, семейное и рабочее фото\моя работа\оформление\РППС\Фото5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645024"/>
            <a:ext cx="446449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45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188640"/>
            <a:ext cx="7236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НАГЛЯДНЫЕ ПОСОБИЯ.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МУЗЫКАЛЬНО-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ТЕМАТИЧЕСКИЕ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1512079"/>
            <a:ext cx="6192688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книги включает материал определённой тематики для постепенного и продуктивного ознакомления и изучения. И содержит 3 основных приложения на определённую тематику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Литературные страницы – содержат литературный текст (стихи, загадки, сказки, рассказы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страницы – содержат музыкальный материал по тематике книги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Иллюстративные страницы – содержат картины художников, картинки по теме и др.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книги «3 Кита музыки», «Сказка в музыке», «Природа и музыка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«Мой любимый детский сад».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flipH="1">
            <a:off x="2771800" y="332656"/>
            <a:ext cx="637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- ТЕМАТИЧЕСКИЕ КНИГИ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00" y="979114"/>
            <a:ext cx="4608512" cy="2579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00" y="3784182"/>
            <a:ext cx="4608512" cy="27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3239"/>
            <a:ext cx="5184576" cy="27828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9051"/>
          <a:stretch/>
        </p:blipFill>
        <p:spPr>
          <a:xfrm>
            <a:off x="3275856" y="3399315"/>
            <a:ext cx="5184576" cy="31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6936"/>
            <a:ext cx="4824536" cy="2834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99912"/>
            <a:ext cx="4824536" cy="30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188640"/>
            <a:ext cx="7236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ТЕАТРАЛЬНЫЙ УГОЛОК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D:\всё! и музыка, семейное и рабочее фото\моя работа\оформление\РППС\Фото2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77072"/>
            <a:ext cx="4248472" cy="2592288"/>
          </a:xfrm>
          <a:prstGeom prst="rect">
            <a:avLst/>
          </a:prstGeom>
          <a:noFill/>
        </p:spPr>
      </p:pic>
      <p:pic>
        <p:nvPicPr>
          <p:cNvPr id="23557" name="Picture 5" descr="D:\всё! и музыка, семейное и рабочее фото\моя работа\оформление\РППС\Фото2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320" y="1374666"/>
            <a:ext cx="4248472" cy="2558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Рисунок 5" descr="F:\Images\Фото5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656" y="548680"/>
            <a:ext cx="38884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D:\всё! и музыка, семейное и рабочее фото\моя работа\оформление\РППС\Фото2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048" y="3787924"/>
            <a:ext cx="3869040" cy="2537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03848" y="332656"/>
            <a:ext cx="5544616" cy="636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 ОБОГАЩАЕТСЯ ЗА СЧЁТ УЛУЧШЕНИЯ КАЧЕСТВЕННЫХ ПАРАМЕТРОВ: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стетичности и привлекательности,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комфортности,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функциональности,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открытости,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соответствия возрастным особенностям детей,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актуальной насыщенности,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соответствия программного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содержания,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езопасности.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ОБЕСПЕЧИВАЕТ РЕБЁНКУ ВОЗМОЖНОСТЬ: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осознания привлекательности,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приобретения музыкальных знаний и навыков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выполнения этой задачи РППС содержит: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Рисунок 5" descr="C:\Documents and Settings\Admin\Рабочий стол\театр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689648"/>
            <a:ext cx="4104456" cy="273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Images\Фото51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30952"/>
            <a:ext cx="4104456" cy="283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85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Рисунок 7" descr="D:\всё! и музыка, семейное и рабочее фото\моя работа\оформление\РППС\Фото22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8944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17640"/>
            <a:ext cx="4392488" cy="29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8944"/>
            <a:ext cx="4860032" cy="2926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3643928"/>
            <a:ext cx="4788023" cy="29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4499991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32" y="3587904"/>
            <a:ext cx="4499991" cy="29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88" y="292586"/>
            <a:ext cx="4509120" cy="2859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16404"/>
            <a:ext cx="3528392" cy="31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987824" y="26064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ТЕАТРАЛЬНЫЙ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УГОЛОК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ОФОРМЛЕНИЕ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21088"/>
            <a:ext cx="3672408" cy="45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r="13775" b="4183"/>
          <a:stretch/>
        </p:blipFill>
        <p:spPr>
          <a:xfrm>
            <a:off x="3851921" y="404664"/>
            <a:ext cx="4392488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1" y="3689648"/>
            <a:ext cx="4369668" cy="28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430952"/>
            <a:ext cx="4224469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598208"/>
            <a:ext cx="4224469" cy="29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4326" b="4851"/>
          <a:stretch/>
        </p:blipFill>
        <p:spPr>
          <a:xfrm>
            <a:off x="3995936" y="404664"/>
            <a:ext cx="4248472" cy="2848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57618"/>
            <a:ext cx="4248472" cy="27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8639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«ИГРОВАЯ» МУЗЫКАЛЬНЫЕ ИНСТРУМЕНТЫ</a:t>
            </a:r>
          </a:p>
        </p:txBody>
      </p:sp>
      <p:pic>
        <p:nvPicPr>
          <p:cNvPr id="4" name="Рисунок 3" descr="F:\Images\Фото50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80728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15816" y="2564904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Ударные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Admin\Рабочий стол\Фото5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80728"/>
            <a:ext cx="28277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012160" y="2564904"/>
            <a:ext cx="288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Звенящие ударные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Admin\Рабочий стол\Фото50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996952"/>
            <a:ext cx="26642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843809" y="4509120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Деревянные ударные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Documents and Settings\Admin\Рабочий стол\Фото50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996952"/>
            <a:ext cx="28277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012160" y="450912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Ударно-шумовые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Documents and Settings\Admin\Рабочий стол\Фото509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869160"/>
            <a:ext cx="2664296" cy="16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843809" y="6381328"/>
            <a:ext cx="2795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Струнно-щипковые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F:\Images\Фото510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1" y="4869160"/>
            <a:ext cx="28803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012160" y="645333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Духовые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1475656" y="2780928"/>
          <a:ext cx="835292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F:\Images\Фото513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764704"/>
            <a:ext cx="288032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7164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ОБОРУДОВАНИЕ ДЛЯ МУЗЫКАЛЬНОЙ ДЕЯТЕЛЬНОСТИ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всё! и музыка, семейное и рабочее фото\моя работа\оформление\РППС\Фото46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692696"/>
            <a:ext cx="2952328" cy="190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8640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«ИГРОВАЯ» МУЗЫКАЛЬНЫЕ ИНСТРУМЕНТЫ</a:t>
            </a:r>
          </a:p>
        </p:txBody>
      </p:sp>
      <p:pic>
        <p:nvPicPr>
          <p:cNvPr id="4" name="Рисунок 3" descr="F:\Images\Фото50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24744"/>
            <a:ext cx="2736304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Фото50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748855" cy="156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43808" y="270892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Шумовые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263691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Инструменты-самоделки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C:\Documents and Settings\Admin\Рабочий стол\Фото1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717032"/>
            <a:ext cx="5963957" cy="21922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915816" y="594928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вид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693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30012"/>
            <a:ext cx="4536504" cy="28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9208"/>
            <a:ext cx="2880320" cy="3862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52936"/>
            <a:ext cx="27923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4624"/>
            <a:ext cx="4608512" cy="3027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18736"/>
            <a:ext cx="460851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6936"/>
            <a:ext cx="4608512" cy="2840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29000"/>
            <a:ext cx="4608512" cy="31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8640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«ВСЕЗНАЙКА»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УЧЕБНО-МЕТОДИЧЕСКИЕ,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НОТНЫЕ ПОСОБИЯ и АУДИОПОСОБИЯ. </a:t>
            </a:r>
            <a:endParaRPr lang="ru-RU" sz="2000" dirty="0"/>
          </a:p>
        </p:txBody>
      </p:sp>
      <p:pic>
        <p:nvPicPr>
          <p:cNvPr id="20485" name="Picture 5" descr="C:\Documents and Settings\Admin\Рабочий стол\Фото5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1" y="2636912"/>
            <a:ext cx="2836539" cy="3816424"/>
          </a:xfrm>
          <a:prstGeom prst="rect">
            <a:avLst/>
          </a:prstGeom>
          <a:noFill/>
        </p:spPr>
      </p:pic>
      <p:pic>
        <p:nvPicPr>
          <p:cNvPr id="9" name="Рисунок 8" descr="C:\Documents and Settings\Admin\Рабочий стол\аудиодис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172" y="1512079"/>
            <a:ext cx="2548507" cy="335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1" descr="D:\всё! и музыка, семейное и рабочее фото\моя работа\оформление\РППС\Фото2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3888432" cy="2736304"/>
          </a:xfrm>
          <a:prstGeom prst="rect">
            <a:avLst/>
          </a:prstGeom>
          <a:noFill/>
        </p:spPr>
      </p:pic>
      <p:pic>
        <p:nvPicPr>
          <p:cNvPr id="4" name="Picture 3" descr="D:\всё! и музыка, семейное и рабочее фото\моя работа\оформление\РППС\Фото2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45632"/>
            <a:ext cx="3888432" cy="2763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482" name="Picture 2" descr="D:\всё! и музыка, семейное и рабочее фото\моя работа\оформление\РППС\1533565115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32656"/>
            <a:ext cx="2664296" cy="3960440"/>
          </a:xfrm>
          <a:prstGeom prst="rect">
            <a:avLst/>
          </a:prstGeom>
          <a:noFill/>
        </p:spPr>
      </p:pic>
      <p:pic>
        <p:nvPicPr>
          <p:cNvPr id="10" name="Рисунок 9" descr="C:\Documents and Settings\Admin\Рабочий стол\Фото51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033482" y="2564904"/>
            <a:ext cx="276265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8640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1052736"/>
            <a:ext cx="60486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Красноперова Людмила Николаевна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ВКК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Lydochka56k@mail.ru</a:t>
            </a: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462413 г. Орск ул. Петровского, 21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тел.: 8(3537)49-21-06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rossinka91@mail.ru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2875" y="188640"/>
            <a:ext cx="5329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D:\всё! и музыка, семейное и рабочее фото\моя работа\оформление\РППС\IMG_20200116_1117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924944"/>
            <a:ext cx="2976331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1" y="1268760"/>
            <a:ext cx="20527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«Игровой калейдоскоп»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Содержит коллекцию дидактических игр, пособий  и атрибутики для развития ритмических, зрительных и слуховых навыков, творческой активности и музыкального воспитания в 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игровой и театральной деятельности .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076056" y="2470109"/>
            <a:ext cx="15841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«Игровая»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Содержит коллекцию музыкальных инструментов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игровой деятельности.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948264" y="1529733"/>
            <a:ext cx="180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«Всезнайка»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Содержит коллекцию нотных музыкальных сборников,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аудиоколлекцию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фонотеку музыки для  образовательной деятельности и развития музыкально-творческих способностей дошкольников.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88641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Центры музыкальной активности «Художественно-эстетическое развитие»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H="1">
            <a:off x="7020272" y="980728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2"/>
          </p:cNvCxnSpPr>
          <p:nvPr/>
        </p:nvCxnSpPr>
        <p:spPr>
          <a:xfrm rot="5400000">
            <a:off x="4884051" y="1715699"/>
            <a:ext cx="1401250" cy="9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3275856" y="980728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59832" y="332657"/>
            <a:ext cx="56886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 ДИДАКТИЧЕСКИХ ИГР ДЛЯ ВЫПОЛНЕНИЯ ОСНОВНОЙ ПРОГРАММЫ ПО МУЗЫКАЛЬНОМУ ВОСПИТАНИЮ</a:t>
            </a:r>
          </a:p>
          <a:p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звуковысотного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слуха,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ладового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ритмической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нотной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музыкального слуха,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инамики,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интонационной выразительности,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слуховой памяти,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навыков элементарного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рук.</a:t>
            </a:r>
          </a:p>
          <a:p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188640"/>
            <a:ext cx="70567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ДИДАКТИЧЕСКИЕ ИГРЫ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Images\Фото51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980728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Images\Фото51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80728"/>
            <a:ext cx="307664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Images\Фото51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068960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5364088" y="3068960"/>
            <a:ext cx="2952328" cy="1728192"/>
            <a:chOff x="460" y="399501"/>
            <a:chExt cx="1795704" cy="10774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60" y="399501"/>
              <a:ext cx="1795704" cy="1077422"/>
            </a:xfrm>
            <a:prstGeom prst="rect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460" y="399501"/>
              <a:ext cx="1795704" cy="1077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900" kern="120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652120" y="4581128"/>
            <a:ext cx="2947832" cy="17975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900" kern="1200"/>
          </a:p>
        </p:txBody>
      </p:sp>
      <p:pic>
        <p:nvPicPr>
          <p:cNvPr id="13" name="Рисунок 12" descr="D:\всё! и музыка, семейное и рабочее фото\моя работа\мои достижения\Мои дидактические пособия\Лэпбук Музыкальная планета\Фото37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2051720" y="5085180"/>
            <a:ext cx="2952328" cy="177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979712" y="2591657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игрушки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64088" y="234888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на развитие ритмической деятельности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1720" y="4509120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на развитие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звуковысотного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слуха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64088" y="4725144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на развитие ладового чувства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4048" y="6093297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для обучения нотной грамоте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 descr="D:\всё! и музыка, семейное и рабочее фото\моя работа\мои достижения\Мои дидактические пособия\книга из фетра\Фото30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5" y="764704"/>
            <a:ext cx="3024336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МУЗЫКАЛЬНОЙ АКТИВНОСТИ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«ИГРОВОЙ КАЛЕЙДОСКОП» ДИДАКТИЧЕСКИЕ ИГРЫ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988840"/>
            <a:ext cx="3006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на развитие динамики и интонационной выразительности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267744" y="4437112"/>
            <a:ext cx="6264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ид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игры на развитие внимания, мышления, зрительной и слуховой памяти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Рисунок 6" descr="F:\Images\Фото5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780928"/>
            <a:ext cx="287655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Images\Фото51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780928"/>
            <a:ext cx="3024336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Images\Фото51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764704"/>
            <a:ext cx="28803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652120" y="2204864"/>
            <a:ext cx="2952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для развития музыкального слуха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Documents and Settings\Admin\Рабочий стол\Фото51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013176"/>
            <a:ext cx="29523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67744" y="6309320"/>
            <a:ext cx="3096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для развития мелкой моторики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:\всё! и музыка, семейное и рабочее фото\моя работа\мои достижения\Мои дидактические пособия\Лэпбук Музыкальная планета\Фото373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5724128" y="5013176"/>
            <a:ext cx="28083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580112" y="6309320"/>
            <a:ext cx="3563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игры для развития навыков элементарного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музицирования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717</Words>
  <Application>Microsoft Office PowerPoint</Application>
  <PresentationFormat>Экран (4:3)</PresentationFormat>
  <Paragraphs>139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Tosno</cp:lastModifiedBy>
  <cp:revision>99</cp:revision>
  <dcterms:modified xsi:type="dcterms:W3CDTF">2022-04-07T11:47:46Z</dcterms:modified>
</cp:coreProperties>
</file>