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62" r:id="rId5"/>
    <p:sldId id="263" r:id="rId6"/>
    <p:sldId id="264" r:id="rId7"/>
    <p:sldId id="265" r:id="rId8"/>
    <p:sldId id="259" r:id="rId9"/>
    <p:sldId id="266" r:id="rId10"/>
    <p:sldId id="267" r:id="rId11"/>
    <p:sldId id="269" r:id="rId12"/>
    <p:sldId id="270" r:id="rId13"/>
    <p:sldId id="260" r:id="rId14"/>
    <p:sldId id="268"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5" d="100"/>
          <a:sy n="75" d="100"/>
        </p:scale>
        <p:origin x="-1363"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FB87AF17-BB65-4603-A37A-96B3523C8C33}" type="datetimeFigureOut">
              <a:rPr lang="fr-FR" smtClean="0"/>
              <a:t>11/11/2019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CB1C8D7-7DEC-49A9-9978-0AA4C4FAA45A}" type="slidenum">
              <a:rPr lang="fr-FR" smtClean="0"/>
              <a:t>‹N°›</a:t>
            </a:fld>
            <a:endParaRPr lang="fr-FR"/>
          </a:p>
        </p:txBody>
      </p:sp>
    </p:spTree>
    <p:extLst>
      <p:ext uri="{BB962C8B-B14F-4D97-AF65-F5344CB8AC3E}">
        <p14:creationId xmlns:p14="http://schemas.microsoft.com/office/powerpoint/2010/main" val="12573091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B87AF17-BB65-4603-A37A-96B3523C8C33}" type="datetimeFigureOut">
              <a:rPr lang="fr-FR" smtClean="0"/>
              <a:t>11/11/2019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CB1C8D7-7DEC-49A9-9978-0AA4C4FAA45A}" type="slidenum">
              <a:rPr lang="fr-FR" smtClean="0"/>
              <a:t>‹N°›</a:t>
            </a:fld>
            <a:endParaRPr lang="fr-FR"/>
          </a:p>
        </p:txBody>
      </p:sp>
    </p:spTree>
    <p:extLst>
      <p:ext uri="{BB962C8B-B14F-4D97-AF65-F5344CB8AC3E}">
        <p14:creationId xmlns:p14="http://schemas.microsoft.com/office/powerpoint/2010/main" val="2966808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B87AF17-BB65-4603-A37A-96B3523C8C33}" type="datetimeFigureOut">
              <a:rPr lang="fr-FR" smtClean="0"/>
              <a:t>11/11/2019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CB1C8D7-7DEC-49A9-9978-0AA4C4FAA45A}" type="slidenum">
              <a:rPr lang="fr-FR" smtClean="0"/>
              <a:t>‹N°›</a:t>
            </a:fld>
            <a:endParaRPr lang="fr-FR"/>
          </a:p>
        </p:txBody>
      </p:sp>
    </p:spTree>
    <p:extLst>
      <p:ext uri="{BB962C8B-B14F-4D97-AF65-F5344CB8AC3E}">
        <p14:creationId xmlns:p14="http://schemas.microsoft.com/office/powerpoint/2010/main" val="3931232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B87AF17-BB65-4603-A37A-96B3523C8C33}" type="datetimeFigureOut">
              <a:rPr lang="fr-FR" smtClean="0"/>
              <a:t>11/11/2019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CB1C8D7-7DEC-49A9-9978-0AA4C4FAA45A}" type="slidenum">
              <a:rPr lang="fr-FR" smtClean="0"/>
              <a:t>‹N°›</a:t>
            </a:fld>
            <a:endParaRPr lang="fr-FR"/>
          </a:p>
        </p:txBody>
      </p:sp>
    </p:spTree>
    <p:extLst>
      <p:ext uri="{BB962C8B-B14F-4D97-AF65-F5344CB8AC3E}">
        <p14:creationId xmlns:p14="http://schemas.microsoft.com/office/powerpoint/2010/main" val="418111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FB87AF17-BB65-4603-A37A-96B3523C8C33}" type="datetimeFigureOut">
              <a:rPr lang="fr-FR" smtClean="0"/>
              <a:t>11/11/2019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CB1C8D7-7DEC-49A9-9978-0AA4C4FAA45A}" type="slidenum">
              <a:rPr lang="fr-FR" smtClean="0"/>
              <a:t>‹N°›</a:t>
            </a:fld>
            <a:endParaRPr lang="fr-FR"/>
          </a:p>
        </p:txBody>
      </p:sp>
    </p:spTree>
    <p:extLst>
      <p:ext uri="{BB962C8B-B14F-4D97-AF65-F5344CB8AC3E}">
        <p14:creationId xmlns:p14="http://schemas.microsoft.com/office/powerpoint/2010/main" val="1429567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B87AF17-BB65-4603-A37A-96B3523C8C33}" type="datetimeFigureOut">
              <a:rPr lang="fr-FR" smtClean="0"/>
              <a:t>11/11/2019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CB1C8D7-7DEC-49A9-9978-0AA4C4FAA45A}" type="slidenum">
              <a:rPr lang="fr-FR" smtClean="0"/>
              <a:t>‹N°›</a:t>
            </a:fld>
            <a:endParaRPr lang="fr-FR"/>
          </a:p>
        </p:txBody>
      </p:sp>
    </p:spTree>
    <p:extLst>
      <p:ext uri="{BB962C8B-B14F-4D97-AF65-F5344CB8AC3E}">
        <p14:creationId xmlns:p14="http://schemas.microsoft.com/office/powerpoint/2010/main" val="2350262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B87AF17-BB65-4603-A37A-96B3523C8C33}" type="datetimeFigureOut">
              <a:rPr lang="fr-FR" smtClean="0"/>
              <a:t>11/11/2019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CB1C8D7-7DEC-49A9-9978-0AA4C4FAA45A}" type="slidenum">
              <a:rPr lang="fr-FR" smtClean="0"/>
              <a:t>‹N°›</a:t>
            </a:fld>
            <a:endParaRPr lang="fr-FR"/>
          </a:p>
        </p:txBody>
      </p:sp>
    </p:spTree>
    <p:extLst>
      <p:ext uri="{BB962C8B-B14F-4D97-AF65-F5344CB8AC3E}">
        <p14:creationId xmlns:p14="http://schemas.microsoft.com/office/powerpoint/2010/main" val="2171429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FB87AF17-BB65-4603-A37A-96B3523C8C33}" type="datetimeFigureOut">
              <a:rPr lang="fr-FR" smtClean="0"/>
              <a:t>11/11/2019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CB1C8D7-7DEC-49A9-9978-0AA4C4FAA45A}" type="slidenum">
              <a:rPr lang="fr-FR" smtClean="0"/>
              <a:t>‹N°›</a:t>
            </a:fld>
            <a:endParaRPr lang="fr-FR"/>
          </a:p>
        </p:txBody>
      </p:sp>
    </p:spTree>
    <p:extLst>
      <p:ext uri="{BB962C8B-B14F-4D97-AF65-F5344CB8AC3E}">
        <p14:creationId xmlns:p14="http://schemas.microsoft.com/office/powerpoint/2010/main" val="1830071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B87AF17-BB65-4603-A37A-96B3523C8C33}" type="datetimeFigureOut">
              <a:rPr lang="fr-FR" smtClean="0"/>
              <a:t>11/11/2019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CB1C8D7-7DEC-49A9-9978-0AA4C4FAA45A}" type="slidenum">
              <a:rPr lang="fr-FR" smtClean="0"/>
              <a:t>‹N°›</a:t>
            </a:fld>
            <a:endParaRPr lang="fr-FR"/>
          </a:p>
        </p:txBody>
      </p:sp>
    </p:spTree>
    <p:extLst>
      <p:ext uri="{BB962C8B-B14F-4D97-AF65-F5344CB8AC3E}">
        <p14:creationId xmlns:p14="http://schemas.microsoft.com/office/powerpoint/2010/main" val="3614851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B87AF17-BB65-4603-A37A-96B3523C8C33}" type="datetimeFigureOut">
              <a:rPr lang="fr-FR" smtClean="0"/>
              <a:t>11/11/2019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CB1C8D7-7DEC-49A9-9978-0AA4C4FAA45A}" type="slidenum">
              <a:rPr lang="fr-FR" smtClean="0"/>
              <a:t>‹N°›</a:t>
            </a:fld>
            <a:endParaRPr lang="fr-FR"/>
          </a:p>
        </p:txBody>
      </p:sp>
    </p:spTree>
    <p:extLst>
      <p:ext uri="{BB962C8B-B14F-4D97-AF65-F5344CB8AC3E}">
        <p14:creationId xmlns:p14="http://schemas.microsoft.com/office/powerpoint/2010/main" val="2879030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B87AF17-BB65-4603-A37A-96B3523C8C33}" type="datetimeFigureOut">
              <a:rPr lang="fr-FR" smtClean="0"/>
              <a:t>11/11/2019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CB1C8D7-7DEC-49A9-9978-0AA4C4FAA45A}" type="slidenum">
              <a:rPr lang="fr-FR" smtClean="0"/>
              <a:t>‹N°›</a:t>
            </a:fld>
            <a:endParaRPr lang="fr-FR"/>
          </a:p>
        </p:txBody>
      </p:sp>
    </p:spTree>
    <p:extLst>
      <p:ext uri="{BB962C8B-B14F-4D97-AF65-F5344CB8AC3E}">
        <p14:creationId xmlns:p14="http://schemas.microsoft.com/office/powerpoint/2010/main" val="441194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87AF17-BB65-4603-A37A-96B3523C8C33}" type="datetimeFigureOut">
              <a:rPr lang="fr-FR" smtClean="0"/>
              <a:t>11/11/2019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B1C8D7-7DEC-49A9-9978-0AA4C4FAA45A}" type="slidenum">
              <a:rPr lang="fr-FR" smtClean="0"/>
              <a:t>‹N°›</a:t>
            </a:fld>
            <a:endParaRPr lang="fr-FR"/>
          </a:p>
        </p:txBody>
      </p:sp>
    </p:spTree>
    <p:extLst>
      <p:ext uri="{BB962C8B-B14F-4D97-AF65-F5344CB8AC3E}">
        <p14:creationId xmlns:p14="http://schemas.microsoft.com/office/powerpoint/2010/main" val="1914225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02397" y="0"/>
            <a:ext cx="6539205" cy="400110"/>
          </a:xfrm>
          <a:prstGeom prst="rect">
            <a:avLst/>
          </a:prstGeom>
        </p:spPr>
        <p:txBody>
          <a:bodyPr wrap="square">
            <a:spAutoFit/>
          </a:bodyPr>
          <a:lstStyle/>
          <a:p>
            <a:r>
              <a:rPr lang="fr-FR" sz="2000" b="1" dirty="0" smtClean="0">
                <a:latin typeface="Arial" panose="020B0604020202020204" pitchFamily="34" charset="0"/>
                <a:cs typeface="Arial" panose="020B0604020202020204" pitchFamily="34" charset="0"/>
              </a:rPr>
              <a:t>Test des </a:t>
            </a:r>
            <a:r>
              <a:rPr lang="fr-FR" sz="2000" b="1" dirty="0" smtClean="0">
                <a:latin typeface="Arial" panose="020B0604020202020204" pitchFamily="34" charset="0"/>
                <a:cs typeface="Arial" panose="020B0604020202020204" pitchFamily="34" charset="0"/>
              </a:rPr>
              <a:t>intelligences/habiletés </a:t>
            </a:r>
            <a:r>
              <a:rPr lang="fr-FR" sz="2000" b="1" dirty="0" smtClean="0">
                <a:latin typeface="Arial" panose="020B0604020202020204" pitchFamily="34" charset="0"/>
                <a:cs typeface="Arial" panose="020B0604020202020204" pitchFamily="34" charset="0"/>
              </a:rPr>
              <a:t>multiples au collège </a:t>
            </a:r>
            <a:endParaRPr lang="fr-FR" sz="2000" b="1" dirty="0">
              <a:latin typeface="Arial" panose="020B0604020202020204" pitchFamily="34" charset="0"/>
              <a:cs typeface="Arial" panose="020B0604020202020204" pitchFamily="34" charset="0"/>
            </a:endParaRPr>
          </a:p>
        </p:txBody>
      </p:sp>
      <p:sp>
        <p:nvSpPr>
          <p:cNvPr id="4" name="Rectangle 3"/>
          <p:cNvSpPr/>
          <p:nvPr/>
        </p:nvSpPr>
        <p:spPr>
          <a:xfrm>
            <a:off x="0" y="408782"/>
            <a:ext cx="9144000" cy="1477328"/>
          </a:xfrm>
          <a:prstGeom prst="rect">
            <a:avLst/>
          </a:prstGeom>
        </p:spPr>
        <p:txBody>
          <a:bodyPr wrap="square">
            <a:spAutoFit/>
          </a:bodyPr>
          <a:lstStyle/>
          <a:p>
            <a:pPr>
              <a:lnSpc>
                <a:spcPct val="150000"/>
              </a:lnSpc>
            </a:pPr>
            <a:r>
              <a:rPr lang="fr-FR" sz="2000" dirty="0" smtClean="0">
                <a:effectLst/>
                <a:latin typeface="Arial" panose="020B0604020202020204" pitchFamily="34" charset="0"/>
                <a:cs typeface="Arial" panose="020B0604020202020204" pitchFamily="34" charset="0"/>
              </a:rPr>
              <a:t>En classe, la réalisation du test des </a:t>
            </a:r>
            <a:r>
              <a:rPr lang="fr-FR" sz="2000" dirty="0" smtClean="0">
                <a:effectLst/>
                <a:latin typeface="Arial" panose="020B0604020202020204" pitchFamily="34" charset="0"/>
                <a:cs typeface="Arial" panose="020B0604020202020204" pitchFamily="34" charset="0"/>
              </a:rPr>
              <a:t>intelligences/habiletés </a:t>
            </a:r>
            <a:r>
              <a:rPr lang="fr-FR" sz="2000" dirty="0" smtClean="0">
                <a:effectLst/>
                <a:latin typeface="Arial" panose="020B0604020202020204" pitchFamily="34" charset="0"/>
                <a:cs typeface="Arial" panose="020B0604020202020204" pitchFamily="34" charset="0"/>
              </a:rPr>
              <a:t>multiples permet au professeur de mieux connaître ses élèves, mais cela permet également et surtout à l’élève de mieux comprendre son fonctionnement.</a:t>
            </a:r>
            <a:endParaRPr lang="fr-F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87378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illustration intelligence naturalis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60" y="1340768"/>
            <a:ext cx="3356992" cy="335699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466167" y="0"/>
            <a:ext cx="4211666" cy="400110"/>
          </a:xfrm>
          <a:prstGeom prst="rect">
            <a:avLst/>
          </a:prstGeom>
        </p:spPr>
        <p:txBody>
          <a:bodyPr wrap="none">
            <a:spAutoFit/>
          </a:bodyPr>
          <a:lstStyle/>
          <a:p>
            <a:r>
              <a:rPr lang="fr-FR" sz="2000" b="1" dirty="0">
                <a:latin typeface="Arial" panose="020B0604020202020204" pitchFamily="34" charset="0"/>
                <a:cs typeface="Arial" panose="020B0604020202020204" pitchFamily="34" charset="0"/>
              </a:rPr>
              <a:t>L’intelligence/habileté </a:t>
            </a:r>
            <a:r>
              <a:rPr lang="fr-FR" sz="2000" b="1" dirty="0" smtClean="0">
                <a:effectLst/>
                <a:latin typeface="Arial" panose="020B0604020202020204" pitchFamily="34" charset="0"/>
                <a:cs typeface="Arial" panose="020B0604020202020204" pitchFamily="34" charset="0"/>
              </a:rPr>
              <a:t>naturaliste</a:t>
            </a:r>
            <a:endParaRPr lang="fr-FR" sz="2000" b="0" dirty="0">
              <a:effectLst/>
              <a:latin typeface="Arial" panose="020B0604020202020204" pitchFamily="34" charset="0"/>
              <a:cs typeface="Arial" panose="020B0604020202020204" pitchFamily="34" charset="0"/>
            </a:endParaRPr>
          </a:p>
        </p:txBody>
      </p:sp>
      <p:sp>
        <p:nvSpPr>
          <p:cNvPr id="3" name="Rectangle 2"/>
          <p:cNvSpPr/>
          <p:nvPr/>
        </p:nvSpPr>
        <p:spPr>
          <a:xfrm>
            <a:off x="3304084" y="1340768"/>
            <a:ext cx="5820483" cy="4190314"/>
          </a:xfrm>
          <a:prstGeom prst="rect">
            <a:avLst/>
          </a:prstGeom>
        </p:spPr>
        <p:txBody>
          <a:bodyPr wrap="square">
            <a:spAutoFit/>
          </a:bodyPr>
          <a:lstStyle/>
          <a:p>
            <a:pPr>
              <a:lnSpc>
                <a:spcPct val="150000"/>
              </a:lnSpc>
            </a:pPr>
            <a:r>
              <a:rPr lang="fr-FR" sz="2000" b="0" dirty="0" smtClean="0">
                <a:effectLst/>
                <a:latin typeface="Arial" panose="020B0604020202020204" pitchFamily="34" charset="0"/>
                <a:cs typeface="Arial" panose="020B0604020202020204" pitchFamily="34" charset="0"/>
              </a:rPr>
              <a:t>Vous êtes très concerné(e) par la protection de l’environnement ? Vous collectionnez les minéraux ou vous connaissez de nombreux noms d’oiseaux ? </a:t>
            </a:r>
          </a:p>
          <a:p>
            <a:pPr>
              <a:lnSpc>
                <a:spcPct val="150000"/>
              </a:lnSpc>
            </a:pPr>
            <a:r>
              <a:rPr lang="fr-FR" sz="2000" b="0" dirty="0" smtClean="0">
                <a:effectLst/>
                <a:latin typeface="Arial" panose="020B0604020202020204" pitchFamily="34" charset="0"/>
                <a:cs typeface="Arial" panose="020B0604020202020204" pitchFamily="34" charset="0"/>
              </a:rPr>
              <a:t>L’intelligence naturaliste inclue les capacités d’observer, de différencier, de catégoriser les éléments de la nature et du vivant, la compréhension des animaux, des végétaux et des phénomènes naturels. </a:t>
            </a:r>
            <a:endParaRPr lang="fr-FR" sz="2000" dirty="0">
              <a:latin typeface="Arial" panose="020B0604020202020204" pitchFamily="34" charset="0"/>
              <a:cs typeface="Arial" panose="020B0604020202020204" pitchFamily="34" charset="0"/>
            </a:endParaRPr>
          </a:p>
        </p:txBody>
      </p:sp>
      <p:sp>
        <p:nvSpPr>
          <p:cNvPr id="5" name="Rectangle 4"/>
          <p:cNvSpPr/>
          <p:nvPr/>
        </p:nvSpPr>
        <p:spPr>
          <a:xfrm>
            <a:off x="4572000" y="6587589"/>
            <a:ext cx="4572000" cy="276999"/>
          </a:xfrm>
          <a:prstGeom prst="rect">
            <a:avLst/>
          </a:prstGeom>
        </p:spPr>
        <p:txBody>
          <a:bodyPr>
            <a:spAutoFit/>
          </a:bodyPr>
          <a:lstStyle/>
          <a:p>
            <a:pPr algn="r"/>
            <a:r>
              <a:rPr lang="fr-FR" sz="1200" i="1" dirty="0" smtClean="0"/>
              <a:t>https://profpower.lelivrescolaire.fr/les-intelligences-multiples/</a:t>
            </a:r>
            <a:endParaRPr lang="fr-FR" sz="1200" i="1" dirty="0"/>
          </a:p>
        </p:txBody>
      </p:sp>
    </p:spTree>
    <p:extLst>
      <p:ext uri="{BB962C8B-B14F-4D97-AF65-F5344CB8AC3E}">
        <p14:creationId xmlns:p14="http://schemas.microsoft.com/office/powerpoint/2010/main" val="2991193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Résultat de recherche d'images pour &quot;howard gardner intelligences multiples&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1"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13424" y="6237312"/>
            <a:ext cx="2051721" cy="415498"/>
          </a:xfrm>
          <a:prstGeom prst="rect">
            <a:avLst/>
          </a:prstGeom>
        </p:spPr>
        <p:txBody>
          <a:bodyPr wrap="square">
            <a:spAutoFit/>
          </a:bodyPr>
          <a:lstStyle/>
          <a:p>
            <a:r>
              <a:rPr lang="fr-FR" sz="1050" i="1" dirty="0"/>
              <a:t>revue «</a:t>
            </a:r>
            <a:r>
              <a:rPr lang="fr-FR" sz="1050" i="1" dirty="0" err="1"/>
              <a:t>Educational</a:t>
            </a:r>
            <a:r>
              <a:rPr lang="fr-FR" sz="1050" i="1" dirty="0"/>
              <a:t> Leadership», </a:t>
            </a:r>
            <a:endParaRPr lang="fr-FR" sz="1050" i="1" dirty="0" smtClean="0"/>
          </a:p>
          <a:p>
            <a:r>
              <a:rPr lang="fr-FR" sz="1050" i="1" dirty="0" smtClean="0"/>
              <a:t>septembre </a:t>
            </a:r>
            <a:r>
              <a:rPr lang="fr-FR" sz="1050" i="1" dirty="0"/>
              <a:t>1997 </a:t>
            </a:r>
            <a:endParaRPr lang="fr-FR" sz="1050" dirty="0"/>
          </a:p>
        </p:txBody>
      </p:sp>
    </p:spTree>
    <p:extLst>
      <p:ext uri="{BB962C8B-B14F-4D97-AF65-F5344CB8AC3E}">
        <p14:creationId xmlns:p14="http://schemas.microsoft.com/office/powerpoint/2010/main" val="16588965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ésultat de recherche d'images pour &quot;howard gardner intelligences multiples&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415"/>
            <a:ext cx="9144000" cy="68815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2525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920" y="0"/>
            <a:ext cx="9178920" cy="2862322"/>
          </a:xfrm>
          <a:prstGeom prst="rect">
            <a:avLst/>
          </a:prstGeom>
        </p:spPr>
        <p:txBody>
          <a:bodyPr wrap="square">
            <a:spAutoFit/>
          </a:bodyPr>
          <a:lstStyle/>
          <a:p>
            <a:pPr>
              <a:lnSpc>
                <a:spcPct val="150000"/>
              </a:lnSpc>
            </a:pPr>
            <a:r>
              <a:rPr lang="fr-FR" sz="2000" b="0" dirty="0" smtClean="0">
                <a:effectLst/>
                <a:latin typeface="Arial" panose="020B0604020202020204" pitchFamily="34" charset="0"/>
                <a:cs typeface="Arial" panose="020B0604020202020204" pitchFamily="34" charset="0"/>
              </a:rPr>
              <a:t>En général, </a:t>
            </a:r>
            <a:r>
              <a:rPr lang="fr-FR" sz="2000" b="1" dirty="0" smtClean="0">
                <a:effectLst/>
                <a:latin typeface="Arial" panose="020B0604020202020204" pitchFamily="34" charset="0"/>
                <a:cs typeface="Arial" panose="020B0604020202020204" pitchFamily="34" charset="0"/>
              </a:rPr>
              <a:t>4 </a:t>
            </a:r>
            <a:r>
              <a:rPr lang="fr-FR" sz="2000" b="1" dirty="0" smtClean="0">
                <a:latin typeface="Arial" panose="020B0604020202020204" pitchFamily="34" charset="0"/>
                <a:cs typeface="Arial" panose="020B0604020202020204" pitchFamily="34" charset="0"/>
              </a:rPr>
              <a:t>intelligences/habiletés </a:t>
            </a:r>
            <a:r>
              <a:rPr lang="fr-FR" sz="2000" b="1" dirty="0">
                <a:latin typeface="Arial" panose="020B0604020202020204" pitchFamily="34" charset="0"/>
                <a:cs typeface="Arial" panose="020B0604020202020204" pitchFamily="34" charset="0"/>
              </a:rPr>
              <a:t>prédominent </a:t>
            </a:r>
            <a:r>
              <a:rPr lang="fr-FR" sz="2000" b="1" dirty="0" smtClean="0">
                <a:effectLst/>
                <a:latin typeface="Arial" panose="020B0604020202020204" pitchFamily="34" charset="0"/>
                <a:cs typeface="Arial" panose="020B0604020202020204" pitchFamily="34" charset="0"/>
              </a:rPr>
              <a:t>chez une personne</a:t>
            </a:r>
            <a:r>
              <a:rPr lang="fr-FR" sz="2000" b="0" dirty="0" smtClean="0">
                <a:effectLst/>
                <a:latin typeface="Arial" panose="020B0604020202020204" pitchFamily="34" charset="0"/>
                <a:cs typeface="Arial" panose="020B0604020202020204" pitchFamily="34" charset="0"/>
              </a:rPr>
              <a:t>. </a:t>
            </a:r>
          </a:p>
          <a:p>
            <a:pPr>
              <a:lnSpc>
                <a:spcPct val="150000"/>
              </a:lnSpc>
            </a:pPr>
            <a:r>
              <a:rPr lang="fr-FR" sz="2000" b="0" dirty="0" smtClean="0">
                <a:effectLst/>
                <a:latin typeface="Arial" panose="020B0604020202020204" pitchFamily="34" charset="0"/>
                <a:cs typeface="Arial" panose="020B0604020202020204" pitchFamily="34" charset="0"/>
              </a:rPr>
              <a:t>Ces intelligences fonctionnent en </a:t>
            </a:r>
            <a:r>
              <a:rPr lang="fr-FR" sz="2000" b="1" dirty="0" smtClean="0">
                <a:effectLst/>
                <a:latin typeface="Arial" panose="020B0604020202020204" pitchFamily="34" charset="0"/>
                <a:cs typeface="Arial" panose="020B0604020202020204" pitchFamily="34" charset="0"/>
              </a:rPr>
              <a:t>complémentarité</a:t>
            </a:r>
            <a:r>
              <a:rPr lang="fr-FR" sz="2000" b="0" dirty="0" smtClean="0">
                <a:effectLst/>
                <a:latin typeface="Arial" panose="020B0604020202020204" pitchFamily="34" charset="0"/>
                <a:cs typeface="Arial" panose="020B0604020202020204" pitchFamily="34" charset="0"/>
              </a:rPr>
              <a:t> : notre cerveau fait appel à plusieurs d’entre elles et parfois certaines prennent le dessus sur d’autres. </a:t>
            </a:r>
          </a:p>
          <a:p>
            <a:pPr>
              <a:lnSpc>
                <a:spcPct val="150000"/>
              </a:lnSpc>
            </a:pPr>
            <a:r>
              <a:rPr lang="fr-FR" sz="2000" b="0" dirty="0" smtClean="0">
                <a:effectLst/>
                <a:latin typeface="Arial" panose="020B0604020202020204" pitchFamily="34" charset="0"/>
                <a:cs typeface="Arial" panose="020B0604020202020204" pitchFamily="34" charset="0"/>
              </a:rPr>
              <a:t>Ces intelligences sont plus ou moins développées chez chacun et les capacités évoluent avec les expériences éducatives et culturelles et bien sûr, avec l’entraînement.</a:t>
            </a:r>
            <a:endParaRPr lang="fr-FR" sz="2000" dirty="0">
              <a:latin typeface="Arial" panose="020B0604020202020204" pitchFamily="34" charset="0"/>
              <a:cs typeface="Arial" panose="020B0604020202020204" pitchFamily="34" charset="0"/>
            </a:endParaRPr>
          </a:p>
        </p:txBody>
      </p:sp>
      <p:pic>
        <p:nvPicPr>
          <p:cNvPr id="3076" name="Picture 4" descr="8_facons_d_apprendre"/>
          <p:cNvPicPr>
            <a:picLocks noChangeAspect="1" noChangeArrowheads="1"/>
          </p:cNvPicPr>
          <p:nvPr/>
        </p:nvPicPr>
        <p:blipFill rotWithShape="1">
          <a:blip r:embed="rId2">
            <a:extLst>
              <a:ext uri="{28A0092B-C50C-407E-A947-70E740481C1C}">
                <a14:useLocalDpi xmlns:a14="http://schemas.microsoft.com/office/drawing/2010/main" val="0"/>
              </a:ext>
            </a:extLst>
          </a:blip>
          <a:srcRect t="3782" b="9371"/>
          <a:stretch/>
        </p:blipFill>
        <p:spPr bwMode="auto">
          <a:xfrm>
            <a:off x="1907704" y="2565119"/>
            <a:ext cx="5089287" cy="42729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0506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dessin intelligences multipl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1329" y="476672"/>
            <a:ext cx="6219099" cy="621909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555776" y="0"/>
            <a:ext cx="3666388" cy="400110"/>
          </a:xfrm>
          <a:prstGeom prst="rect">
            <a:avLst/>
          </a:prstGeom>
        </p:spPr>
        <p:txBody>
          <a:bodyPr wrap="none">
            <a:spAutoFit/>
          </a:bodyPr>
          <a:lstStyle/>
          <a:p>
            <a:r>
              <a:rPr lang="fr-FR" sz="2000" b="1" dirty="0" smtClean="0">
                <a:effectLst/>
                <a:latin typeface="Arial" panose="020B0604020202020204" pitchFamily="34" charset="0"/>
                <a:cs typeface="Arial" panose="020B0604020202020204" pitchFamily="34" charset="0"/>
              </a:rPr>
              <a:t>ET MAINTENANT… LE TEST</a:t>
            </a:r>
            <a:endParaRPr lang="fr-FR" sz="2000" b="0" dirty="0">
              <a:effectLst/>
              <a:latin typeface="Arial" panose="020B0604020202020204" pitchFamily="34" charset="0"/>
              <a:cs typeface="Arial" panose="020B0604020202020204" pitchFamily="34" charset="0"/>
            </a:endParaRPr>
          </a:p>
        </p:txBody>
      </p:sp>
      <p:sp>
        <p:nvSpPr>
          <p:cNvPr id="5" name="Rectangle 4"/>
          <p:cNvSpPr/>
          <p:nvPr/>
        </p:nvSpPr>
        <p:spPr>
          <a:xfrm>
            <a:off x="4572000" y="6587589"/>
            <a:ext cx="4572000" cy="276999"/>
          </a:xfrm>
          <a:prstGeom prst="rect">
            <a:avLst/>
          </a:prstGeom>
        </p:spPr>
        <p:txBody>
          <a:bodyPr>
            <a:spAutoFit/>
          </a:bodyPr>
          <a:lstStyle/>
          <a:p>
            <a:pPr algn="r"/>
            <a:r>
              <a:rPr lang="fr-FR" sz="1200" i="1" dirty="0" smtClean="0"/>
              <a:t>https://profpower.lelivrescolaire.fr/les-intelligences-multiples/</a:t>
            </a:r>
            <a:endParaRPr lang="fr-FR" sz="1200" i="1" dirty="0"/>
          </a:p>
        </p:txBody>
      </p:sp>
    </p:spTree>
    <p:extLst>
      <p:ext uri="{BB962C8B-B14F-4D97-AF65-F5344CB8AC3E}">
        <p14:creationId xmlns:p14="http://schemas.microsoft.com/office/powerpoint/2010/main" val="29911931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4247317"/>
          </a:xfrm>
          <a:prstGeom prst="rect">
            <a:avLst/>
          </a:prstGeom>
        </p:spPr>
        <p:txBody>
          <a:bodyPr wrap="square">
            <a:spAutoFit/>
          </a:bodyPr>
          <a:lstStyle/>
          <a:p>
            <a:pPr>
              <a:lnSpc>
                <a:spcPct val="150000"/>
              </a:lnSpc>
            </a:pPr>
            <a:r>
              <a:rPr lang="fr-FR" sz="2000" dirty="0" smtClean="0">
                <a:latin typeface="Arial" panose="020B0604020202020204" pitchFamily="34" charset="0"/>
                <a:cs typeface="Arial" panose="020B0604020202020204" pitchFamily="34" charset="0"/>
              </a:rPr>
              <a:t>Depuis 1983, </a:t>
            </a:r>
            <a:r>
              <a:rPr lang="fr-FR" sz="2000" b="1" dirty="0">
                <a:latin typeface="Arial" panose="020B0604020202020204" pitchFamily="34" charset="0"/>
                <a:cs typeface="Arial" panose="020B0604020202020204" pitchFamily="34" charset="0"/>
              </a:rPr>
              <a:t>Howard Gardner, </a:t>
            </a:r>
            <a:r>
              <a:rPr lang="fr-FR" sz="2000" dirty="0">
                <a:latin typeface="Arial" panose="020B0604020202020204" pitchFamily="34" charset="0"/>
                <a:cs typeface="Arial" panose="020B0604020202020204" pitchFamily="34" charset="0"/>
              </a:rPr>
              <a:t>professeur en sciences de l ́éducation à Harvard et auteur de nombreux ouvrages, </a:t>
            </a:r>
            <a:r>
              <a:rPr lang="fr-FR" sz="2000" dirty="0" smtClean="0">
                <a:latin typeface="Arial" panose="020B0604020202020204" pitchFamily="34" charset="0"/>
                <a:cs typeface="Arial" panose="020B0604020202020204" pitchFamily="34" charset="0"/>
              </a:rPr>
              <a:t>prétend que </a:t>
            </a:r>
            <a:r>
              <a:rPr lang="fr-FR" sz="2000" dirty="0">
                <a:latin typeface="Arial" panose="020B0604020202020204" pitchFamily="34" charset="0"/>
                <a:cs typeface="Arial" panose="020B0604020202020204" pitchFamily="34" charset="0"/>
              </a:rPr>
              <a:t>« l ́intelligence est tout à la fois la capacité de résoudre des problèmes et celle de créer des produits qui enrichiront la culture et la communauté ». </a:t>
            </a:r>
            <a:endParaRPr lang="fr-FR" sz="2000" dirty="0" smtClean="0">
              <a:latin typeface="Arial" panose="020B0604020202020204" pitchFamily="34" charset="0"/>
              <a:cs typeface="Arial" panose="020B0604020202020204" pitchFamily="34" charset="0"/>
            </a:endParaRPr>
          </a:p>
          <a:p>
            <a:pPr>
              <a:lnSpc>
                <a:spcPct val="150000"/>
              </a:lnSpc>
            </a:pPr>
            <a:r>
              <a:rPr lang="fr-FR" sz="2000" dirty="0" smtClean="0">
                <a:latin typeface="Arial" panose="020B0604020202020204" pitchFamily="34" charset="0"/>
                <a:cs typeface="Arial" panose="020B0604020202020204" pitchFamily="34" charset="0"/>
              </a:rPr>
              <a:t>À </a:t>
            </a:r>
            <a:r>
              <a:rPr lang="fr-FR" sz="2000" dirty="0">
                <a:latin typeface="Arial" panose="020B0604020202020204" pitchFamily="34" charset="0"/>
                <a:cs typeface="Arial" panose="020B0604020202020204" pitchFamily="34" charset="0"/>
              </a:rPr>
              <a:t>partir d ́études scientifiques, H. </a:t>
            </a:r>
            <a:r>
              <a:rPr lang="fr-FR" sz="2000" dirty="0" smtClean="0">
                <a:latin typeface="Arial" panose="020B0604020202020204" pitchFamily="34" charset="0"/>
                <a:cs typeface="Arial" panose="020B0604020202020204" pitchFamily="34" charset="0"/>
              </a:rPr>
              <a:t>Gardner  affirme </a:t>
            </a:r>
            <a:r>
              <a:rPr lang="fr-FR" sz="2000" dirty="0">
                <a:latin typeface="Arial" panose="020B0604020202020204" pitchFamily="34" charset="0"/>
                <a:cs typeface="Arial" panose="020B0604020202020204" pitchFamily="34" charset="0"/>
              </a:rPr>
              <a:t>que notre intelligence ne se limite pas aux seules capacités verbales et logico-mathématiques évaluées par les tests de QI. </a:t>
            </a:r>
            <a:r>
              <a:rPr lang="fr-FR" sz="2000" dirty="0" smtClean="0">
                <a:latin typeface="Arial" panose="020B0604020202020204" pitchFamily="34" charset="0"/>
                <a:cs typeface="Arial" panose="020B0604020202020204" pitchFamily="34" charset="0"/>
              </a:rPr>
              <a:t>Il </a:t>
            </a:r>
            <a:r>
              <a:rPr lang="fr-FR" sz="2000" dirty="0">
                <a:latin typeface="Arial" panose="020B0604020202020204" pitchFamily="34" charset="0"/>
                <a:cs typeface="Arial" panose="020B0604020202020204" pitchFamily="34" charset="0"/>
              </a:rPr>
              <a:t>existe d ́autres formes </a:t>
            </a:r>
            <a:r>
              <a:rPr lang="fr-FR" sz="2000" dirty="0" smtClean="0">
                <a:latin typeface="Arial" panose="020B0604020202020204" pitchFamily="34" charset="0"/>
                <a:cs typeface="Arial" panose="020B0604020202020204" pitchFamily="34" charset="0"/>
              </a:rPr>
              <a:t>d’ </a:t>
            </a:r>
            <a:r>
              <a:rPr lang="fr-FR" sz="2000" dirty="0">
                <a:latin typeface="Arial" panose="020B0604020202020204" pitchFamily="34" charset="0"/>
                <a:cs typeface="Arial" panose="020B0604020202020204" pitchFamily="34" charset="0"/>
              </a:rPr>
              <a:t>intelligences/habiletés </a:t>
            </a:r>
            <a:r>
              <a:rPr lang="fr-FR" sz="2000" dirty="0" smtClean="0">
                <a:latin typeface="Arial" panose="020B0604020202020204" pitchFamily="34" charset="0"/>
                <a:cs typeface="Arial" panose="020B0604020202020204" pitchFamily="34" charset="0"/>
              </a:rPr>
              <a:t>qui </a:t>
            </a:r>
            <a:r>
              <a:rPr lang="fr-FR" sz="2000" dirty="0">
                <a:latin typeface="Arial" panose="020B0604020202020204" pitchFamily="34" charset="0"/>
                <a:cs typeface="Arial" panose="020B0604020202020204" pitchFamily="34" charset="0"/>
              </a:rPr>
              <a:t>sont tout aussi nécessaires à la réussite personnelle et </a:t>
            </a:r>
            <a:r>
              <a:rPr lang="fr-FR" sz="2000" dirty="0" smtClean="0">
                <a:latin typeface="Arial" panose="020B0604020202020204" pitchFamily="34" charset="0"/>
                <a:cs typeface="Arial" panose="020B0604020202020204" pitchFamily="34" charset="0"/>
              </a:rPr>
              <a:t>professionnelle. </a:t>
            </a:r>
            <a:endParaRPr lang="fr-FR" sz="2000" dirty="0" smtClean="0">
              <a:latin typeface="Arial" panose="020B0604020202020204" pitchFamily="34" charset="0"/>
              <a:cs typeface="Arial" panose="020B0604020202020204" pitchFamily="34" charset="0"/>
            </a:endParaRPr>
          </a:p>
          <a:p>
            <a:pPr>
              <a:lnSpc>
                <a:spcPct val="150000"/>
              </a:lnSpc>
            </a:pPr>
            <a:r>
              <a:rPr lang="fr-FR" sz="2000" dirty="0" smtClean="0">
                <a:latin typeface="Arial" panose="020B0604020202020204" pitchFamily="34" charset="0"/>
                <a:cs typeface="Arial" panose="020B0604020202020204" pitchFamily="34" charset="0"/>
              </a:rPr>
              <a:t>Il </a:t>
            </a:r>
            <a:r>
              <a:rPr lang="fr-FR" sz="2000" dirty="0" smtClean="0">
                <a:latin typeface="Arial" panose="020B0604020202020204" pitchFamily="34" charset="0"/>
                <a:cs typeface="Arial" panose="020B0604020202020204" pitchFamily="34" charset="0"/>
              </a:rPr>
              <a:t>en a identifié </a:t>
            </a:r>
            <a:r>
              <a:rPr lang="fr-FR" sz="2000" b="1" dirty="0" smtClean="0">
                <a:latin typeface="Arial" panose="020B0604020202020204" pitchFamily="34" charset="0"/>
                <a:cs typeface="Arial" panose="020B0604020202020204" pitchFamily="34" charset="0"/>
              </a:rPr>
              <a:t>huit</a:t>
            </a:r>
            <a:r>
              <a:rPr lang="fr-FR" sz="2000" dirty="0" smtClean="0">
                <a:latin typeface="Arial" panose="020B0604020202020204" pitchFamily="34" charset="0"/>
                <a:cs typeface="Arial" panose="020B0604020202020204" pitchFamily="34" charset="0"/>
              </a:rPr>
              <a:t>, que voici.</a:t>
            </a:r>
          </a:p>
        </p:txBody>
      </p:sp>
      <p:sp>
        <p:nvSpPr>
          <p:cNvPr id="3" name="Rectangle 2"/>
          <p:cNvSpPr/>
          <p:nvPr/>
        </p:nvSpPr>
        <p:spPr>
          <a:xfrm>
            <a:off x="3635896" y="6581001"/>
            <a:ext cx="5508104" cy="276999"/>
          </a:xfrm>
          <a:prstGeom prst="rect">
            <a:avLst/>
          </a:prstGeom>
        </p:spPr>
        <p:txBody>
          <a:bodyPr wrap="square">
            <a:spAutoFit/>
          </a:bodyPr>
          <a:lstStyle/>
          <a:p>
            <a:r>
              <a:rPr lang="fr-FR" sz="1200" i="1" dirty="0" smtClean="0"/>
              <a:t>http://www.occe.coop/~ad82/IMG/pdf/Je_decouvre_mes_intelligences_multiples.pdf</a:t>
            </a:r>
            <a:endParaRPr lang="fr-FR" sz="1200" i="1" dirty="0"/>
          </a:p>
        </p:txBody>
      </p:sp>
      <p:pic>
        <p:nvPicPr>
          <p:cNvPr id="1026" name="Picture 2" descr="Résultat de recherche d'images pour &quot;howard gardner intelligences multiples&quot;"/>
          <p:cNvPicPr>
            <a:picLocks noChangeAspect="1" noChangeArrowheads="1"/>
          </p:cNvPicPr>
          <p:nvPr/>
        </p:nvPicPr>
        <p:blipFill rotWithShape="1">
          <a:blip r:embed="rId2">
            <a:extLst>
              <a:ext uri="{28A0092B-C50C-407E-A947-70E740481C1C}">
                <a14:useLocalDpi xmlns:a14="http://schemas.microsoft.com/office/drawing/2010/main" val="0"/>
              </a:ext>
            </a:extLst>
          </a:blip>
          <a:srcRect r="11492"/>
          <a:stretch/>
        </p:blipFill>
        <p:spPr bwMode="auto">
          <a:xfrm flipH="1">
            <a:off x="5332720" y="3745157"/>
            <a:ext cx="3811280" cy="2759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30041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35696" y="4724"/>
            <a:ext cx="6048672" cy="400110"/>
          </a:xfrm>
          <a:prstGeom prst="rect">
            <a:avLst/>
          </a:prstGeom>
        </p:spPr>
        <p:txBody>
          <a:bodyPr wrap="square">
            <a:spAutoFit/>
          </a:bodyPr>
          <a:lstStyle/>
          <a:p>
            <a:r>
              <a:rPr lang="fr-FR" sz="2000" b="1" dirty="0" smtClean="0">
                <a:effectLst/>
                <a:latin typeface="Arial" panose="020B0604020202020204" pitchFamily="34" charset="0"/>
                <a:cs typeface="Arial" panose="020B0604020202020204" pitchFamily="34" charset="0"/>
              </a:rPr>
              <a:t>L’intelligence/habileté </a:t>
            </a:r>
            <a:r>
              <a:rPr lang="fr-FR" sz="2000" b="1" dirty="0" smtClean="0">
                <a:effectLst/>
                <a:latin typeface="Arial" panose="020B0604020202020204" pitchFamily="34" charset="0"/>
                <a:cs typeface="Arial" panose="020B0604020202020204" pitchFamily="34" charset="0"/>
              </a:rPr>
              <a:t>logique – mathématique</a:t>
            </a:r>
            <a:endParaRPr lang="fr-FR" sz="2000" b="0" dirty="0">
              <a:effectLst/>
              <a:latin typeface="Arial" panose="020B0604020202020204" pitchFamily="34" charset="0"/>
              <a:cs typeface="Arial" panose="020B0604020202020204" pitchFamily="34" charset="0"/>
            </a:endParaRPr>
          </a:p>
        </p:txBody>
      </p:sp>
      <p:sp>
        <p:nvSpPr>
          <p:cNvPr id="3" name="Rectangle 2"/>
          <p:cNvSpPr/>
          <p:nvPr/>
        </p:nvSpPr>
        <p:spPr>
          <a:xfrm>
            <a:off x="4572000" y="6587589"/>
            <a:ext cx="4572000" cy="276999"/>
          </a:xfrm>
          <a:prstGeom prst="rect">
            <a:avLst/>
          </a:prstGeom>
        </p:spPr>
        <p:txBody>
          <a:bodyPr>
            <a:spAutoFit/>
          </a:bodyPr>
          <a:lstStyle/>
          <a:p>
            <a:pPr algn="r"/>
            <a:r>
              <a:rPr lang="fr-FR" sz="1200" i="1" dirty="0" smtClean="0"/>
              <a:t>https://profpower.lelivrescolaire.fr/les-intelligences-multiples/</a:t>
            </a:r>
            <a:endParaRPr lang="fr-FR" sz="1200" i="1" dirty="0"/>
          </a:p>
        </p:txBody>
      </p:sp>
      <p:pic>
        <p:nvPicPr>
          <p:cNvPr id="4098" name="Picture 2" descr="illustration intelligence logique mathématiqu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64126"/>
            <a:ext cx="3960438" cy="396044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926510" y="620688"/>
            <a:ext cx="5176066" cy="4247317"/>
          </a:xfrm>
          <a:prstGeom prst="rect">
            <a:avLst/>
          </a:prstGeom>
        </p:spPr>
        <p:txBody>
          <a:bodyPr wrap="square">
            <a:spAutoFit/>
          </a:bodyPr>
          <a:lstStyle/>
          <a:p>
            <a:pPr>
              <a:lnSpc>
                <a:spcPct val="150000"/>
              </a:lnSpc>
            </a:pPr>
            <a:r>
              <a:rPr lang="fr-FR" sz="2000" b="0" dirty="0" smtClean="0">
                <a:effectLst/>
                <a:latin typeface="Arial" panose="020B0604020202020204" pitchFamily="34" charset="0"/>
                <a:cs typeface="Arial" panose="020B0604020202020204" pitchFamily="34" charset="0"/>
              </a:rPr>
              <a:t>Vous êtes forts en maths ou aux échecs ? C’est cette intelligence qui permet de résoudre des problèmes arithmétiques mentalement, des défis logiques et stratégiques, de faire des inférences, de tester des idées et des solutions, de classifier, hiérarchiser, identifier des régularités, de voir les rapports de causes à effets, et d’argumenter.</a:t>
            </a:r>
            <a:endParaRPr lang="fr-F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9906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illustration intelligence verbale linguistiqu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060228"/>
            <a:ext cx="3779912" cy="3779914"/>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005348" y="14030"/>
            <a:ext cx="5535746" cy="400110"/>
          </a:xfrm>
          <a:prstGeom prst="rect">
            <a:avLst/>
          </a:prstGeom>
        </p:spPr>
        <p:txBody>
          <a:bodyPr wrap="none">
            <a:spAutoFit/>
          </a:bodyPr>
          <a:lstStyle/>
          <a:p>
            <a:r>
              <a:rPr lang="fr-FR" sz="2000" b="1" dirty="0">
                <a:latin typeface="Arial" panose="020B0604020202020204" pitchFamily="34" charset="0"/>
                <a:cs typeface="Arial" panose="020B0604020202020204" pitchFamily="34" charset="0"/>
              </a:rPr>
              <a:t>L’intelligence/habileté </a:t>
            </a:r>
            <a:r>
              <a:rPr lang="fr-FR" sz="2000" b="1" dirty="0" smtClean="0">
                <a:latin typeface="Arial" panose="020B0604020202020204" pitchFamily="34" charset="0"/>
                <a:cs typeface="Arial" panose="020B0604020202020204" pitchFamily="34" charset="0"/>
              </a:rPr>
              <a:t>verbale </a:t>
            </a:r>
            <a:r>
              <a:rPr lang="fr-FR" sz="2000" b="1" dirty="0" smtClean="0">
                <a:latin typeface="Arial" panose="020B0604020202020204" pitchFamily="34" charset="0"/>
                <a:cs typeface="Arial" panose="020B0604020202020204" pitchFamily="34" charset="0"/>
              </a:rPr>
              <a:t>– linguistique</a:t>
            </a:r>
            <a:endParaRPr lang="fr-FR" sz="2000" dirty="0">
              <a:latin typeface="Arial" panose="020B0604020202020204" pitchFamily="34" charset="0"/>
              <a:cs typeface="Arial" panose="020B0604020202020204" pitchFamily="34" charset="0"/>
            </a:endParaRPr>
          </a:p>
        </p:txBody>
      </p:sp>
      <p:sp>
        <p:nvSpPr>
          <p:cNvPr id="3" name="Rectangle 2"/>
          <p:cNvSpPr/>
          <p:nvPr/>
        </p:nvSpPr>
        <p:spPr>
          <a:xfrm>
            <a:off x="3887416" y="1065412"/>
            <a:ext cx="5209623" cy="4247317"/>
          </a:xfrm>
          <a:prstGeom prst="rect">
            <a:avLst/>
          </a:prstGeom>
        </p:spPr>
        <p:txBody>
          <a:bodyPr wrap="square">
            <a:spAutoFit/>
          </a:bodyPr>
          <a:lstStyle/>
          <a:p>
            <a:pPr>
              <a:lnSpc>
                <a:spcPct val="150000"/>
              </a:lnSpc>
            </a:pPr>
            <a:r>
              <a:rPr lang="fr-FR" sz="2000" b="0" dirty="0" smtClean="0">
                <a:effectLst/>
                <a:latin typeface="Arial" panose="020B0604020202020204" pitchFamily="34" charset="0"/>
                <a:cs typeface="Arial" panose="020B0604020202020204" pitchFamily="34" charset="0"/>
              </a:rPr>
              <a:t>Vous êtes à l’aise avec les mots, à l’écrit comme à l’oral ? Vous avez une bonne mémoire pour les noms, les lieux, les dates? </a:t>
            </a:r>
          </a:p>
          <a:p>
            <a:pPr>
              <a:lnSpc>
                <a:spcPct val="150000"/>
              </a:lnSpc>
            </a:pPr>
            <a:r>
              <a:rPr lang="fr-FR" sz="2000" b="0" dirty="0" smtClean="0">
                <a:effectLst/>
                <a:latin typeface="Arial" panose="020B0604020202020204" pitchFamily="34" charset="0"/>
                <a:cs typeface="Arial" panose="020B0604020202020204" pitchFamily="34" charset="0"/>
              </a:rPr>
              <a:t>Les personnes chez qui cette intelligence prédomine ont un goût avéré pour la lecture, disposent d’un large vocabulaire avec des significations complexes. Elles maîtrisent l’art des jeux de mots, aiment raconter des histoires, débattre, et apprécient la poésie.</a:t>
            </a:r>
            <a:endParaRPr lang="fr-FR" sz="2000" dirty="0">
              <a:latin typeface="Arial" panose="020B0604020202020204" pitchFamily="34" charset="0"/>
              <a:cs typeface="Arial" panose="020B0604020202020204" pitchFamily="34" charset="0"/>
            </a:endParaRPr>
          </a:p>
        </p:txBody>
      </p:sp>
      <p:sp>
        <p:nvSpPr>
          <p:cNvPr id="5" name="Rectangle 4"/>
          <p:cNvSpPr/>
          <p:nvPr/>
        </p:nvSpPr>
        <p:spPr>
          <a:xfrm>
            <a:off x="4572000" y="6587589"/>
            <a:ext cx="4572000" cy="276999"/>
          </a:xfrm>
          <a:prstGeom prst="rect">
            <a:avLst/>
          </a:prstGeom>
        </p:spPr>
        <p:txBody>
          <a:bodyPr>
            <a:spAutoFit/>
          </a:bodyPr>
          <a:lstStyle/>
          <a:p>
            <a:pPr algn="r"/>
            <a:r>
              <a:rPr lang="fr-FR" sz="1200" i="1" dirty="0" smtClean="0"/>
              <a:t>https://profpower.lelivrescolaire.fr/les-intelligences-multiples/</a:t>
            </a:r>
            <a:endParaRPr lang="fr-FR" sz="1200" i="1" dirty="0"/>
          </a:p>
        </p:txBody>
      </p:sp>
    </p:spTree>
    <p:extLst>
      <p:ext uri="{BB962C8B-B14F-4D97-AF65-F5344CB8AC3E}">
        <p14:creationId xmlns:p14="http://schemas.microsoft.com/office/powerpoint/2010/main" val="3159906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illustration intelligence visuelle spatia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24744"/>
            <a:ext cx="3491880" cy="349188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544714" y="0"/>
            <a:ext cx="5093317" cy="400110"/>
          </a:xfrm>
          <a:prstGeom prst="rect">
            <a:avLst/>
          </a:prstGeom>
        </p:spPr>
        <p:txBody>
          <a:bodyPr wrap="none">
            <a:spAutoFit/>
          </a:bodyPr>
          <a:lstStyle/>
          <a:p>
            <a:r>
              <a:rPr lang="fr-FR" sz="2000" b="1" dirty="0">
                <a:latin typeface="Arial" panose="020B0604020202020204" pitchFamily="34" charset="0"/>
                <a:cs typeface="Arial" panose="020B0604020202020204" pitchFamily="34" charset="0"/>
              </a:rPr>
              <a:t>L’intelligence/habileté </a:t>
            </a:r>
            <a:r>
              <a:rPr lang="fr-FR" sz="2000" b="1" dirty="0" smtClean="0">
                <a:latin typeface="Arial" panose="020B0604020202020204" pitchFamily="34" charset="0"/>
                <a:cs typeface="Arial" panose="020B0604020202020204" pitchFamily="34" charset="0"/>
              </a:rPr>
              <a:t>visuelle </a:t>
            </a:r>
            <a:r>
              <a:rPr lang="fr-FR" sz="2000" b="1" dirty="0" smtClean="0">
                <a:latin typeface="Arial" panose="020B0604020202020204" pitchFamily="34" charset="0"/>
                <a:cs typeface="Arial" panose="020B0604020202020204" pitchFamily="34" charset="0"/>
              </a:rPr>
              <a:t>– spatiale</a:t>
            </a:r>
            <a:endParaRPr lang="fr-FR" sz="2000" dirty="0">
              <a:latin typeface="Arial" panose="020B0604020202020204" pitchFamily="34" charset="0"/>
              <a:cs typeface="Arial" panose="020B0604020202020204" pitchFamily="34" charset="0"/>
            </a:endParaRPr>
          </a:p>
        </p:txBody>
      </p:sp>
      <p:sp>
        <p:nvSpPr>
          <p:cNvPr id="3" name="Rectangle 2"/>
          <p:cNvSpPr/>
          <p:nvPr/>
        </p:nvSpPr>
        <p:spPr>
          <a:xfrm>
            <a:off x="3491880" y="1057990"/>
            <a:ext cx="5652120" cy="4196020"/>
          </a:xfrm>
          <a:prstGeom prst="rect">
            <a:avLst/>
          </a:prstGeom>
        </p:spPr>
        <p:txBody>
          <a:bodyPr wrap="square">
            <a:spAutoFit/>
          </a:bodyPr>
          <a:lstStyle/>
          <a:p>
            <a:pPr>
              <a:lnSpc>
                <a:spcPct val="150000"/>
              </a:lnSpc>
            </a:pPr>
            <a:r>
              <a:rPr lang="fr-FR" b="0" dirty="0" smtClean="0">
                <a:effectLst/>
                <a:latin typeface="Arial" panose="020B0604020202020204" pitchFamily="34" charset="0"/>
                <a:cs typeface="Arial" panose="020B0604020202020204" pitchFamily="34" charset="0"/>
              </a:rPr>
              <a:t>Cette intelligence fait appel à la capacité de visualiser les choses mentalement, afin de réaliser des dessins ou des représentations graphiques. </a:t>
            </a:r>
          </a:p>
          <a:p>
            <a:pPr>
              <a:lnSpc>
                <a:spcPct val="150000"/>
              </a:lnSpc>
            </a:pPr>
            <a:r>
              <a:rPr lang="fr-FR" b="0" dirty="0" smtClean="0">
                <a:effectLst/>
                <a:latin typeface="Arial" panose="020B0604020202020204" pitchFamily="34" charset="0"/>
                <a:cs typeface="Arial" panose="020B0604020202020204" pitchFamily="34" charset="0"/>
              </a:rPr>
              <a:t>Elle prend aussi en compte le fait de se déplacer ou à déplacer des objets mentalement dans l’espace et le “sens de l’orientation”. </a:t>
            </a:r>
          </a:p>
          <a:p>
            <a:pPr>
              <a:lnSpc>
                <a:spcPct val="150000"/>
              </a:lnSpc>
            </a:pPr>
            <a:r>
              <a:rPr lang="fr-FR" b="0" dirty="0" smtClean="0">
                <a:effectLst/>
                <a:latin typeface="Arial" panose="020B0604020202020204" pitchFamily="34" charset="0"/>
                <a:cs typeface="Arial" panose="020B0604020202020204" pitchFamily="34" charset="0"/>
              </a:rPr>
              <a:t>Les personnes chez qui cette intelligence est particulièrement développée apprécient particulièrement les arts visuels et peuvent récréer de mémoire des scènes détaillées.</a:t>
            </a:r>
            <a:endParaRPr lang="fr-FR" dirty="0">
              <a:latin typeface="Arial" panose="020B0604020202020204" pitchFamily="34" charset="0"/>
              <a:cs typeface="Arial" panose="020B0604020202020204" pitchFamily="34" charset="0"/>
            </a:endParaRPr>
          </a:p>
        </p:txBody>
      </p:sp>
      <p:sp>
        <p:nvSpPr>
          <p:cNvPr id="5" name="Rectangle 4"/>
          <p:cNvSpPr/>
          <p:nvPr/>
        </p:nvSpPr>
        <p:spPr>
          <a:xfrm>
            <a:off x="4572000" y="6587589"/>
            <a:ext cx="4572000" cy="276999"/>
          </a:xfrm>
          <a:prstGeom prst="rect">
            <a:avLst/>
          </a:prstGeom>
        </p:spPr>
        <p:txBody>
          <a:bodyPr>
            <a:spAutoFit/>
          </a:bodyPr>
          <a:lstStyle/>
          <a:p>
            <a:pPr algn="r"/>
            <a:r>
              <a:rPr lang="fr-FR" sz="1200" i="1" dirty="0" smtClean="0"/>
              <a:t>https://profpower.lelivrescolaire.fr/les-intelligences-multiples/</a:t>
            </a:r>
            <a:endParaRPr lang="fr-FR" sz="1200" i="1" dirty="0"/>
          </a:p>
        </p:txBody>
      </p:sp>
    </p:spTree>
    <p:extLst>
      <p:ext uri="{BB962C8B-B14F-4D97-AF65-F5344CB8AC3E}">
        <p14:creationId xmlns:p14="http://schemas.microsoft.com/office/powerpoint/2010/main" val="3159906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illustration intelligence corporel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24744"/>
            <a:ext cx="3014568" cy="3014568"/>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1835696" y="-6290"/>
            <a:ext cx="6149697" cy="400110"/>
          </a:xfrm>
          <a:prstGeom prst="rect">
            <a:avLst/>
          </a:prstGeom>
        </p:spPr>
        <p:txBody>
          <a:bodyPr wrap="none">
            <a:spAutoFit/>
          </a:bodyPr>
          <a:lstStyle/>
          <a:p>
            <a:r>
              <a:rPr lang="fr-FR" sz="2000" b="1" dirty="0">
                <a:latin typeface="Arial" panose="020B0604020202020204" pitchFamily="34" charset="0"/>
                <a:cs typeface="Arial" panose="020B0604020202020204" pitchFamily="34" charset="0"/>
              </a:rPr>
              <a:t>L’intelligence/habileté </a:t>
            </a:r>
            <a:r>
              <a:rPr lang="fr-FR" sz="2000" b="1" dirty="0" smtClean="0">
                <a:latin typeface="Arial" panose="020B0604020202020204" pitchFamily="34" charset="0"/>
                <a:cs typeface="Arial" panose="020B0604020202020204" pitchFamily="34" charset="0"/>
              </a:rPr>
              <a:t>corporelle </a:t>
            </a:r>
            <a:r>
              <a:rPr lang="fr-FR" sz="2000" b="1" dirty="0" smtClean="0">
                <a:latin typeface="Arial" panose="020B0604020202020204" pitchFamily="34" charset="0"/>
                <a:cs typeface="Arial" panose="020B0604020202020204" pitchFamily="34" charset="0"/>
              </a:rPr>
              <a:t>– kinesthésique</a:t>
            </a:r>
            <a:endParaRPr lang="fr-FR" sz="2000" dirty="0">
              <a:latin typeface="Arial" panose="020B0604020202020204" pitchFamily="34" charset="0"/>
              <a:cs typeface="Arial" panose="020B0604020202020204" pitchFamily="34" charset="0"/>
            </a:endParaRPr>
          </a:p>
        </p:txBody>
      </p:sp>
      <p:sp>
        <p:nvSpPr>
          <p:cNvPr id="3" name="Rectangle 2"/>
          <p:cNvSpPr/>
          <p:nvPr/>
        </p:nvSpPr>
        <p:spPr>
          <a:xfrm>
            <a:off x="2987824" y="1052736"/>
            <a:ext cx="6156176" cy="3728649"/>
          </a:xfrm>
          <a:prstGeom prst="rect">
            <a:avLst/>
          </a:prstGeom>
        </p:spPr>
        <p:txBody>
          <a:bodyPr wrap="square">
            <a:spAutoFit/>
          </a:bodyPr>
          <a:lstStyle/>
          <a:p>
            <a:pPr>
              <a:lnSpc>
                <a:spcPct val="150000"/>
              </a:lnSpc>
            </a:pPr>
            <a:r>
              <a:rPr lang="fr-FR" sz="2000" b="0" dirty="0" smtClean="0">
                <a:effectLst/>
                <a:latin typeface="Arial" panose="020B0604020202020204" pitchFamily="34" charset="0"/>
                <a:cs typeface="Arial" panose="020B0604020202020204" pitchFamily="34" charset="0"/>
              </a:rPr>
              <a:t>Elle permet d’imiter les gestes et d’exécuter des séquences de mouvements. </a:t>
            </a:r>
          </a:p>
          <a:p>
            <a:pPr>
              <a:lnSpc>
                <a:spcPct val="150000"/>
              </a:lnSpc>
            </a:pPr>
            <a:r>
              <a:rPr lang="fr-FR" sz="2000" b="0" dirty="0" smtClean="0">
                <a:effectLst/>
                <a:latin typeface="Arial" panose="020B0604020202020204" pitchFamily="34" charset="0"/>
                <a:cs typeface="Arial" panose="020B0604020202020204" pitchFamily="34" charset="0"/>
              </a:rPr>
              <a:t>Les personnes ayant développé particulièrement ce type d’intelligence comprennent comment fonctionnent les objets en les manipulant, apprécient les activités manuelles et sportives, et communiquent facilement leurs idées et leurs émotions par le mouvement.</a:t>
            </a:r>
            <a:endParaRPr lang="fr-FR" sz="2000" dirty="0">
              <a:latin typeface="Arial" panose="020B0604020202020204" pitchFamily="34" charset="0"/>
              <a:cs typeface="Arial" panose="020B0604020202020204" pitchFamily="34" charset="0"/>
            </a:endParaRPr>
          </a:p>
        </p:txBody>
      </p:sp>
      <p:sp>
        <p:nvSpPr>
          <p:cNvPr id="5" name="Rectangle 4"/>
          <p:cNvSpPr/>
          <p:nvPr/>
        </p:nvSpPr>
        <p:spPr>
          <a:xfrm>
            <a:off x="4572000" y="6587589"/>
            <a:ext cx="4572000" cy="276999"/>
          </a:xfrm>
          <a:prstGeom prst="rect">
            <a:avLst/>
          </a:prstGeom>
        </p:spPr>
        <p:txBody>
          <a:bodyPr>
            <a:spAutoFit/>
          </a:bodyPr>
          <a:lstStyle/>
          <a:p>
            <a:pPr algn="r"/>
            <a:r>
              <a:rPr lang="fr-FR" sz="1200" i="1" dirty="0" smtClean="0"/>
              <a:t>https://profpower.lelivrescolaire.fr/les-intelligences-multiples/</a:t>
            </a:r>
            <a:endParaRPr lang="fr-FR" sz="1200" i="1" dirty="0"/>
          </a:p>
        </p:txBody>
      </p:sp>
    </p:spTree>
    <p:extLst>
      <p:ext uri="{BB962C8B-B14F-4D97-AF65-F5344CB8AC3E}">
        <p14:creationId xmlns:p14="http://schemas.microsoft.com/office/powerpoint/2010/main" val="3159906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illustration intelligence musica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68760"/>
            <a:ext cx="3201392" cy="320139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565553" y="0"/>
            <a:ext cx="4012893" cy="400110"/>
          </a:xfrm>
          <a:prstGeom prst="rect">
            <a:avLst/>
          </a:prstGeom>
        </p:spPr>
        <p:txBody>
          <a:bodyPr wrap="none">
            <a:spAutoFit/>
          </a:bodyPr>
          <a:lstStyle/>
          <a:p>
            <a:r>
              <a:rPr lang="fr-FR" sz="2000" b="1" dirty="0">
                <a:latin typeface="Arial" panose="020B0604020202020204" pitchFamily="34" charset="0"/>
                <a:cs typeface="Arial" panose="020B0604020202020204" pitchFamily="34" charset="0"/>
              </a:rPr>
              <a:t>L’intelligence/habileté musicale</a:t>
            </a:r>
            <a:endParaRPr lang="fr-FR" sz="2000" b="0" dirty="0">
              <a:effectLst/>
              <a:latin typeface="Arial" panose="020B0604020202020204" pitchFamily="34" charset="0"/>
              <a:cs typeface="Arial" panose="020B0604020202020204" pitchFamily="34" charset="0"/>
            </a:endParaRPr>
          </a:p>
        </p:txBody>
      </p:sp>
      <p:sp>
        <p:nvSpPr>
          <p:cNvPr id="3" name="Rectangle 2"/>
          <p:cNvSpPr/>
          <p:nvPr/>
        </p:nvSpPr>
        <p:spPr>
          <a:xfrm>
            <a:off x="3203848" y="1149866"/>
            <a:ext cx="5940152" cy="3785652"/>
          </a:xfrm>
          <a:prstGeom prst="rect">
            <a:avLst/>
          </a:prstGeom>
        </p:spPr>
        <p:txBody>
          <a:bodyPr wrap="square">
            <a:spAutoFit/>
          </a:bodyPr>
          <a:lstStyle/>
          <a:p>
            <a:pPr>
              <a:lnSpc>
                <a:spcPct val="150000"/>
              </a:lnSpc>
            </a:pPr>
            <a:r>
              <a:rPr lang="fr-FR" sz="2000" b="0" dirty="0" smtClean="0">
                <a:effectLst/>
                <a:latin typeface="Arial" panose="020B0604020202020204" pitchFamily="34" charset="0"/>
                <a:cs typeface="Arial" panose="020B0604020202020204" pitchFamily="34" charset="0"/>
              </a:rPr>
              <a:t>Si vous êtes particulièrement à l’aise pour discerner les différents tons, les différents sons et rythmes, si vous vous souvenez facilement de mélodies et de motifs rythmiques, il y a de forte chances que vous ayez une bonne intelligence musicale. Celle-ci sert à recréer des sons, des rythmes, à comprendre leur signification, à synchroniser différents motifs musicaux.</a:t>
            </a:r>
            <a:endParaRPr lang="fr-FR" sz="2000" dirty="0">
              <a:latin typeface="Arial" panose="020B0604020202020204" pitchFamily="34" charset="0"/>
              <a:cs typeface="Arial" panose="020B0604020202020204" pitchFamily="34" charset="0"/>
            </a:endParaRPr>
          </a:p>
        </p:txBody>
      </p:sp>
      <p:sp>
        <p:nvSpPr>
          <p:cNvPr id="5" name="Rectangle 4"/>
          <p:cNvSpPr/>
          <p:nvPr/>
        </p:nvSpPr>
        <p:spPr>
          <a:xfrm>
            <a:off x="4572000" y="6587589"/>
            <a:ext cx="4572000" cy="276999"/>
          </a:xfrm>
          <a:prstGeom prst="rect">
            <a:avLst/>
          </a:prstGeom>
        </p:spPr>
        <p:txBody>
          <a:bodyPr>
            <a:spAutoFit/>
          </a:bodyPr>
          <a:lstStyle/>
          <a:p>
            <a:pPr algn="r"/>
            <a:r>
              <a:rPr lang="fr-FR" sz="1200" i="1" dirty="0" smtClean="0"/>
              <a:t>https://profpower.lelivrescolaire.fr/les-intelligences-multiples/</a:t>
            </a:r>
            <a:endParaRPr lang="fr-FR" sz="1200" i="1" dirty="0"/>
          </a:p>
        </p:txBody>
      </p:sp>
    </p:spTree>
    <p:extLst>
      <p:ext uri="{BB962C8B-B14F-4D97-AF65-F5344CB8AC3E}">
        <p14:creationId xmlns:p14="http://schemas.microsoft.com/office/powerpoint/2010/main" val="3159906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illustration intelligence interpersonnel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48680"/>
            <a:ext cx="3212975" cy="321297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411760" y="0"/>
            <a:ext cx="4910575" cy="400110"/>
          </a:xfrm>
          <a:prstGeom prst="rect">
            <a:avLst/>
          </a:prstGeom>
        </p:spPr>
        <p:txBody>
          <a:bodyPr wrap="none">
            <a:spAutoFit/>
          </a:bodyPr>
          <a:lstStyle/>
          <a:p>
            <a:r>
              <a:rPr lang="fr-FR" sz="2000" b="1" dirty="0">
                <a:latin typeface="Arial" panose="020B0604020202020204" pitchFamily="34" charset="0"/>
                <a:cs typeface="Arial" panose="020B0604020202020204" pitchFamily="34" charset="0"/>
              </a:rPr>
              <a:t>L’intelligence/habileté interpersonnelle</a:t>
            </a:r>
            <a:endParaRPr lang="fr-FR" sz="2000" b="0" dirty="0">
              <a:effectLst/>
              <a:latin typeface="Arial" panose="020B0604020202020204" pitchFamily="34" charset="0"/>
              <a:cs typeface="Arial" panose="020B0604020202020204" pitchFamily="34" charset="0"/>
            </a:endParaRPr>
          </a:p>
        </p:txBody>
      </p:sp>
      <p:sp>
        <p:nvSpPr>
          <p:cNvPr id="4" name="Rectangle 3"/>
          <p:cNvSpPr/>
          <p:nvPr/>
        </p:nvSpPr>
        <p:spPr>
          <a:xfrm>
            <a:off x="3131840" y="1124744"/>
            <a:ext cx="6009992" cy="4651979"/>
          </a:xfrm>
          <a:prstGeom prst="rect">
            <a:avLst/>
          </a:prstGeom>
        </p:spPr>
        <p:txBody>
          <a:bodyPr wrap="square">
            <a:spAutoFit/>
          </a:bodyPr>
          <a:lstStyle/>
          <a:p>
            <a:pPr>
              <a:lnSpc>
                <a:spcPct val="150000"/>
              </a:lnSpc>
            </a:pPr>
            <a:r>
              <a:rPr lang="fr-FR" sz="2000" b="0" dirty="0" smtClean="0">
                <a:effectLst/>
                <a:latin typeface="Arial" panose="020B0604020202020204" pitchFamily="34" charset="0"/>
                <a:cs typeface="Arial" panose="020B0604020202020204" pitchFamily="34" charset="0"/>
              </a:rPr>
              <a:t>Vous êtes comme un poisson dans l’eau lorsqu’il s’agit de comprendre la personnalité, les sentiments et intentions des autres ? Vous adaptez souvent votre comportement en fonction de votre interlocuteur ? </a:t>
            </a:r>
          </a:p>
          <a:p>
            <a:pPr>
              <a:lnSpc>
                <a:spcPct val="150000"/>
              </a:lnSpc>
            </a:pPr>
            <a:r>
              <a:rPr lang="fr-FR" sz="2000" b="0" dirty="0" smtClean="0">
                <a:effectLst/>
                <a:latin typeface="Arial" panose="020B0604020202020204" pitchFamily="34" charset="0"/>
                <a:cs typeface="Arial" panose="020B0604020202020204" pitchFamily="34" charset="0"/>
              </a:rPr>
              <a:t>Ce sont les caractéristiques de l’intelligence interpersonnelle qui permet d’établir des relations avec autrui, de coopérer, gérer un groupe, d’enseigner, de faire preuve d’empathie et de sensibilité pour les autres.</a:t>
            </a:r>
            <a:endParaRPr lang="fr-FR" sz="2000" dirty="0">
              <a:latin typeface="Arial" panose="020B0604020202020204" pitchFamily="34" charset="0"/>
              <a:cs typeface="Arial" panose="020B0604020202020204" pitchFamily="34" charset="0"/>
            </a:endParaRPr>
          </a:p>
        </p:txBody>
      </p:sp>
      <p:sp>
        <p:nvSpPr>
          <p:cNvPr id="5" name="Rectangle 4"/>
          <p:cNvSpPr/>
          <p:nvPr/>
        </p:nvSpPr>
        <p:spPr>
          <a:xfrm>
            <a:off x="4572000" y="6587589"/>
            <a:ext cx="4572000" cy="276999"/>
          </a:xfrm>
          <a:prstGeom prst="rect">
            <a:avLst/>
          </a:prstGeom>
        </p:spPr>
        <p:txBody>
          <a:bodyPr>
            <a:spAutoFit/>
          </a:bodyPr>
          <a:lstStyle/>
          <a:p>
            <a:pPr algn="r"/>
            <a:r>
              <a:rPr lang="fr-FR" sz="1200" i="1" dirty="0" smtClean="0"/>
              <a:t>https://profpower.lelivrescolaire.fr/les-intelligences-multiples/</a:t>
            </a:r>
            <a:endParaRPr lang="fr-FR" sz="1200" i="1" dirty="0"/>
          </a:p>
        </p:txBody>
      </p:sp>
    </p:spTree>
    <p:extLst>
      <p:ext uri="{BB962C8B-B14F-4D97-AF65-F5344CB8AC3E}">
        <p14:creationId xmlns:p14="http://schemas.microsoft.com/office/powerpoint/2010/main" val="3270194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illustration intelligence intrapersonnel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40" y="946485"/>
            <a:ext cx="3645024" cy="3645024"/>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714784" y="0"/>
            <a:ext cx="4910575" cy="400110"/>
          </a:xfrm>
          <a:prstGeom prst="rect">
            <a:avLst/>
          </a:prstGeom>
        </p:spPr>
        <p:txBody>
          <a:bodyPr wrap="none">
            <a:spAutoFit/>
          </a:bodyPr>
          <a:lstStyle/>
          <a:p>
            <a:r>
              <a:rPr lang="fr-FR" sz="2000" b="1" dirty="0">
                <a:latin typeface="Arial" panose="020B0604020202020204" pitchFamily="34" charset="0"/>
                <a:cs typeface="Arial" panose="020B0604020202020204" pitchFamily="34" charset="0"/>
              </a:rPr>
              <a:t>L’intelligence/habileté </a:t>
            </a:r>
            <a:r>
              <a:rPr lang="fr-FR" sz="2000" b="1" dirty="0" err="1" smtClean="0">
                <a:effectLst/>
                <a:latin typeface="Arial" panose="020B0604020202020204" pitchFamily="34" charset="0"/>
                <a:cs typeface="Arial" panose="020B0604020202020204" pitchFamily="34" charset="0"/>
              </a:rPr>
              <a:t>intrapersonnelle</a:t>
            </a:r>
            <a:endParaRPr lang="fr-FR" sz="2000" b="0" dirty="0">
              <a:effectLst/>
              <a:latin typeface="Arial" panose="020B0604020202020204" pitchFamily="34" charset="0"/>
              <a:cs typeface="Arial" panose="020B0604020202020204" pitchFamily="34" charset="0"/>
            </a:endParaRPr>
          </a:p>
        </p:txBody>
      </p:sp>
      <p:sp>
        <p:nvSpPr>
          <p:cNvPr id="3" name="Rectangle 2"/>
          <p:cNvSpPr/>
          <p:nvPr/>
        </p:nvSpPr>
        <p:spPr>
          <a:xfrm>
            <a:off x="2699792" y="1107004"/>
            <a:ext cx="6444208" cy="3323987"/>
          </a:xfrm>
          <a:prstGeom prst="rect">
            <a:avLst/>
          </a:prstGeom>
        </p:spPr>
        <p:txBody>
          <a:bodyPr wrap="square">
            <a:spAutoFit/>
          </a:bodyPr>
          <a:lstStyle/>
          <a:p>
            <a:pPr>
              <a:lnSpc>
                <a:spcPct val="150000"/>
              </a:lnSpc>
            </a:pPr>
            <a:r>
              <a:rPr lang="fr-FR" sz="2000" b="0" dirty="0" smtClean="0">
                <a:effectLst/>
                <a:latin typeface="Arial" panose="020B0604020202020204" pitchFamily="34" charset="0"/>
                <a:cs typeface="Arial" panose="020B0604020202020204" pitchFamily="34" charset="0"/>
              </a:rPr>
              <a:t>Vous savez vous fixer des objectifs et les atteindre, vous connaissez bien vos forces et vos faiblesses ? Une intelligence </a:t>
            </a:r>
            <a:r>
              <a:rPr lang="fr-FR" sz="2000" b="0" dirty="0" err="1" smtClean="0">
                <a:effectLst/>
                <a:latin typeface="Arial" panose="020B0604020202020204" pitchFamily="34" charset="0"/>
                <a:cs typeface="Arial" panose="020B0604020202020204" pitchFamily="34" charset="0"/>
              </a:rPr>
              <a:t>intrapersonnelle</a:t>
            </a:r>
            <a:r>
              <a:rPr lang="fr-FR" sz="2000" b="0" dirty="0" smtClean="0">
                <a:effectLst/>
                <a:latin typeface="Arial" panose="020B0604020202020204" pitchFamily="34" charset="0"/>
                <a:cs typeface="Arial" panose="020B0604020202020204" pitchFamily="34" charset="0"/>
              </a:rPr>
              <a:t> développée permet d’apprendre de ses succès et échecs, de connaître son processus d’apprentissage, de comprendre ses émotions, et d’être en accord avec soi-même dans différentes situations sociales.</a:t>
            </a:r>
            <a:endParaRPr lang="fr-F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1193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TotalTime>
  <Words>774</Words>
  <Application>Microsoft Office PowerPoint</Application>
  <PresentationFormat>Affichage à l'écran (4:3)</PresentationFormat>
  <Paragraphs>42</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Cyril Dussuchaud</dc:creator>
  <cp:lastModifiedBy>Cyril Dussuchaud</cp:lastModifiedBy>
  <cp:revision>22</cp:revision>
  <dcterms:created xsi:type="dcterms:W3CDTF">2019-11-09T13:45:14Z</dcterms:created>
  <dcterms:modified xsi:type="dcterms:W3CDTF">2019-11-11T14:49:12Z</dcterms:modified>
</cp:coreProperties>
</file>