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7" r:id="rId4"/>
    <p:sldId id="258" r:id="rId5"/>
    <p:sldId id="270" r:id="rId6"/>
    <p:sldId id="27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47D55-DE50-4A89-91CD-123C770E2E27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18807-EA0F-49A2-83CC-2545C44F3B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8807-EA0F-49A2-83CC-2545C44F3BFB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13/05/2020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fr/url?sa=i&amp;url=https://www.fou-de-puzzle.com/michel-ange-la-creation-dadam-de-la-chapelle-sixtine-1508-1512-24-pieces-grafika-kids-puzzle-2.html&amp;psig=AOvVaw06g4PHsQSGXSmSW0ta3bYz&amp;ust=1589149689373000&amp;source=images&amp;cd=vfe&amp;ved=0CAIQjRxqFwoTCIDl15Dqp-kCFQAAAAAdAAAAABAJ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fr/url?sa=i&amp;url=https://www.dna.fr/societe/2019/02/17/les-annees-difficiles-de-la-guerre-de-30-ans&amp;psig=AOvVaw3mwk_JvbfXE7YwDCAxC8je&amp;ust=1589147571340000&amp;source=images&amp;cd=vfe&amp;ved=0CAIQjRxqFwoTCMjNipjip-kCFQAAAAAdAAAAABA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fr/url?sa=i&amp;url=https://fr.wikipedia.org/wiki/Guerres_de_Religion_(France)&amp;psig=AOvVaw1Tfa1Ruz9S6tJUC8BsNX4K&amp;ust=1589147879339000&amp;source=images&amp;cd=vfe&amp;ved=0CAIQjRxqFwoTCKC3tavjp-kCFQAAAAAdAAAAABA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fr/url?sa=i&amp;url=https://slideplayer.fr/slide/3215298/&amp;psig=AOvVaw1BCIo3h7OLGC9kKmny2ABQ&amp;ust=1589142774010000&amp;source=images&amp;cd=vfe&amp;ved=0CAIQjRxqFwoTCPDS3KzQp-kCFQAAAAAdAAAAABA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url=https://www.24heures.ch/vivre/histoire/martin-luther-flamboyant-mal-embouche/story/12524838&amp;psig=AOvVaw01hDqPIcZYTQOG0UH4FGcW&amp;ust=1589146043611000&amp;source=images&amp;cd=vfe&amp;ved=0CAIQjRxqFwoTCPC9u7_cp-kCFQAAAAAdAAAAABA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èces Magnétiques - Michel Ange : La Création d'Adam de la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14290"/>
            <a:ext cx="9144000" cy="142876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Pensée humaniste,                                     réformes et conflits religieux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aurelien\Documents\Scanned Documents\Image (369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2496" r="16000" b="59721"/>
          <a:stretch>
            <a:fillRect/>
          </a:stretch>
        </p:blipFill>
        <p:spPr bwMode="auto">
          <a:xfrm>
            <a:off x="357158" y="1714488"/>
            <a:ext cx="8358214" cy="4857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214282" y="142852"/>
            <a:ext cx="8643998" cy="15716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</a:t>
            </a:r>
            <a:r>
              <a:rPr kumimoji="0" lang="fr-FR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travaux de Luther sont le début d’une nouvelle religion : le protestantisme, appelée ainsi car ils protestent contre l’Eglise.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baseline="0" dirty="0" smtClean="0"/>
              <a:t>Le document ci-dessous montre les 4 principales différences entre les protestants et les catholiques (chrétiens</a:t>
            </a:r>
            <a:r>
              <a:rPr lang="fr-FR" sz="2400" b="1" dirty="0" smtClean="0"/>
              <a:t> favorables au pape) :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aurelien\Documents\Scanned Documents\Image (37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00" t="36212" r="13004" b="33264"/>
          <a:stretch>
            <a:fillRect/>
          </a:stretch>
        </p:blipFill>
        <p:spPr bwMode="auto">
          <a:xfrm rot="10800000">
            <a:off x="214282" y="1071546"/>
            <a:ext cx="3929090" cy="26431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Image 2" descr="C:\Users\aurelien\Documents\Scanned Documents\Image (37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53" t="2914" r="20610" b="69359"/>
          <a:stretch>
            <a:fillRect/>
          </a:stretch>
        </p:blipFill>
        <p:spPr bwMode="auto">
          <a:xfrm>
            <a:off x="785786" y="3929066"/>
            <a:ext cx="2714644" cy="2571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Sous-titre 2"/>
          <p:cNvSpPr txBox="1">
            <a:spLocks/>
          </p:cNvSpPr>
          <p:nvPr/>
        </p:nvSpPr>
        <p:spPr>
          <a:xfrm>
            <a:off x="5286380" y="1357298"/>
            <a:ext cx="3571900" cy="19288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L’Eglise réunit un concile (réunion) à Trente, en Italie, pour rappeler ses principes.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072066" y="4000504"/>
            <a:ext cx="3786214" cy="24288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Le pape engage Ignace de Loyola qui, à la tête de l’Ordre des Jésuites, se charge de répandre la religion catholique partout où il se rend.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èche vers le bas 5"/>
          <p:cNvSpPr/>
          <p:nvPr/>
        </p:nvSpPr>
        <p:spPr>
          <a:xfrm rot="5400000">
            <a:off x="4393405" y="2107397"/>
            <a:ext cx="57150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5400000">
            <a:off x="4321967" y="4750603"/>
            <a:ext cx="57150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0" y="142852"/>
            <a:ext cx="9144000" cy="6429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 REACTION DE L’EGLISE CATHOLIQUE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aurelien\Documents\Scanned Documents\Image (375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20" t="3015" r="14235" b="59419"/>
          <a:stretch>
            <a:fillRect/>
          </a:stretch>
        </p:blipFill>
        <p:spPr bwMode="auto">
          <a:xfrm>
            <a:off x="214282" y="1214422"/>
            <a:ext cx="8572528" cy="54292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0" y="0"/>
            <a:ext cx="9144000" cy="13572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Dès</a:t>
            </a:r>
            <a:r>
              <a:rPr kumimoji="0" lang="fr-FR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lors, l’Europe se divise religieusement entre les catholiques fidèles au pape (jaune) et les protestants favorables à Luther (luthériens, anglicans, calvinistes).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énéalogie | Les années difficiles de la guerre de 30 an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12877"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0" y="0"/>
            <a:ext cx="9144000" cy="20002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GUERRES DE RELIGION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Cette division plonge l’Europe dans de nombreuses guerres de religion (Allemagne,</a:t>
            </a:r>
            <a:r>
              <a:rPr kumimoji="0" lang="fr-FR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Pays-Bas, France). Elles font de très nombreux, ravagent les pays et sont marquées par beaucoup d’atrocités.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uerres de Religion (France) — Wikipédi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Sous-titre 2"/>
          <p:cNvSpPr txBox="1">
            <a:spLocks/>
          </p:cNvSpPr>
          <p:nvPr/>
        </p:nvSpPr>
        <p:spPr>
          <a:xfrm>
            <a:off x="0" y="0"/>
            <a:ext cx="9144000" cy="20002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 France, l’apogée des guerres de religion est le </a:t>
            </a:r>
            <a:r>
              <a:rPr kumimoji="0" lang="fr-FR" sz="20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massacre de la Saint-Barthélemy</a:t>
            </a: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(24 août 1574).</a:t>
            </a:r>
            <a:r>
              <a:rPr kumimoji="0" lang="fr-FR" sz="20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 roi Charles IX a accepté de marier sa fille catholique à un prince protestant. En fait, c’est un prétexte pour faire venir les chefs protestants dans la capitale pro-catholique et les faire tuer.</a:t>
            </a:r>
            <a:r>
              <a:rPr kumimoji="0" lang="fr-FR" sz="20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Mais il perd le contrôle de la situation qui s’étend à toute la France dans les jours suivants et fait 13 000 morts.</a:t>
            </a:r>
            <a:endParaRPr kumimoji="0" lang="fr-FR" sz="20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1904" t="13167" r="9526"/>
          <a:stretch>
            <a:fillRect/>
          </a:stretch>
        </p:blipFill>
        <p:spPr bwMode="auto">
          <a:xfrm>
            <a:off x="214282" y="2285992"/>
            <a:ext cx="240008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 descr="C:\Users\aurelien\Documents\Scanned Documents\Image (37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99" t="7155" r="14199" b="40265"/>
          <a:stretch>
            <a:fillRect/>
          </a:stretch>
        </p:blipFill>
        <p:spPr bwMode="auto">
          <a:xfrm>
            <a:off x="5643570" y="0"/>
            <a:ext cx="3500431" cy="68580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cxnSp>
        <p:nvCxnSpPr>
          <p:cNvPr id="5" name="Connecteur droit 4"/>
          <p:cNvCxnSpPr/>
          <p:nvPr/>
        </p:nvCxnSpPr>
        <p:spPr>
          <a:xfrm>
            <a:off x="5715008" y="357166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715008" y="1785926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6572264" y="1571612"/>
            <a:ext cx="24288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715008" y="1928802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715008" y="2143116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715008" y="3286124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572264" y="3143248"/>
            <a:ext cx="242889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715008" y="3500438"/>
            <a:ext cx="3286148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715008" y="3643314"/>
            <a:ext cx="3000396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358214" y="5500702"/>
            <a:ext cx="571504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715008" y="5643578"/>
            <a:ext cx="321471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715008" y="5857892"/>
            <a:ext cx="2714644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ous-titre 2"/>
          <p:cNvSpPr txBox="1">
            <a:spLocks/>
          </p:cNvSpPr>
          <p:nvPr/>
        </p:nvSpPr>
        <p:spPr>
          <a:xfrm>
            <a:off x="0" y="500042"/>
            <a:ext cx="4857752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catholiques peuvent pratiquer librement leur religion.</a:t>
            </a:r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0" y="1428736"/>
            <a:ext cx="4929190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protestants peuvent pratiquer librement leur religion.</a:t>
            </a:r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2857488" y="2928934"/>
            <a:ext cx="1928826" cy="13573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Un protestant ne peut pas être persécuté pour</a:t>
            </a:r>
            <a:r>
              <a:rPr kumimoji="0" lang="fr-FR" sz="20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sa religion. </a:t>
            </a:r>
            <a:endParaRPr kumimoji="0" lang="fr-FR" sz="20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ous-titre 2"/>
          <p:cNvSpPr txBox="1">
            <a:spLocks/>
          </p:cNvSpPr>
          <p:nvPr/>
        </p:nvSpPr>
        <p:spPr>
          <a:xfrm>
            <a:off x="2928926" y="5286388"/>
            <a:ext cx="1928826" cy="10715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Catholiques</a:t>
            </a:r>
            <a:r>
              <a:rPr kumimoji="0" lang="fr-FR" sz="20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et      protestants sont égaux</a:t>
            </a:r>
            <a:endParaRPr kumimoji="0" lang="fr-FR" sz="20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4857752" y="928670"/>
            <a:ext cx="642942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857752" y="1857364"/>
            <a:ext cx="642942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4786314" y="3571876"/>
            <a:ext cx="642942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4786314" y="5857892"/>
            <a:ext cx="642942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ous-titre 2"/>
          <p:cNvSpPr txBox="1">
            <a:spLocks/>
          </p:cNvSpPr>
          <p:nvPr/>
        </p:nvSpPr>
        <p:spPr>
          <a:xfrm>
            <a:off x="214282" y="5643578"/>
            <a:ext cx="2428860" cy="10715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 roi Henri IV, un ex protestant converti</a:t>
            </a:r>
            <a:r>
              <a:rPr kumimoji="0" lang="fr-FR" sz="1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au catholicisme, met fin aux guerres de religion par l’édit de Nantes en 1598.</a:t>
            </a:r>
            <a:endParaRPr kumimoji="0" lang="fr-FR" sz="1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142844" y="2214554"/>
            <a:ext cx="2571768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5400000" flipH="1" flipV="1">
            <a:off x="465903" y="4463263"/>
            <a:ext cx="4498212" cy="79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>
            <a:off x="-2106659" y="4464057"/>
            <a:ext cx="4500594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42844" y="6715148"/>
            <a:ext cx="2571768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ous-titre 2"/>
          <p:cNvSpPr txBox="1">
            <a:spLocks/>
          </p:cNvSpPr>
          <p:nvPr/>
        </p:nvSpPr>
        <p:spPr>
          <a:xfrm>
            <a:off x="0" y="0"/>
            <a:ext cx="5786446" cy="6429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L’EDIT DE NANTES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aurelien\Documents\Scanned Documents\Image (367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58" t="2013" r="57390" b="64086"/>
          <a:stretch>
            <a:fillRect/>
          </a:stretch>
        </p:blipFill>
        <p:spPr bwMode="auto">
          <a:xfrm>
            <a:off x="214282" y="714356"/>
            <a:ext cx="4786346" cy="58579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5286380" y="642918"/>
            <a:ext cx="3714776" cy="12144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Moyen Âge, l’Homme consacre sa vie au travail (champs) et à Dieu (église). </a:t>
            </a:r>
            <a:r>
              <a:rPr lang="fr-FR" b="1" dirty="0" smtClean="0">
                <a:solidFill>
                  <a:srgbClr val="0070C0"/>
                </a:solidFill>
              </a:rPr>
              <a:t>Les humanistes considèrent qu’il s’agit une période de régression.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286380" y="3714752"/>
            <a:ext cx="3714776" cy="17145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humanistes redécouvrent les auteurs de l’Antiquité, période plus intéressante. Les connaître, c’est progresser par l’esprit, devenir plus instruit. L’Homme s’intéresse à lui-même et à ce qu’il est capable de faire.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286380" y="2000240"/>
            <a:ext cx="3714776" cy="12858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humanistes veulent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rééduquer l’Homme. </a:t>
            </a:r>
            <a:r>
              <a:rPr lang="fr-FR" b="1" dirty="0" smtClean="0">
                <a:solidFill>
                  <a:srgbClr val="FF0000"/>
                </a:solidFill>
              </a:rPr>
              <a:t>Présents dans toute l’Europe, ils communiquent entre eux et voyagent pour se rencontrer.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28596" y="1428736"/>
            <a:ext cx="4429156" cy="15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85720" y="1643050"/>
            <a:ext cx="1000132" cy="15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428728" y="1714488"/>
            <a:ext cx="3429024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85720" y="1928802"/>
            <a:ext cx="457203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85720" y="2214554"/>
            <a:ext cx="457203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85720" y="2428868"/>
            <a:ext cx="4572032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85720" y="2643182"/>
            <a:ext cx="1928826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85720" y="4572008"/>
            <a:ext cx="4500594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14282" y="4786322"/>
            <a:ext cx="3929090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1714480" y="4357694"/>
            <a:ext cx="3143272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ous-titre 2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COMPRENDRE CE QU’EST L’HUMANISME </a:t>
            </a:r>
            <a:endParaRPr kumimoji="0" lang="fr-FR" sz="32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Flèche vers le bas 29"/>
          <p:cNvSpPr/>
          <p:nvPr/>
        </p:nvSpPr>
        <p:spPr>
          <a:xfrm rot="5400000">
            <a:off x="4964909" y="1250141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e bas 30"/>
          <p:cNvSpPr/>
          <p:nvPr/>
        </p:nvSpPr>
        <p:spPr>
          <a:xfrm rot="5400000">
            <a:off x="4964909" y="2178835"/>
            <a:ext cx="357190" cy="28575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e bas 31"/>
          <p:cNvSpPr/>
          <p:nvPr/>
        </p:nvSpPr>
        <p:spPr>
          <a:xfrm rot="5400000">
            <a:off x="4964909" y="4321975"/>
            <a:ext cx="357190" cy="2857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'Humanisme et la Renaissance - ppt télécharge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aurelien\Documents\Scanned Documents\Image (36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t="10894" r="16459" b="63889"/>
          <a:stretch>
            <a:fillRect/>
          </a:stretch>
        </p:blipFill>
        <p:spPr bwMode="auto">
          <a:xfrm rot="10800000">
            <a:off x="357158" y="3000372"/>
            <a:ext cx="8429652" cy="35718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214282" y="0"/>
            <a:ext cx="8643998" cy="30003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BOULEVERSEMENTS DANS L’ASTRONOMIE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Notre connaissance de l’univers évolue à cette période. Copernic découvre trois changements majeurs :</a:t>
            </a:r>
          </a:p>
          <a:p>
            <a:pPr marL="263525" marR="0" lvl="0" indent="-1809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c’est le Soleil qui est au centre de l’univers connu et non la Terre ;</a:t>
            </a:r>
          </a:p>
          <a:p>
            <a:pPr marL="263525" marR="0" lvl="0" indent="-1809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c’est la Terre qui tourne autour du Soleil et non l’inverse ;</a:t>
            </a:r>
          </a:p>
          <a:p>
            <a:pPr marL="263525" marR="0" lvl="0" indent="-1809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la Lune est un satellite naturel tournant autour de la Terre et non pas un astre comme un autre.   </a:t>
            </a:r>
            <a:endParaRPr kumimoji="0" lang="fr-FR" sz="32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:\Users\aurelien\Documents\Scanned Documents\Image (366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48" t="46627" r="58139" b="27785"/>
          <a:stretch>
            <a:fillRect/>
          </a:stretch>
        </p:blipFill>
        <p:spPr bwMode="auto">
          <a:xfrm rot="10800000">
            <a:off x="214282" y="2571744"/>
            <a:ext cx="3643306" cy="392906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0482" name="AutoShape 2" descr="Résultat de recherche d'images pour &quot;ambroise paré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643182"/>
            <a:ext cx="4572032" cy="38643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BOULEVERSEMENTS DANS LA</a:t>
            </a:r>
            <a:r>
              <a:rPr kumimoji="0" lang="fr-FR" sz="3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MEDECINE</a:t>
            </a:r>
            <a:endParaRPr kumimoji="0" lang="fr-FR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0" y="571480"/>
            <a:ext cx="4000496" cy="12144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Vésale fait des progrès en anatomie (connaissance et fonctionnement du corps)</a:t>
            </a:r>
            <a:endParaRPr kumimoji="0" lang="fr-FR" sz="32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3857620" y="642918"/>
            <a:ext cx="5286380" cy="10001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Ambroise Paré fait des progrès en chirurgie (soins au corps humain)</a:t>
            </a:r>
            <a:endParaRPr kumimoji="0" lang="fr-FR" sz="32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èche vers le bas 11"/>
          <p:cNvSpPr/>
          <p:nvPr/>
        </p:nvSpPr>
        <p:spPr>
          <a:xfrm>
            <a:off x="1785918" y="1857364"/>
            <a:ext cx="428628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6286512" y="2000240"/>
            <a:ext cx="428628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457960"/>
            <a:ext cx="9144000" cy="400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>
                <a:solidFill>
                  <a:schemeClr val="bg1"/>
                </a:solidFill>
              </a:rPr>
              <a:t>Rembrandt, </a:t>
            </a:r>
            <a:r>
              <a:rPr lang="fr-FR" sz="2000" b="1" i="1" dirty="0" smtClean="0">
                <a:solidFill>
                  <a:schemeClr val="bg1"/>
                </a:solidFill>
              </a:rPr>
              <a:t>La leçon d’anatomie du docteur </a:t>
            </a:r>
            <a:r>
              <a:rPr lang="fr-FR" sz="2000" b="1" i="1" dirty="0" err="1" smtClean="0">
                <a:solidFill>
                  <a:schemeClr val="bg1"/>
                </a:solidFill>
              </a:rPr>
              <a:t>Tulp</a:t>
            </a:r>
            <a:r>
              <a:rPr lang="fr-FR" sz="2000" b="1" dirty="0" smtClean="0">
                <a:solidFill>
                  <a:schemeClr val="bg1"/>
                </a:solidFill>
              </a:rPr>
              <a:t>, 1632.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20315" t="58929" r="19839" b="11133"/>
          <a:stretch>
            <a:fillRect/>
          </a:stretch>
        </p:blipFill>
        <p:spPr bwMode="auto">
          <a:xfrm>
            <a:off x="0" y="3714752"/>
            <a:ext cx="9144000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214282" y="0"/>
            <a:ext cx="8643998" cy="36433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LES BOULEVERSEMENTS DANS L’ART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b="1" dirty="0" smtClean="0"/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L’œuvre de l’Italien Michel-Ange montre les caractéristiques de la Renaissance : </a:t>
            </a:r>
          </a:p>
          <a:p>
            <a:pPr marL="263525" marR="0" lvl="0" indent="-841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un art centré autour de l’Homme</a:t>
            </a:r>
          </a:p>
          <a:p>
            <a:pPr marL="263525" marR="0" lvl="0" indent="-841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l’usage de la perspective, c’est-à-dire une impression de fond</a:t>
            </a:r>
          </a:p>
          <a:p>
            <a:pPr marL="263525" marR="0" lvl="0" indent="-841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la recherche du beau</a:t>
            </a:r>
          </a:p>
          <a:p>
            <a:pPr marL="263525" marR="0" lvl="0" indent="-841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une inspiration venue de l’Antiquité et de la religion.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20315" t="25390" r="19839" b="42299"/>
          <a:stretch>
            <a:fillRect/>
          </a:stretch>
        </p:blipFill>
        <p:spPr bwMode="auto">
          <a:xfrm>
            <a:off x="0" y="4082420"/>
            <a:ext cx="9144000" cy="277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214282" y="0"/>
            <a:ext cx="8715436" cy="407194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LEONARD DE VINCI,</a:t>
            </a:r>
            <a:r>
              <a:rPr kumimoji="0" lang="fr-FR" sz="3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 GENIE UNIVERSEL</a:t>
            </a:r>
            <a:endParaRPr kumimoji="0" lang="fr-FR" sz="32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L’Italien Léonard de Vinci marque de nombreux domaines 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l’art : </a:t>
            </a:r>
            <a:r>
              <a:rPr lang="fr-FR" sz="2400" b="1" i="1" dirty="0" smtClean="0"/>
              <a:t>La Joconde, La Cène, L’homme de Vitruve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 smtClean="0"/>
              <a:t> la médecine : meilleure connaissance de l’anatomie humaine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la</a:t>
            </a:r>
            <a:r>
              <a:rPr kumimoji="0" lang="fr-FR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technique : des croquis d’objets volants et sous-marins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b="1" dirty="0" smtClean="0"/>
          </a:p>
          <a:p>
            <a:pPr lvl="0" algn="just">
              <a:spcBef>
                <a:spcPct val="20000"/>
              </a:spcBef>
              <a:defRPr/>
            </a:pPr>
            <a:r>
              <a:rPr lang="fr-FR" sz="2400" b="1" dirty="0" smtClean="0"/>
              <a:t>Le roi </a:t>
            </a:r>
            <a:r>
              <a:rPr lang="fr-FR" sz="2400" b="1" dirty="0" smtClean="0"/>
              <a:t>François </a:t>
            </a:r>
            <a:r>
              <a:rPr lang="fr-FR" sz="2400" b="1" dirty="0" smtClean="0"/>
              <a:t>I</a:t>
            </a:r>
            <a:r>
              <a:rPr lang="fr-FR" sz="2400" b="1" baseline="30000" dirty="0" smtClean="0"/>
              <a:t>er</a:t>
            </a:r>
            <a:r>
              <a:rPr lang="fr-FR" sz="2400" b="1" dirty="0" smtClean="0"/>
              <a:t>  </a:t>
            </a:r>
            <a:r>
              <a:rPr lang="fr-FR" sz="2400" b="1" dirty="0" smtClean="0"/>
              <a:t>est un mécène pour lui, c’est-à-dire un protecteur et un  financier. Il l’invite en France, c’est d’ailleurs là qu’il meurt et est enterré. C’est aussi pour cela que </a:t>
            </a:r>
            <a:r>
              <a:rPr lang="fr-FR" sz="2400" b="1" i="1" dirty="0" smtClean="0"/>
              <a:t>La Joconde </a:t>
            </a:r>
            <a:r>
              <a:rPr lang="fr-FR" sz="2400" b="1" dirty="0" smtClean="0"/>
              <a:t>est en France</a:t>
            </a:r>
            <a:endParaRPr kumimoji="0" lang="fr-FR" sz="24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aurelien\Documents\Scanned Documents\Image (36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7" t="35589" r="48313" b="35447"/>
          <a:stretch>
            <a:fillRect/>
          </a:stretch>
        </p:blipFill>
        <p:spPr bwMode="auto">
          <a:xfrm rot="10800000">
            <a:off x="357158" y="857232"/>
            <a:ext cx="2928958" cy="2786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4357686" y="1071546"/>
            <a:ext cx="4500594" cy="22145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L’Eglise vend des « indulgences » (un pardon de Dieu) aux gens qui ont pêché (fait des fautes). Ce commerce permet de financer la basilique Saint-Pierre à Rome.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357686" y="4214818"/>
            <a:ext cx="4500594" cy="23574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 smtClean="0"/>
              <a:t>C’est un scandale aux yeux de Martin Luther pour qui l’Eglise s’enrichit sur le dos des fidèles. Il publie ses </a:t>
            </a:r>
            <a:r>
              <a:rPr lang="fr-FR" sz="2400" b="1" i="1" dirty="0" smtClean="0"/>
              <a:t>95 thèses </a:t>
            </a:r>
            <a:r>
              <a:rPr lang="fr-FR" sz="2400" b="1" dirty="0" smtClean="0"/>
              <a:t>dans lesquelles il rappelle les règles de base de la religion chrétienne </a:t>
            </a:r>
            <a:endParaRPr kumimoji="0" lang="fr-FR" sz="24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6357950" y="3143248"/>
            <a:ext cx="642942" cy="92869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5400000">
            <a:off x="3714744" y="1857364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5400000">
            <a:off x="3786182" y="5143512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4" name="Picture 2" descr="Histoire d'ici: Martin Luther le flamboyant était mal embouché ...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256"/>
            <a:ext cx="3322370" cy="221145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 « REFORME PROTESTANTE » DE LUTHER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688</Words>
  <PresentationFormat>Affichage à l'écran (4:3)</PresentationFormat>
  <Paragraphs>47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achas</dc:creator>
  <cp:lastModifiedBy>aurelien</cp:lastModifiedBy>
  <cp:revision>15</cp:revision>
  <dcterms:created xsi:type="dcterms:W3CDTF">2020-05-09T20:32:04Z</dcterms:created>
  <dcterms:modified xsi:type="dcterms:W3CDTF">2020-05-12T23:31:02Z</dcterms:modified>
</cp:coreProperties>
</file>