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9" r:id="rId2"/>
    <p:sldId id="275" r:id="rId3"/>
    <p:sldId id="286" r:id="rId4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horzBarState="maximized">
    <p:restoredLeft sz="15620"/>
    <p:restoredTop sz="94660"/>
  </p:normalViewPr>
  <p:slideViewPr>
    <p:cSldViewPr>
      <p:cViewPr>
        <p:scale>
          <a:sx n="69" d="100"/>
          <a:sy n="69" d="100"/>
        </p:scale>
        <p:origin x="-77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40917E-13C2-48D7-9433-FED149D55E6E}" type="datetimeFigureOut">
              <a:rPr lang="fr-FR" smtClean="0"/>
              <a:pPr/>
              <a:t>03/04/2021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E221D2-3C1F-4409-95AA-2ED8EA461D5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40917E-13C2-48D7-9433-FED149D55E6E}" type="datetimeFigureOut">
              <a:rPr lang="fr-FR" smtClean="0"/>
              <a:pPr/>
              <a:t>03/04/2021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E221D2-3C1F-4409-95AA-2ED8EA461D5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40917E-13C2-48D7-9433-FED149D55E6E}" type="datetimeFigureOut">
              <a:rPr lang="fr-FR" smtClean="0"/>
              <a:pPr/>
              <a:t>03/04/2021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E221D2-3C1F-4409-95AA-2ED8EA461D5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40917E-13C2-48D7-9433-FED149D55E6E}" type="datetimeFigureOut">
              <a:rPr lang="fr-FR" smtClean="0"/>
              <a:pPr/>
              <a:t>03/04/2021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E221D2-3C1F-4409-95AA-2ED8EA461D5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40917E-13C2-48D7-9433-FED149D55E6E}" type="datetimeFigureOut">
              <a:rPr lang="fr-FR" smtClean="0"/>
              <a:pPr/>
              <a:t>03/04/2021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E221D2-3C1F-4409-95AA-2ED8EA461D5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40917E-13C2-48D7-9433-FED149D55E6E}" type="datetimeFigureOut">
              <a:rPr lang="fr-FR" smtClean="0"/>
              <a:pPr/>
              <a:t>03/04/2021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E221D2-3C1F-4409-95AA-2ED8EA461D5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40917E-13C2-48D7-9433-FED149D55E6E}" type="datetimeFigureOut">
              <a:rPr lang="fr-FR" smtClean="0"/>
              <a:pPr/>
              <a:t>03/04/2021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E221D2-3C1F-4409-95AA-2ED8EA461D5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40917E-13C2-48D7-9433-FED149D55E6E}" type="datetimeFigureOut">
              <a:rPr lang="fr-FR" smtClean="0"/>
              <a:pPr/>
              <a:t>03/04/2021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E221D2-3C1F-4409-95AA-2ED8EA461D5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40917E-13C2-48D7-9433-FED149D55E6E}" type="datetimeFigureOut">
              <a:rPr lang="fr-FR" smtClean="0"/>
              <a:pPr/>
              <a:t>03/04/2021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E221D2-3C1F-4409-95AA-2ED8EA461D5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40917E-13C2-48D7-9433-FED149D55E6E}" type="datetimeFigureOut">
              <a:rPr lang="fr-FR" smtClean="0"/>
              <a:pPr/>
              <a:t>03/04/2021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E221D2-3C1F-4409-95AA-2ED8EA461D5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40917E-13C2-48D7-9433-FED149D55E6E}" type="datetimeFigureOut">
              <a:rPr lang="fr-FR" smtClean="0"/>
              <a:pPr/>
              <a:t>03/04/2021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E221D2-3C1F-4409-95AA-2ED8EA461D5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40917E-13C2-48D7-9433-FED149D55E6E}" type="datetimeFigureOut">
              <a:rPr lang="fr-FR" smtClean="0"/>
              <a:pPr/>
              <a:t>03/04/2021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E221D2-3C1F-4409-95AA-2ED8EA461D5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0"/>
            <a:ext cx="9144000" cy="1142984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fr-FR" sz="3600" b="1" dirty="0" smtClean="0"/>
              <a:t>Le royaume de France                                                           de Hugues Capet (996) à Louis XI (1483)</a:t>
            </a:r>
            <a:endParaRPr lang="fr-FR" sz="3600" b="1" dirty="0"/>
          </a:p>
        </p:txBody>
      </p:sp>
      <p:sp>
        <p:nvSpPr>
          <p:cNvPr id="4" name="Rectangle 3"/>
          <p:cNvSpPr/>
          <p:nvPr/>
        </p:nvSpPr>
        <p:spPr>
          <a:xfrm>
            <a:off x="428596" y="6072206"/>
            <a:ext cx="857256" cy="428628"/>
          </a:xfrm>
          <a:prstGeom prst="rect">
            <a:avLst/>
          </a:prstGeom>
          <a:solidFill>
            <a:srgbClr val="00B0F0"/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Rectangle 4"/>
          <p:cNvSpPr/>
          <p:nvPr/>
        </p:nvSpPr>
        <p:spPr>
          <a:xfrm>
            <a:off x="4500562" y="6072206"/>
            <a:ext cx="857256" cy="428628"/>
          </a:xfrm>
          <a:prstGeom prst="rect">
            <a:avLst/>
          </a:prstGeom>
          <a:solidFill>
            <a:srgbClr val="FFFF00"/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Espace réservé du contenu 2"/>
          <p:cNvSpPr txBox="1">
            <a:spLocks/>
          </p:cNvSpPr>
          <p:nvPr/>
        </p:nvSpPr>
        <p:spPr>
          <a:xfrm>
            <a:off x="1500166" y="5929330"/>
            <a:ext cx="2786082" cy="64291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R="0" lvl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200" b="1" dirty="0" smtClean="0"/>
              <a:t>Domaine royal</a:t>
            </a:r>
            <a:endParaRPr kumimoji="0" lang="fr-FR" sz="3200" b="1" i="0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Espace réservé du contenu 2"/>
          <p:cNvSpPr txBox="1">
            <a:spLocks/>
          </p:cNvSpPr>
          <p:nvPr/>
        </p:nvSpPr>
        <p:spPr>
          <a:xfrm>
            <a:off x="5572132" y="6000768"/>
            <a:ext cx="3214710" cy="571504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/>
          <a:p>
            <a:pPr marR="0" lvl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200" b="1" dirty="0" smtClean="0"/>
              <a:t>Fiefs seigneuriaux</a:t>
            </a:r>
            <a:endParaRPr kumimoji="0" lang="fr-FR" sz="3200" b="1" i="0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8" name="Image 7" descr="C:\Users\aurelien\Documents\Scanned Documents\Image (64)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52769" t="43849" r="19435" b="32653"/>
          <a:stretch>
            <a:fillRect/>
          </a:stretch>
        </p:blipFill>
        <p:spPr bwMode="auto">
          <a:xfrm rot="10800000">
            <a:off x="214282" y="1357298"/>
            <a:ext cx="4000529" cy="4357718"/>
          </a:xfrm>
          <a:prstGeom prst="rect">
            <a:avLst/>
          </a:prstGeom>
          <a:noFill/>
          <a:ln w="57150">
            <a:solidFill>
              <a:schemeClr val="tx1"/>
            </a:solidFill>
          </a:ln>
        </p:spPr>
      </p:pic>
      <p:pic>
        <p:nvPicPr>
          <p:cNvPr id="9" name="Image 8" descr="C:\Users\aurelien\Documents\Scanned Documents\Image (64)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18521" t="43849" r="49712" b="32653"/>
          <a:stretch>
            <a:fillRect/>
          </a:stretch>
        </p:blipFill>
        <p:spPr bwMode="auto">
          <a:xfrm rot="10800000">
            <a:off x="4429125" y="1357298"/>
            <a:ext cx="4572031" cy="4357718"/>
          </a:xfrm>
          <a:prstGeom prst="rect">
            <a:avLst/>
          </a:prstGeom>
          <a:noFill/>
          <a:ln w="57150">
            <a:solidFill>
              <a:schemeClr val="tx1"/>
            </a:solidFill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space réservé du contenu 2"/>
          <p:cNvSpPr txBox="1">
            <a:spLocks/>
          </p:cNvSpPr>
          <p:nvPr/>
        </p:nvSpPr>
        <p:spPr>
          <a:xfrm>
            <a:off x="7429520" y="3214686"/>
            <a:ext cx="1328718" cy="400040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Charles V</a:t>
            </a:r>
            <a:endParaRPr kumimoji="0" lang="fr-FR" sz="2000" b="1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3" name="Espace réservé du contenu 2"/>
          <p:cNvSpPr txBox="1">
            <a:spLocks/>
          </p:cNvSpPr>
          <p:nvPr/>
        </p:nvSpPr>
        <p:spPr>
          <a:xfrm>
            <a:off x="2786050" y="1500174"/>
            <a:ext cx="1328718" cy="400040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>
            <a:normAutofit/>
          </a:bodyPr>
          <a:lstStyle/>
          <a:p>
            <a:pPr marL="342900" lvl="0" indent="-342900" algn="ctr">
              <a:spcBef>
                <a:spcPct val="20000"/>
              </a:spcBef>
              <a:defRPr/>
            </a:pPr>
            <a:r>
              <a:rPr lang="fr-FR" sz="2000" b="1" dirty="0" smtClean="0">
                <a:solidFill>
                  <a:srgbClr val="FF0000"/>
                </a:solidFill>
              </a:rPr>
              <a:t>Édouard</a:t>
            </a:r>
            <a:r>
              <a:rPr kumimoji="0" lang="fr-FR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II</a:t>
            </a:r>
            <a:endParaRPr kumimoji="0" lang="fr-FR" sz="20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4" name="Espace réservé du contenu 2"/>
          <p:cNvSpPr txBox="1">
            <a:spLocks/>
          </p:cNvSpPr>
          <p:nvPr/>
        </p:nvSpPr>
        <p:spPr>
          <a:xfrm>
            <a:off x="3571868" y="2428868"/>
            <a:ext cx="1328718" cy="400040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>
            <a:normAutofit/>
          </a:bodyPr>
          <a:lstStyle/>
          <a:p>
            <a:pPr marL="342900" lvl="0" indent="-342900" algn="ctr">
              <a:spcBef>
                <a:spcPct val="20000"/>
              </a:spcBef>
              <a:defRPr/>
            </a:pPr>
            <a:r>
              <a:rPr lang="fr-FR" sz="2000" b="1" u="sng" dirty="0" smtClean="0">
                <a:solidFill>
                  <a:srgbClr val="FF0000"/>
                </a:solidFill>
              </a:rPr>
              <a:t>Édouard III</a:t>
            </a:r>
            <a:endParaRPr kumimoji="0" lang="fr-FR" sz="2000" b="1" i="0" u="sng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15" name="Picture 10" descr="La guerre de Cent An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2844" y="3643314"/>
            <a:ext cx="8858312" cy="3010443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</p:pic>
      <p:cxnSp>
        <p:nvCxnSpPr>
          <p:cNvPr id="33" name="Connecteur droit 32"/>
          <p:cNvCxnSpPr>
            <a:stCxn id="8" idx="0"/>
          </p:cNvCxnSpPr>
          <p:nvPr/>
        </p:nvCxnSpPr>
        <p:spPr>
          <a:xfrm rot="16200000" flipV="1">
            <a:off x="6725849" y="1846655"/>
            <a:ext cx="2714644" cy="21417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Espace réservé du contenu 2"/>
          <p:cNvSpPr txBox="1">
            <a:spLocks/>
          </p:cNvSpPr>
          <p:nvPr/>
        </p:nvSpPr>
        <p:spPr>
          <a:xfrm>
            <a:off x="7429520" y="1500174"/>
            <a:ext cx="1328718" cy="40004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000" b="1" i="0" u="sng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Philippe VI </a:t>
            </a:r>
            <a:endParaRPr kumimoji="0" lang="fr-FR" sz="2000" b="1" i="0" u="sng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6" name="Espace réservé du contenu 2"/>
          <p:cNvSpPr txBox="1">
            <a:spLocks/>
          </p:cNvSpPr>
          <p:nvPr/>
        </p:nvSpPr>
        <p:spPr>
          <a:xfrm>
            <a:off x="7429520" y="2357430"/>
            <a:ext cx="1328718" cy="40004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Jean II </a:t>
            </a:r>
            <a:endParaRPr kumimoji="0" lang="fr-FR" sz="2000" b="1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7" name="Espace réservé du contenu 2"/>
          <p:cNvSpPr txBox="1">
            <a:spLocks/>
          </p:cNvSpPr>
          <p:nvPr/>
        </p:nvSpPr>
        <p:spPr>
          <a:xfrm>
            <a:off x="7072330" y="642918"/>
            <a:ext cx="2000264" cy="40004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Charles de Valois</a:t>
            </a:r>
            <a:endParaRPr kumimoji="0" lang="fr-FR" sz="20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cxnSp>
        <p:nvCxnSpPr>
          <p:cNvPr id="38" name="Connecteur droit 37"/>
          <p:cNvCxnSpPr/>
          <p:nvPr/>
        </p:nvCxnSpPr>
        <p:spPr>
          <a:xfrm>
            <a:off x="785786" y="1285860"/>
            <a:ext cx="5429288" cy="1588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Connecteur droit 41"/>
          <p:cNvCxnSpPr/>
          <p:nvPr/>
        </p:nvCxnSpPr>
        <p:spPr>
          <a:xfrm rot="5400000" flipH="1" flipV="1">
            <a:off x="536547" y="1535099"/>
            <a:ext cx="500066" cy="1588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Connecteur droit 48"/>
          <p:cNvCxnSpPr/>
          <p:nvPr/>
        </p:nvCxnSpPr>
        <p:spPr>
          <a:xfrm rot="5400000" flipH="1" flipV="1">
            <a:off x="1965307" y="1535099"/>
            <a:ext cx="500066" cy="1588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Connecteur droit 49"/>
          <p:cNvCxnSpPr/>
          <p:nvPr/>
        </p:nvCxnSpPr>
        <p:spPr>
          <a:xfrm rot="5400000" flipH="1" flipV="1">
            <a:off x="4608513" y="1535099"/>
            <a:ext cx="500066" cy="1588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Connecteur droit 50"/>
          <p:cNvCxnSpPr/>
          <p:nvPr/>
        </p:nvCxnSpPr>
        <p:spPr>
          <a:xfrm rot="5400000" flipH="1" flipV="1">
            <a:off x="5965835" y="1535099"/>
            <a:ext cx="500066" cy="1588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Espace réservé du contenu 2"/>
          <p:cNvSpPr txBox="1">
            <a:spLocks/>
          </p:cNvSpPr>
          <p:nvPr/>
        </p:nvSpPr>
        <p:spPr>
          <a:xfrm>
            <a:off x="5572132" y="1500174"/>
            <a:ext cx="1328718" cy="40004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000" b="1" u="sng" dirty="0" smtClean="0">
                <a:solidFill>
                  <a:srgbClr val="0070C0"/>
                </a:solidFill>
              </a:rPr>
              <a:t>Charles IV</a:t>
            </a:r>
            <a:endParaRPr kumimoji="0" lang="fr-FR" sz="2000" b="1" i="0" u="sng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4" name="Espace réservé du contenu 2"/>
          <p:cNvSpPr txBox="1">
            <a:spLocks/>
          </p:cNvSpPr>
          <p:nvPr/>
        </p:nvSpPr>
        <p:spPr>
          <a:xfrm>
            <a:off x="4214810" y="1500174"/>
            <a:ext cx="1328718" cy="40004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Isabelle </a:t>
            </a:r>
            <a:endParaRPr kumimoji="0" lang="fr-FR" sz="20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5" name="Espace réservé du contenu 2"/>
          <p:cNvSpPr txBox="1">
            <a:spLocks/>
          </p:cNvSpPr>
          <p:nvPr/>
        </p:nvSpPr>
        <p:spPr>
          <a:xfrm>
            <a:off x="1500166" y="1500174"/>
            <a:ext cx="1328718" cy="40004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Philippe V </a:t>
            </a:r>
            <a:endParaRPr kumimoji="0" lang="fr-FR" sz="2000" b="1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6" name="Espace réservé du contenu 2"/>
          <p:cNvSpPr txBox="1">
            <a:spLocks/>
          </p:cNvSpPr>
          <p:nvPr/>
        </p:nvSpPr>
        <p:spPr>
          <a:xfrm>
            <a:off x="142844" y="1500174"/>
            <a:ext cx="1328718" cy="40004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Louis X</a:t>
            </a:r>
            <a:endParaRPr kumimoji="0" lang="fr-FR" sz="2000" b="1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cxnSp>
        <p:nvCxnSpPr>
          <p:cNvPr id="57" name="Connecteur droit 56"/>
          <p:cNvCxnSpPr/>
          <p:nvPr/>
        </p:nvCxnSpPr>
        <p:spPr>
          <a:xfrm rot="5400000" flipH="1" flipV="1">
            <a:off x="3178959" y="892951"/>
            <a:ext cx="785818" cy="1588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Espace réservé du contenu 2"/>
          <p:cNvSpPr txBox="1">
            <a:spLocks/>
          </p:cNvSpPr>
          <p:nvPr/>
        </p:nvSpPr>
        <p:spPr>
          <a:xfrm>
            <a:off x="2500298" y="642918"/>
            <a:ext cx="2143140" cy="40004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Philippe IV (</a:t>
            </a:r>
            <a:r>
              <a:rPr kumimoji="0" lang="fr-FR" sz="2000" b="1" i="1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le Bel</a:t>
            </a:r>
            <a:r>
              <a:rPr kumimoji="0" lang="fr-FR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) </a:t>
            </a:r>
            <a:endParaRPr kumimoji="0" lang="fr-FR" sz="2000" b="1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cxnSp>
        <p:nvCxnSpPr>
          <p:cNvPr id="60" name="Connecteur droit 59"/>
          <p:cNvCxnSpPr/>
          <p:nvPr/>
        </p:nvCxnSpPr>
        <p:spPr>
          <a:xfrm>
            <a:off x="3571868" y="500042"/>
            <a:ext cx="4500594" cy="1588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Connecteur droit 65"/>
          <p:cNvCxnSpPr/>
          <p:nvPr/>
        </p:nvCxnSpPr>
        <p:spPr>
          <a:xfrm rot="5400000" flipH="1" flipV="1">
            <a:off x="5608645" y="249239"/>
            <a:ext cx="500066" cy="1588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8" name="Espace réservé du contenu 2"/>
          <p:cNvSpPr txBox="1">
            <a:spLocks/>
          </p:cNvSpPr>
          <p:nvPr/>
        </p:nvSpPr>
        <p:spPr>
          <a:xfrm>
            <a:off x="3571868" y="0"/>
            <a:ext cx="4500594" cy="40004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Philippe III </a:t>
            </a:r>
            <a:endParaRPr kumimoji="0" lang="fr-FR" sz="2000" b="1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cxnSp>
        <p:nvCxnSpPr>
          <p:cNvPr id="69" name="Connecteur droit 68"/>
          <p:cNvCxnSpPr/>
          <p:nvPr/>
        </p:nvCxnSpPr>
        <p:spPr>
          <a:xfrm rot="5400000" flipH="1" flipV="1">
            <a:off x="3851267" y="2078031"/>
            <a:ext cx="728674" cy="1588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Connecteur droit 69"/>
          <p:cNvCxnSpPr/>
          <p:nvPr/>
        </p:nvCxnSpPr>
        <p:spPr>
          <a:xfrm>
            <a:off x="4000496" y="1714488"/>
            <a:ext cx="428628" cy="1588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contenu 2"/>
          <p:cNvSpPr txBox="1">
            <a:spLocks/>
          </p:cNvSpPr>
          <p:nvPr/>
        </p:nvSpPr>
        <p:spPr>
          <a:xfrm>
            <a:off x="6357950" y="3929066"/>
            <a:ext cx="2786050" cy="1357322"/>
          </a:xfrm>
          <a:prstGeom prst="rect">
            <a:avLst/>
          </a:prstGeom>
          <a:noFill/>
          <a:ln w="28575">
            <a:noFill/>
          </a:ln>
        </p:spPr>
        <p:txBody>
          <a:bodyPr vert="horz" lIns="91440" tIns="45720" rIns="91440" bIns="45720" rtlCol="0">
            <a:normAutofit/>
          </a:bodyPr>
          <a:lstStyle/>
          <a:p>
            <a:pPr marR="0" lvl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600" b="1" u="sng" dirty="0" err="1" smtClean="0"/>
              <a:t>Domrémy</a:t>
            </a:r>
            <a:r>
              <a:rPr lang="fr-FR" sz="2600" b="1" u="sng" dirty="0" smtClean="0"/>
              <a:t>             </a:t>
            </a:r>
            <a:r>
              <a:rPr lang="fr-FR" sz="2600" b="1" dirty="0" smtClean="0"/>
              <a:t>(1412) :                 naissance</a:t>
            </a:r>
            <a:endParaRPr kumimoji="0" lang="fr-FR" sz="2600" b="1" i="0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Espace réservé du contenu 2"/>
          <p:cNvSpPr txBox="1">
            <a:spLocks/>
          </p:cNvSpPr>
          <p:nvPr/>
        </p:nvSpPr>
        <p:spPr>
          <a:xfrm>
            <a:off x="-142908" y="3857628"/>
            <a:ext cx="2714644" cy="1785950"/>
          </a:xfrm>
          <a:prstGeom prst="rect">
            <a:avLst/>
          </a:prstGeom>
          <a:noFill/>
          <a:ln w="38100">
            <a:noFill/>
          </a:ln>
        </p:spPr>
        <p:txBody>
          <a:bodyPr vert="horz" lIns="91440" tIns="45720" rIns="91440" bIns="45720" rtlCol="0">
            <a:noAutofit/>
          </a:bodyPr>
          <a:lstStyle/>
          <a:p>
            <a:pPr marL="95250" marR="0" lvl="0" indent="-9525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600" b="1" u="sng" dirty="0" smtClean="0"/>
              <a:t>Chinon</a:t>
            </a:r>
            <a:r>
              <a:rPr lang="fr-FR" sz="2600" b="1" dirty="0" smtClean="0"/>
              <a:t>                (25 février 1429) : rencontre avec Charles VII</a:t>
            </a:r>
            <a:endParaRPr kumimoji="0" lang="fr-FR" sz="2600" b="1" i="0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Espace réservé du contenu 2"/>
          <p:cNvSpPr txBox="1">
            <a:spLocks/>
          </p:cNvSpPr>
          <p:nvPr/>
        </p:nvSpPr>
        <p:spPr>
          <a:xfrm>
            <a:off x="0" y="2143116"/>
            <a:ext cx="2643142" cy="1500198"/>
          </a:xfrm>
          <a:prstGeom prst="rect">
            <a:avLst/>
          </a:prstGeom>
          <a:noFill/>
          <a:ln w="28575">
            <a:noFill/>
          </a:ln>
        </p:spPr>
        <p:txBody>
          <a:bodyPr vert="horz" lIns="91440" tIns="45720" rIns="91440" bIns="45720" rtlCol="0">
            <a:noAutofit/>
          </a:bodyPr>
          <a:lstStyle/>
          <a:p>
            <a:pPr marR="0" lvl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600" b="1" u="sng" dirty="0" smtClean="0"/>
              <a:t>Orléans</a:t>
            </a:r>
            <a:r>
              <a:rPr lang="fr-FR" sz="2600" b="1" dirty="0" smtClean="0"/>
              <a:t>                   (8 mai 1429) : victoire décisive</a:t>
            </a:r>
            <a:endParaRPr kumimoji="0" lang="fr-FR" sz="2600" b="1" i="0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Espace réservé du contenu 2"/>
          <p:cNvSpPr txBox="1">
            <a:spLocks/>
          </p:cNvSpPr>
          <p:nvPr/>
        </p:nvSpPr>
        <p:spPr>
          <a:xfrm>
            <a:off x="6215042" y="2143116"/>
            <a:ext cx="2928958" cy="1785950"/>
          </a:xfrm>
          <a:prstGeom prst="rect">
            <a:avLst/>
          </a:prstGeom>
          <a:noFill/>
          <a:ln w="38100">
            <a:noFill/>
          </a:ln>
        </p:spPr>
        <p:txBody>
          <a:bodyPr vert="horz" lIns="91440" tIns="45720" rIns="91440" bIns="45720" rtlCol="0">
            <a:noAutofit/>
          </a:bodyPr>
          <a:lstStyle/>
          <a:p>
            <a:pPr marR="0" lvl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600" b="1" u="sng" dirty="0" smtClean="0"/>
              <a:t>Reims</a:t>
            </a:r>
            <a:r>
              <a:rPr lang="fr-FR" sz="2600" b="1" dirty="0" smtClean="0"/>
              <a:t>                       (17 juillet 1429) : sacre de Charles VII</a:t>
            </a:r>
            <a:endParaRPr kumimoji="0" lang="fr-FR" sz="2600" b="1" i="0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Espace réservé du contenu 2"/>
          <p:cNvSpPr txBox="1">
            <a:spLocks/>
          </p:cNvSpPr>
          <p:nvPr/>
        </p:nvSpPr>
        <p:spPr>
          <a:xfrm>
            <a:off x="6286512" y="357166"/>
            <a:ext cx="2857488" cy="1428760"/>
          </a:xfrm>
          <a:prstGeom prst="rect">
            <a:avLst/>
          </a:prstGeom>
          <a:noFill/>
          <a:ln w="28575">
            <a:noFill/>
          </a:ln>
        </p:spPr>
        <p:txBody>
          <a:bodyPr vert="horz" lIns="91440" tIns="45720" rIns="91440" bIns="45720" rtlCol="0">
            <a:normAutofit/>
          </a:bodyPr>
          <a:lstStyle/>
          <a:p>
            <a:pPr marR="0" lvl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600" b="1" u="sng" dirty="0" smtClean="0"/>
              <a:t>Compiègne</a:t>
            </a:r>
            <a:r>
              <a:rPr lang="fr-FR" sz="2600" b="1" dirty="0" smtClean="0"/>
              <a:t>             (23 mai 1430) : capture</a:t>
            </a:r>
            <a:endParaRPr kumimoji="0" lang="fr-FR" sz="2600" b="1" i="0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Espace réservé du contenu 2"/>
          <p:cNvSpPr txBox="1">
            <a:spLocks/>
          </p:cNvSpPr>
          <p:nvPr/>
        </p:nvSpPr>
        <p:spPr>
          <a:xfrm>
            <a:off x="0" y="428604"/>
            <a:ext cx="2643142" cy="1428760"/>
          </a:xfrm>
          <a:prstGeom prst="rect">
            <a:avLst/>
          </a:prstGeom>
          <a:noFill/>
          <a:ln w="38100">
            <a:noFill/>
          </a:ln>
        </p:spPr>
        <p:txBody>
          <a:bodyPr vert="horz" lIns="91440" tIns="45720" rIns="91440" bIns="45720" rtlCol="0">
            <a:normAutofit/>
          </a:bodyPr>
          <a:lstStyle/>
          <a:p>
            <a:pPr marR="0" lvl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600" b="1" i="0" u="sng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Rouen</a:t>
            </a:r>
            <a:r>
              <a:rPr kumimoji="0" lang="fr-FR" sz="2600" b="1" i="0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               (30 mai 1431) : supplice</a:t>
            </a:r>
            <a:endParaRPr kumimoji="0" lang="fr-FR" sz="2600" b="1" i="0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10" name="Image 9" descr="C:\Users\aurelien\Documents\Scanned Documents\Image (64).jpg"/>
          <p:cNvPicPr/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l="33409" t="19166" r="34124" b="57508"/>
          <a:stretch>
            <a:fillRect/>
          </a:stretch>
        </p:blipFill>
        <p:spPr bwMode="auto">
          <a:xfrm rot="16200000">
            <a:off x="2719512" y="1781026"/>
            <a:ext cx="3633538" cy="3357586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</p:pic>
      <p:cxnSp>
        <p:nvCxnSpPr>
          <p:cNvPr id="12" name="Connecteur droit avec flèche 11"/>
          <p:cNvCxnSpPr>
            <a:stCxn id="5" idx="3"/>
          </p:cNvCxnSpPr>
          <p:nvPr/>
        </p:nvCxnSpPr>
        <p:spPr>
          <a:xfrm flipV="1">
            <a:off x="2571736" y="3500439"/>
            <a:ext cx="1500198" cy="1250164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Connecteur droit avec flèche 13"/>
          <p:cNvCxnSpPr/>
          <p:nvPr/>
        </p:nvCxnSpPr>
        <p:spPr>
          <a:xfrm rot="16200000" flipV="1">
            <a:off x="5536415" y="3107531"/>
            <a:ext cx="1428756" cy="1214446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Connecteur droit avec flèche 15"/>
          <p:cNvCxnSpPr/>
          <p:nvPr/>
        </p:nvCxnSpPr>
        <p:spPr>
          <a:xfrm>
            <a:off x="2500298" y="2857496"/>
            <a:ext cx="1928826" cy="285752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Connecteur droit avec flèche 18"/>
          <p:cNvCxnSpPr/>
          <p:nvPr/>
        </p:nvCxnSpPr>
        <p:spPr>
          <a:xfrm rot="10800000">
            <a:off x="5143472" y="2643204"/>
            <a:ext cx="1214478" cy="142854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Connecteur droit avec flèche 21"/>
          <p:cNvCxnSpPr/>
          <p:nvPr/>
        </p:nvCxnSpPr>
        <p:spPr>
          <a:xfrm rot="10800000" flipV="1">
            <a:off x="4857752" y="1071546"/>
            <a:ext cx="1714512" cy="1357320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Connecteur droit avec flèche 23"/>
          <p:cNvCxnSpPr/>
          <p:nvPr/>
        </p:nvCxnSpPr>
        <p:spPr>
          <a:xfrm>
            <a:off x="2500298" y="1142984"/>
            <a:ext cx="1785950" cy="1285884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Connecteur droit avec flèche 25"/>
          <p:cNvCxnSpPr/>
          <p:nvPr/>
        </p:nvCxnSpPr>
        <p:spPr>
          <a:xfrm rot="10800000" flipV="1">
            <a:off x="4286248" y="2928934"/>
            <a:ext cx="1143008" cy="500066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Connecteur droit avec flèche 28"/>
          <p:cNvCxnSpPr/>
          <p:nvPr/>
        </p:nvCxnSpPr>
        <p:spPr>
          <a:xfrm flipV="1">
            <a:off x="4214810" y="3143248"/>
            <a:ext cx="285752" cy="214314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Connecteur droit avec flèche 30"/>
          <p:cNvCxnSpPr/>
          <p:nvPr/>
        </p:nvCxnSpPr>
        <p:spPr>
          <a:xfrm flipV="1">
            <a:off x="4643438" y="2714620"/>
            <a:ext cx="428628" cy="357190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Connecteur droit avec flèche 32"/>
          <p:cNvCxnSpPr/>
          <p:nvPr/>
        </p:nvCxnSpPr>
        <p:spPr>
          <a:xfrm rot="10800000">
            <a:off x="4857752" y="2500306"/>
            <a:ext cx="214314" cy="73026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Connecteur droit avec flèche 35"/>
          <p:cNvCxnSpPr/>
          <p:nvPr/>
        </p:nvCxnSpPr>
        <p:spPr>
          <a:xfrm rot="10800000">
            <a:off x="4429124" y="2500306"/>
            <a:ext cx="285752" cy="1588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Rectangle 45"/>
          <p:cNvSpPr/>
          <p:nvPr/>
        </p:nvSpPr>
        <p:spPr>
          <a:xfrm>
            <a:off x="214282" y="6143644"/>
            <a:ext cx="571504" cy="285752"/>
          </a:xfrm>
          <a:prstGeom prst="rect">
            <a:avLst/>
          </a:prstGeom>
          <a:solidFill>
            <a:srgbClr val="00B0F0"/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7" name="Rectangle 46"/>
          <p:cNvSpPr/>
          <p:nvPr/>
        </p:nvSpPr>
        <p:spPr>
          <a:xfrm>
            <a:off x="3571868" y="6072206"/>
            <a:ext cx="571504" cy="285752"/>
          </a:xfrm>
          <a:prstGeom prst="rect">
            <a:avLst/>
          </a:prstGeom>
          <a:solidFill>
            <a:srgbClr val="FF0000"/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8" name="Rectangle 47"/>
          <p:cNvSpPr/>
          <p:nvPr/>
        </p:nvSpPr>
        <p:spPr>
          <a:xfrm>
            <a:off x="6643702" y="6143644"/>
            <a:ext cx="571504" cy="285752"/>
          </a:xfrm>
          <a:prstGeom prst="rect">
            <a:avLst/>
          </a:prstGeom>
          <a:solidFill>
            <a:srgbClr val="00B050"/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9" name="Espace réservé du contenu 2"/>
          <p:cNvSpPr txBox="1">
            <a:spLocks/>
          </p:cNvSpPr>
          <p:nvPr/>
        </p:nvSpPr>
        <p:spPr>
          <a:xfrm>
            <a:off x="928662" y="5929330"/>
            <a:ext cx="2500330" cy="714380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/>
          <a:p>
            <a:pPr marR="0" lvl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200" b="1" dirty="0" smtClean="0"/>
              <a:t>Territoires fidèles à Charles VII</a:t>
            </a:r>
            <a:endParaRPr kumimoji="0" lang="fr-FR" sz="3200" b="1" i="0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0" name="Espace réservé du contenu 2"/>
          <p:cNvSpPr txBox="1">
            <a:spLocks/>
          </p:cNvSpPr>
          <p:nvPr/>
        </p:nvSpPr>
        <p:spPr>
          <a:xfrm>
            <a:off x="7286644" y="5929330"/>
            <a:ext cx="1643074" cy="714380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/>
          <a:p>
            <a:pPr marR="0" lvl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200" b="1" dirty="0" smtClean="0"/>
              <a:t>Duché de Bourgogne </a:t>
            </a:r>
            <a:endParaRPr kumimoji="0" lang="fr-FR" sz="3200" b="1" i="0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1" name="Espace réservé du contenu 2"/>
          <p:cNvSpPr txBox="1">
            <a:spLocks/>
          </p:cNvSpPr>
          <p:nvPr/>
        </p:nvSpPr>
        <p:spPr>
          <a:xfrm>
            <a:off x="4214810" y="5715016"/>
            <a:ext cx="1857388" cy="1142984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/>
          <a:p>
            <a:pPr marR="0" lvl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200" b="1" dirty="0" smtClean="0"/>
              <a:t>Territoires dominés par l’Angleterre</a:t>
            </a:r>
            <a:endParaRPr kumimoji="0" lang="fr-FR" sz="3200" b="1" i="0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720</TotalTime>
  <Words>113</Words>
  <Application>Microsoft Office PowerPoint</Application>
  <PresentationFormat>Affichage à l'écran (4:3)</PresentationFormat>
  <Paragraphs>24</Paragraphs>
  <Slides>3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3</vt:i4>
      </vt:variant>
    </vt:vector>
  </HeadingPairs>
  <TitlesOfParts>
    <vt:vector size="4" baseType="lpstr">
      <vt:lpstr>Thème Office</vt:lpstr>
      <vt:lpstr>Diapositive 1</vt:lpstr>
      <vt:lpstr>Diapositive 2</vt:lpstr>
      <vt:lpstr>Diapositive 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aurelien</dc:creator>
  <cp:lastModifiedBy>aurelien</cp:lastModifiedBy>
  <cp:revision>74</cp:revision>
  <dcterms:created xsi:type="dcterms:W3CDTF">2021-03-18T02:11:03Z</dcterms:created>
  <dcterms:modified xsi:type="dcterms:W3CDTF">2021-04-03T01:21:16Z</dcterms:modified>
</cp:coreProperties>
</file>