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75" r:id="rId12"/>
    <p:sldId id="276" r:id="rId13"/>
    <p:sldId id="273" r:id="rId14"/>
    <p:sldId id="277" r:id="rId15"/>
    <p:sldId id="274" r:id="rId16"/>
    <p:sldId id="265" r:id="rId17"/>
    <p:sldId id="25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F4A1C-BD67-4133-A0E2-321D57B1ED91}" type="datetimeFigureOut">
              <a:rPr lang="fr-FR" smtClean="0"/>
              <a:pPr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04F63-9E76-424E-8AD8-0B0E9C689F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04F63-9E76-424E-8AD8-0B0E9C689F9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fr/url?sa=i&amp;url=https://www.reisroutes.be/blog/provence/pont-du-gard-bezoeken/&amp;psig=AOvVaw2t-xQgTqJnZauJtN0wbcJw&amp;ust=1586727349054000&amp;source=images&amp;cd=vfe&amp;ved=0CAIQjRxqFwoTCKiqpKSq4egCFQAAAAAdAAAAABA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fr/url?sa=i&amp;url=https://fr.wikipedia.org/wiki/Mur_d'Hadrien&amp;psig=AOvVaw1WgO8a0xLRa6WJF_Ai5ZCz&amp;ust=1590891083141000&amp;source=images&amp;cd=vfe&amp;ved=0CAIQjRxqFwoTCPC0j6LB2ukCFQAAAAAdAAAAABA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fr/url?sa=i&amp;url=http://larouteadeux.fr/index.php/2016/12/10/le-mur-dhadrien/&amp;psig=AOvVaw1WgO8a0xLRa6WJF_Ai5ZCz&amp;ust=1590891083141000&amp;source=images&amp;cd=vfe&amp;ved=0CAIQjRxqFwoTCPC0j6LB2ukCFQAAAAAdAAAAABA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fr/url?sa=i&amp;url=https://histsite.blogspot.com/2019/03/&amp;psig=AOvVaw28jSI3JIpFS6NP_XCYqwG6&amp;ust=1590962091467000&amp;source=images&amp;cd=vfe&amp;ved=0CAIQjRxqFwoTCLiM6_TJ3OkCFQAAAAAdAAAAABA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://www.rome-roma.net/les-voies-romaines/&amp;psig=AOvVaw0nsYzX8QjHwandTl7fcZ7j&amp;ust=1590977138238000&amp;source=images&amp;cd=vfe&amp;ved=0CAIQjRxqFwoTCOC1i4iC3ekCFQAAAAAdAAAAABA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fr/url?sa=i&amp;url=https://www.maxicours.com/se/cours/nimes-une-ville-gallo-romaine/&amp;psig=AOvVaw2Q4ruZPTWH5YqfUyxF1DUF&amp;ust=1590969031565000&amp;source=images&amp;cd=vfe&amp;ved=0CAIQjRxqFwoTCIDL69Tj3OkCFQAAAAAdAAAAAB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r/url?sa=i&amp;url=https://www.linternaute.fr/sortir/guide-des-loisirs/2215181-pont-du-gard-visite-et-histoire-de-sa-construction/&amp;psig=AOvVaw39RpM3iclr9Eurjly8YJum&amp;ust=1590976945545000&amp;source=images&amp;cd=vfe&amp;ved=0CAIQjRxqFwoTCKjVupGB3ekCFQAAAAAdAAAAABAD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google.fr/url?sa=i&amp;url=https://ch.oui.sncf/fr/article/de-curieux-habitants-dans-les-arenes-de-nimes-104247&amp;psig=AOvVaw2Q4ruZPTWH5YqfUyxF1DUF&amp;ust=1590969031565000&amp;source=images&amp;cd=vfe&amp;ved=0CAIQjRxqFwoTCIDL69Tj3OkCFQAAAAAdAAAAABA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fr/url?sa=i&amp;url=https://fr.wikipedia.org/wiki/Pan%C3%A9gyrique_de_Trajan&amp;psig=AOvVaw323p_S7A3c-cuE-B9kORal&amp;ust=1590890866903000&amp;source=images&amp;cd=vfe&amp;ved=0CAIQjRxqFwoTCLiDqbvA2ukCFQAAAAAdAAAAAB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fr/url?sa=i&amp;url=https://fr.wikipedia.org/wiki/Fichier:Siege-alesia-vercingetorix-jules-cesar.jpg&amp;psig=AOvVaw0zguCNzZAp8r6eFkc2uXwM&amp;ust=1590887240463000&amp;source=images&amp;cd=vfe&amp;ved=0CAIQjRxqFwoTCOja8Yez2uk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fr/url?sa=i&amp;url=https://fr.wikipedia.org/wiki/La_Mort_de_C%C3%A9sar_(Camuccini)&amp;psig=AOvVaw0zguCNzZAp8r6eFkc2uXwM&amp;ust=1590887240463000&amp;source=images&amp;cd=vfe&amp;ved=0CAIQjRxqFwoTCOja8Yez2ukCFQAAAAAdAAAAABAJ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fr/url?sa=i&amp;url=https://www.anticstore.com/jules-cesar-buste-marbre-blanc-grece-epoque-xixeme-siecle-59495P&amp;psig=AOvVaw1fjRCLQmMbIi8Z8TbK8I7-&amp;ust=1590948854469000&amp;source=images&amp;cd=vfe&amp;ved=0CAIQjRxqFwoTCIC8us2Y3OkCFQAAAAAdAAAAABA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 Pont du Gard bezoeken? Alle info, tips &amp; tickets + foto'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1429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Conquêtes, paix romaine                               et romanisation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ur d'Hadrien — Wikipéd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63" t="935"/>
          <a:stretch>
            <a:fillRect/>
          </a:stretch>
        </p:blipFill>
        <p:spPr bwMode="auto">
          <a:xfrm>
            <a:off x="214282" y="928670"/>
            <a:ext cx="4582592" cy="57139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6630" name="Picture 6" descr="Le mur d'Hadrien – La Route à Deu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85992"/>
            <a:ext cx="3881433" cy="43202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929190" y="785794"/>
            <a:ext cx="4000496" cy="1500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mur d’Hadrien est un exemple de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Ses vestiges attirent aujourd’hui les touristes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Angleterre.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kumimoji="0" lang="fr-FR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LIMES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AUX FRONTI</a:t>
            </a:r>
            <a:r>
              <a:rPr lang="fr-FR" sz="3200" b="1" u="sng" dirty="0" smtClean="0"/>
              <a:t>È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CAMP ROMAIN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istsite: mars 20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0" t="2500" r="1190" b="19999"/>
          <a:stretch>
            <a:fillRect/>
          </a:stretch>
        </p:blipFill>
        <p:spPr bwMode="auto">
          <a:xfrm>
            <a:off x="1500166" y="714356"/>
            <a:ext cx="5857916" cy="4429156"/>
          </a:xfrm>
          <a:prstGeom prst="rect">
            <a:avLst/>
          </a:prstGeom>
          <a:noFill/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14282" y="5357826"/>
            <a:ext cx="8715436" cy="1143008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2400" b="1" dirty="0" smtClean="0"/>
              <a:t>En campagne, les légionnaires construisent chaque soir in camp fortifié pour se mettre à l’abri. Il est toujours construit sur le même modèle, ce qui permet au légionnaire de se repérer facilement dans le camp.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6903" r="12701"/>
          <a:stretch>
            <a:fillRect/>
          </a:stretch>
        </p:blipFill>
        <p:spPr bwMode="auto">
          <a:xfrm>
            <a:off x="1857356" y="642918"/>
            <a:ext cx="5143536" cy="478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14282" y="5500702"/>
            <a:ext cx="8715436" cy="121444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2400" b="1" dirty="0" smtClean="0"/>
              <a:t>Le légionnaire est un soldat entraîné. Son équipement militaire (qu’il a lui-même fournit) et son sac pèsent 40 kg à porter. Son service est payé par une solde. Un système de récompenses et de sanctions garantit la discipline de fer des soldats.</a:t>
            </a:r>
            <a:endParaRPr lang="fr-FR" sz="2400" b="1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LEGIONNAIRE ROMAIN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7489" t="17773" r="27489" b="23633"/>
          <a:stretch>
            <a:fillRect/>
          </a:stretch>
        </p:blipFill>
        <p:spPr bwMode="auto">
          <a:xfrm>
            <a:off x="142844" y="2285992"/>
            <a:ext cx="5760284" cy="421484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7489" t="27113" r="54392" b="25586"/>
          <a:stretch>
            <a:fillRect/>
          </a:stretch>
        </p:blipFill>
        <p:spPr bwMode="auto">
          <a:xfrm>
            <a:off x="6072198" y="2285992"/>
            <a:ext cx="2871641" cy="421484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ADMINISTRER L’EMPIRE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142876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400" b="1" dirty="0" smtClean="0"/>
              <a:t>L’Empire est divisé en provinces. L’empereur nomme dans chacune d’elle un gouverneur avec des pouvoirs étendus. L’armée y est aussi en poste. L’Empire est fermement tenu et les désordres s’effacent. C’est un système centralisé depuis Rome.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l="39924" t="35352" r="23096" b="24256"/>
          <a:stretch>
            <a:fillRect/>
          </a:stretch>
        </p:blipFill>
        <p:spPr bwMode="auto">
          <a:xfrm>
            <a:off x="142844" y="2643182"/>
            <a:ext cx="6149924" cy="377666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14282" y="785794"/>
            <a:ext cx="8644030" cy="1571636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L’unité de ce vaste ensemble est aussi économique grâce au développement du commerce. Il est facilité par la construction de ports et de « voies romaines ». Le blé, indispensable à de nombreux mets, s’impose comme principale marchandise.</a:t>
            </a:r>
            <a:endParaRPr lang="fr-FR" sz="2400" b="1" dirty="0"/>
          </a:p>
        </p:txBody>
      </p:sp>
      <p:pic>
        <p:nvPicPr>
          <p:cNvPr id="35847" name="Picture 7" descr="Les voies romaines | Rome-Rom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643182"/>
            <a:ext cx="2519350" cy="3776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COMMERCE DANS L’EMPIRE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îmes, une ville gallo-romaine - Maxicou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415" t="5338" r="942" b="2579"/>
          <a:stretch>
            <a:fillRect/>
          </a:stretch>
        </p:blipFill>
        <p:spPr bwMode="auto">
          <a:xfrm>
            <a:off x="142844" y="142852"/>
            <a:ext cx="4143404" cy="414338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18" name="Picture 2" descr="De curieux habitants dans les Arènes de Nîmes - OUI.snc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429132"/>
            <a:ext cx="4171813" cy="22557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429124" y="642918"/>
            <a:ext cx="4572032" cy="2857520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Les villes se développent dans tout l’Empire. Ce sont des lieux où le mode de vie romain se diffuse.</a:t>
            </a:r>
          </a:p>
          <a:p>
            <a:pPr marL="0" indent="0" algn="just">
              <a:buNone/>
            </a:pPr>
            <a:endParaRPr lang="fr-FR" sz="2400" b="1" dirty="0" smtClean="0"/>
          </a:p>
          <a:p>
            <a:pPr marL="0" indent="0" algn="just">
              <a:buNone/>
            </a:pPr>
            <a:r>
              <a:rPr lang="fr-FR" sz="2400" b="1" dirty="0" smtClean="0"/>
              <a:t>Par exemple, au sud de la Gaule, Nîmes est équipée d’arènes, d’un cirque, de temples, d’un aqueduc..</a:t>
            </a:r>
            <a:endParaRPr lang="fr-FR" sz="2400" b="1" dirty="0"/>
          </a:p>
        </p:txBody>
      </p:sp>
      <p:pic>
        <p:nvPicPr>
          <p:cNvPr id="9220" name="Picture 4" descr="Pont du Gard : visite et histoire de sa constructio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643314"/>
            <a:ext cx="4572032" cy="30455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6248" y="71414"/>
            <a:ext cx="4857752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VILLES ROMAINES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68" y="285728"/>
            <a:ext cx="5400684" cy="18288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u="sng" dirty="0" smtClean="0"/>
              <a:t>L’EMPIRE ROMAIN EN CHIFFRE :</a:t>
            </a:r>
          </a:p>
          <a:p>
            <a:pPr marL="0" indent="0">
              <a:buNone/>
            </a:pPr>
            <a:r>
              <a:rPr lang="fr-FR" sz="2400" b="1" dirty="0" smtClean="0"/>
              <a:t> Superficie totale : </a:t>
            </a:r>
            <a:r>
              <a:rPr lang="fr-FR" sz="2400" dirty="0" smtClean="0"/>
              <a:t>5 millions de km2</a:t>
            </a:r>
          </a:p>
          <a:p>
            <a:pPr>
              <a:buNone/>
            </a:pPr>
            <a:r>
              <a:rPr lang="fr-FR" sz="2400" b="1" dirty="0" smtClean="0"/>
              <a:t>Population : </a:t>
            </a:r>
            <a:r>
              <a:rPr lang="fr-FR" sz="2400" dirty="0" smtClean="0"/>
              <a:t>60 à 80 millions d’habitants</a:t>
            </a:r>
          </a:p>
          <a:p>
            <a:pPr>
              <a:buNone/>
            </a:pPr>
            <a:r>
              <a:rPr lang="fr-FR" sz="2400" b="1" dirty="0" smtClean="0"/>
              <a:t>Frontières : </a:t>
            </a:r>
            <a:r>
              <a:rPr lang="fr-FR" sz="2400" dirty="0" smtClean="0"/>
              <a:t>10 000 km de long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571868" y="2285992"/>
            <a:ext cx="5400684" cy="42862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2400" b="1" u="sng" dirty="0" smtClean="0"/>
              <a:t>LA FIN DE L’APOGÉE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Hadrien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sépare de la Mésopotamie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b="1" i="1" baseline="0" dirty="0" smtClean="0"/>
              <a:t>Limes</a:t>
            </a:r>
            <a:r>
              <a:rPr lang="fr-FR" sz="2400" b="1" dirty="0" smtClean="0"/>
              <a:t> : territoire limité 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Crises internes et invasions </a:t>
            </a:r>
            <a:r>
              <a:rPr lang="fr-FR" sz="2400" b="1" dirty="0" smtClean="0"/>
              <a:t>extérieures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Délégation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certains pouvoirs par les empereurs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b="1" baseline="0" dirty="0" smtClean="0"/>
              <a:t>Fondation</a:t>
            </a:r>
            <a:r>
              <a:rPr lang="fr-FR" sz="2400" b="1" dirty="0" smtClean="0"/>
              <a:t> d’une seconde capitale, Constantinople, en 330. L’Orient se sépare de l’Occident en 395.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Déposition du dernier empereur en 476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Panégyrique de Trajan — Wikipé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844"/>
          <a:stretch>
            <a:fillRect/>
          </a:stretch>
        </p:blipFill>
        <p:spPr bwMode="auto">
          <a:xfrm>
            <a:off x="181977" y="285728"/>
            <a:ext cx="3199470" cy="5643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5929330"/>
            <a:ext cx="321471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C’est sous Trajan que l’Empire romain atteint l’apogée de sa puissance.</a:t>
            </a:r>
            <a:endParaRPr kumimoji="0" lang="fr-FR" sz="16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8550" t="23024" r="12701" b="11447"/>
          <a:stretch>
            <a:fillRect/>
          </a:stretch>
        </p:blipFill>
        <p:spPr bwMode="auto">
          <a:xfrm>
            <a:off x="0" y="571480"/>
            <a:ext cx="4643438" cy="291198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8550" t="23024" r="12701" b="11447"/>
          <a:stretch>
            <a:fillRect/>
          </a:stretch>
        </p:blipFill>
        <p:spPr bwMode="auto">
          <a:xfrm>
            <a:off x="4500562" y="571480"/>
            <a:ext cx="4643438" cy="291198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28550" t="23025" r="12701" b="11446"/>
          <a:stretch>
            <a:fillRect/>
          </a:stretch>
        </p:blipFill>
        <p:spPr bwMode="auto">
          <a:xfrm>
            <a:off x="0" y="3786190"/>
            <a:ext cx="4500562" cy="282238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28550" t="23373" r="12701" b="12190"/>
          <a:stretch>
            <a:fillRect/>
          </a:stretch>
        </p:blipFill>
        <p:spPr bwMode="auto">
          <a:xfrm>
            <a:off x="4510181" y="3786190"/>
            <a:ext cx="4633819" cy="28574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Espace réservé du contenu 6"/>
          <p:cNvSpPr>
            <a:spLocks noGrp="1"/>
          </p:cNvSpPr>
          <p:nvPr>
            <p:ph idx="1"/>
          </p:nvPr>
        </p:nvSpPr>
        <p:spPr>
          <a:xfrm>
            <a:off x="4572000" y="3500438"/>
            <a:ext cx="4572000" cy="285752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fr-FR" sz="2400" b="1" dirty="0" smtClean="0"/>
              <a:t>- 27 : fondation de l’Empire</a:t>
            </a:r>
            <a:endParaRPr lang="fr-FR" sz="2400" b="1" dirty="0"/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0" y="3500438"/>
            <a:ext cx="4572000" cy="285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- 509 : fondation de la République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6"/>
          <p:cNvSpPr txBox="1">
            <a:spLocks/>
          </p:cNvSpPr>
          <p:nvPr/>
        </p:nvSpPr>
        <p:spPr>
          <a:xfrm>
            <a:off x="4500562" y="6572272"/>
            <a:ext cx="4643438" cy="285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395 : division de l’Empire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>
          <a:xfrm>
            <a:off x="0" y="6572272"/>
            <a:ext cx="4500562" cy="285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117 : apogée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l’Empire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BILAN TERRITORIAL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29256" y="1928802"/>
            <a:ext cx="3429024" cy="1857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28794" y="1928802"/>
            <a:ext cx="3429024" cy="18573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1928802"/>
            <a:ext cx="1857388" cy="1857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0" y="2143116"/>
            <a:ext cx="1857356" cy="142876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/>
              <a:t>Royauté romaine (244 ans)</a:t>
            </a:r>
            <a:endParaRPr lang="fr-FR" sz="2800" b="1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1928794" y="2143116"/>
            <a:ext cx="3429024" cy="1428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République           romaine                     (482 ans)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5429256" y="2143116"/>
            <a:ext cx="3429024" cy="1428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Empire                 romain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(422 ans)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riangle isocèle 23"/>
          <p:cNvSpPr/>
          <p:nvPr/>
        </p:nvSpPr>
        <p:spPr>
          <a:xfrm rot="5400000">
            <a:off x="7250909" y="2821793"/>
            <a:ext cx="3571900" cy="2142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3857628"/>
            <a:ext cx="88582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1785926"/>
            <a:ext cx="88582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500562" y="1285860"/>
            <a:ext cx="1857356" cy="5000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- 27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1000100" y="1285860"/>
            <a:ext cx="1857356" cy="5000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- 509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1285860"/>
            <a:ext cx="1857356" cy="5000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- 753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7072330" y="1285860"/>
            <a:ext cx="1857356" cy="5000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395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0" y="21429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CHRONOLOGIE DE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ROME ANTIQUE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4" y="1071546"/>
            <a:ext cx="3500462" cy="5214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La légende raconte que Rome a été fondée en – 753. C’est d’abord une monarchie qui voit se succéder sept rois. Le dernier, Tarquin, est un tyran condamné à l’exil par les Romains en – 509. Rome devient alors une République. </a:t>
            </a:r>
          </a:p>
          <a:p>
            <a:pPr marL="0" indent="0" algn="just">
              <a:buNone/>
            </a:pPr>
            <a:r>
              <a:rPr lang="fr-FR" sz="2400" b="1" dirty="0" smtClean="0"/>
              <a:t>Toutefois, la véracité de ces événements n’est pas totalement prouvée.</a:t>
            </a:r>
            <a:endParaRPr lang="fr-FR" sz="2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923" t="24414" r="53331" b="22851"/>
          <a:stretch>
            <a:fillRect/>
          </a:stretch>
        </p:blipFill>
        <p:spPr bwMode="auto">
          <a:xfrm>
            <a:off x="214282" y="1071546"/>
            <a:ext cx="4590552" cy="52864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21429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RAPPEL DU CHAPITRE PR</a:t>
            </a:r>
            <a:r>
              <a:rPr lang="fr-FR" sz="3200" b="1" u="sng" dirty="0" smtClean="0"/>
              <a:t>É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fr-FR" sz="3200" b="1" u="sng" dirty="0" smtClean="0"/>
              <a:t>É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4098" t="24414" r="40544" b="22851"/>
          <a:stretch>
            <a:fillRect/>
          </a:stretch>
        </p:blipFill>
        <p:spPr bwMode="auto">
          <a:xfrm>
            <a:off x="214282" y="1000108"/>
            <a:ext cx="4643470" cy="54292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72066" y="1071546"/>
            <a:ext cx="3857620" cy="5214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La jeune République entame ses premières conquêtes. Elle soumet d’abord ses voisins immédiats puis poursuit dans le </a:t>
            </a:r>
            <a:r>
              <a:rPr lang="fr-FR" sz="2400" b="1" dirty="0" smtClean="0">
                <a:solidFill>
                  <a:srgbClr val="FF0000"/>
                </a:solidFill>
              </a:rPr>
              <a:t>sud et le centre de la péninsule</a:t>
            </a:r>
            <a:r>
              <a:rPr lang="fr-FR" sz="2400" b="1" dirty="0" smtClean="0"/>
              <a:t>. </a:t>
            </a:r>
            <a:r>
              <a:rPr lang="fr-FR" sz="2400" b="1" dirty="0" smtClean="0">
                <a:solidFill>
                  <a:srgbClr val="FF0000"/>
                </a:solidFill>
              </a:rPr>
              <a:t>Tarente</a:t>
            </a:r>
            <a:r>
              <a:rPr lang="fr-FR" sz="2400" b="1" dirty="0" smtClean="0"/>
              <a:t> tombe en – 272. </a:t>
            </a:r>
          </a:p>
          <a:p>
            <a:pPr marL="0" indent="0" algn="just">
              <a:buNone/>
            </a:pPr>
            <a:endParaRPr lang="fr-FR" sz="2400" b="1" dirty="0" smtClean="0"/>
          </a:p>
          <a:p>
            <a:pPr marL="0" indent="0" algn="just">
              <a:buNone/>
            </a:pPr>
            <a:r>
              <a:rPr lang="fr-FR" sz="2400" b="1" dirty="0" smtClean="0"/>
              <a:t>Rome est désormais une puissance territoriale et s’impose aussi comme puissance maritime à l’ouest de la Méditerranée.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14290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PREMI</a:t>
            </a:r>
            <a:r>
              <a:rPr lang="fr-FR" sz="3200" b="1" u="sng" dirty="0" smtClean="0"/>
              <a:t>È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 CONQUÊTES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4071934" y="3500438"/>
            <a:ext cx="1000132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17569" t="24414" r="39605" b="22851"/>
          <a:stretch>
            <a:fillRect/>
          </a:stretch>
        </p:blipFill>
        <p:spPr bwMode="auto">
          <a:xfrm>
            <a:off x="214282" y="714356"/>
            <a:ext cx="2786082" cy="192882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143240" y="857232"/>
            <a:ext cx="5857916" cy="15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Cette expansion est source de tensions avec </a:t>
            </a:r>
            <a:r>
              <a:rPr lang="fr-FR" sz="2400" b="1" dirty="0" smtClean="0">
                <a:solidFill>
                  <a:srgbClr val="7030A0"/>
                </a:solidFill>
              </a:rPr>
              <a:t>Carthage</a:t>
            </a:r>
            <a:r>
              <a:rPr lang="fr-FR" sz="2400" b="1" dirty="0" smtClean="0"/>
              <a:t> qui contrôle la </a:t>
            </a:r>
            <a:r>
              <a:rPr lang="fr-FR" sz="2400" b="1" dirty="0" smtClean="0">
                <a:solidFill>
                  <a:srgbClr val="FF0000"/>
                </a:solidFill>
              </a:rPr>
              <a:t>Corse</a:t>
            </a:r>
            <a:r>
              <a:rPr lang="fr-FR" sz="2400" b="1" dirty="0" smtClean="0"/>
              <a:t>, la </a:t>
            </a:r>
            <a:r>
              <a:rPr lang="fr-FR" sz="2400" b="1" dirty="0" smtClean="0">
                <a:solidFill>
                  <a:srgbClr val="FF0000"/>
                </a:solidFill>
              </a:rPr>
              <a:t>Sardaigne</a:t>
            </a:r>
            <a:r>
              <a:rPr lang="fr-FR" sz="2400" b="1" dirty="0" smtClean="0"/>
              <a:t> et une partie de la </a:t>
            </a:r>
            <a:r>
              <a:rPr lang="fr-FR" sz="2400" b="1" dirty="0" smtClean="0">
                <a:solidFill>
                  <a:srgbClr val="FF0000"/>
                </a:solidFill>
              </a:rPr>
              <a:t>Sicile</a:t>
            </a:r>
            <a:r>
              <a:rPr lang="fr-FR" sz="2400" b="1" dirty="0" smtClean="0"/>
              <a:t>. Une première guerre la contraint à céder ces îles à Rome. </a:t>
            </a:r>
          </a:p>
          <a:p>
            <a:pPr marL="0" indent="0" algn="just">
              <a:buNone/>
            </a:pPr>
            <a:endParaRPr lang="fr-FR" sz="2400" b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u="sng" dirty="0" smtClean="0"/>
              <a:t>LES GUERRES PUNIQUES 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l="17569" t="24414" r="39605" b="22851"/>
          <a:stretch>
            <a:fillRect/>
          </a:stretch>
        </p:blipFill>
        <p:spPr bwMode="auto">
          <a:xfrm>
            <a:off x="214282" y="2786058"/>
            <a:ext cx="2786082" cy="192882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 l="17606" t="24609" r="39568" b="23633"/>
          <a:stretch>
            <a:fillRect/>
          </a:stretch>
        </p:blipFill>
        <p:spPr bwMode="auto">
          <a:xfrm>
            <a:off x="214282" y="4857760"/>
            <a:ext cx="2786082" cy="189310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143240" y="2571744"/>
            <a:ext cx="5857916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général carthaginois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Hannibal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entame une seconde guerre en atteignant l’Italie par l’Espagne. Mais le consul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Scipion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riposte et Carthage s’incline une nouvelle fois (défaite de Zama en – 202). Le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 de l’Espagne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passe sous domination romaine.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143240" y="5072074"/>
            <a:ext cx="585791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Carthage perd définitivement en – 146. C’est la dernière des « guerres puniques » et Rome pose pied 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Afrique du Nord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922" t="24414" r="39605" b="22851"/>
          <a:stretch>
            <a:fillRect/>
          </a:stretch>
        </p:blipFill>
        <p:spPr bwMode="auto">
          <a:xfrm>
            <a:off x="214282" y="928670"/>
            <a:ext cx="3714776" cy="247651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15959" t="24685" r="53294" b="33398"/>
          <a:stretch>
            <a:fillRect/>
          </a:stretch>
        </p:blipFill>
        <p:spPr bwMode="auto">
          <a:xfrm>
            <a:off x="214282" y="3714752"/>
            <a:ext cx="3714776" cy="284731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CONTRÔLE DE LA M</a:t>
            </a:r>
            <a:r>
              <a:rPr lang="fr-FR" sz="3200" b="1" u="sng" dirty="0" smtClean="0"/>
              <a:t>É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DITERRAN</a:t>
            </a:r>
            <a:r>
              <a:rPr lang="fr-FR" sz="3200" b="1" u="sng" dirty="0" smtClean="0"/>
              <a:t>É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43372" y="3786190"/>
            <a:ext cx="4786314" cy="27146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À l’ouest, Rome achève la conquête de la </a:t>
            </a:r>
            <a:r>
              <a:rPr lang="fr-FR" sz="2400" b="1" dirty="0" smtClean="0">
                <a:solidFill>
                  <a:srgbClr val="FF0000"/>
                </a:solidFill>
              </a:rPr>
              <a:t>péninsule ibérique</a:t>
            </a:r>
            <a:r>
              <a:rPr lang="fr-FR" sz="2400" b="1" dirty="0" smtClean="0"/>
              <a:t>. Puis, le général </a:t>
            </a:r>
            <a:r>
              <a:rPr lang="fr-FR" sz="2400" b="1" u="sng" dirty="0" smtClean="0">
                <a:solidFill>
                  <a:srgbClr val="00B050"/>
                </a:solidFill>
              </a:rPr>
              <a:t>Jules César</a:t>
            </a:r>
            <a:r>
              <a:rPr lang="fr-FR" sz="2400" b="1" dirty="0" smtClean="0"/>
              <a:t> soumet la </a:t>
            </a:r>
            <a:r>
              <a:rPr lang="fr-FR" sz="2400" b="1" dirty="0" smtClean="0">
                <a:solidFill>
                  <a:srgbClr val="FF0000"/>
                </a:solidFill>
              </a:rPr>
              <a:t>Gaule</a:t>
            </a:r>
            <a:r>
              <a:rPr lang="fr-FR" sz="2400" b="1" dirty="0" smtClean="0"/>
              <a:t>. Il avait d’abord été vaincu par Vercingétorix à Gergovie mais a ensuite triomphé de son valeureux adversaire à Alésia en – 51.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071934" y="1000108"/>
            <a:ext cx="4786314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Rome s’étend désormais à l’est. Elle crée la province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Macédoine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puis hérite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Pergame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Pompée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fait de nombreuses conquêtes en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 crée des provinces et développe le commerce au profit de Rome.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57224" y="1142984"/>
            <a:ext cx="92869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Macédoine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928926" y="1643050"/>
            <a:ext cx="92869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Pergame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357554" y="2357430"/>
            <a:ext cx="928694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5400000">
            <a:off x="1071538" y="1571612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2500298" y="1857364"/>
            <a:ext cx="642942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3214678" y="2500306"/>
            <a:ext cx="21431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chier:Siege-alesia-vercingetorix-jules-cesar.jpg — Wikipé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3858527" cy="25717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9462" name="Picture 6" descr="La Mort de César (Camuccini) — Wikipéd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3857652" cy="21868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143372" y="928670"/>
            <a:ext cx="4786314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République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romaine connait des troubles sociaux très importants à cette époque. L’agitation sert de prétexte à de nombreux généraux pour tenter de s’emparer du pouvoir (Marius, Sylla, Pompée,…).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CRISES DE ROME 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143372" y="3714752"/>
            <a:ext cx="4786314" cy="271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Auréolé de sa victoire en Gaule, César rentre en Italie, franchit le Rubicon et se fait nommer dictateur à vie. Il est assassiné en – 44 par les sénateurs </a:t>
            </a:r>
            <a:r>
              <a:rPr lang="fr-FR" sz="2400" b="1" dirty="0" smtClean="0"/>
              <a:t>par crainte d’un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retour à la monarchie. C’est le début de plusieurs guerres civiles.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6072206"/>
            <a:ext cx="414337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L’assassinat de César par les sénateurs.</a:t>
            </a:r>
            <a:endParaRPr kumimoji="0" lang="fr-FR" sz="16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3286124"/>
            <a:ext cx="414337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Vercingétorix</a:t>
            </a:r>
            <a:r>
              <a:rPr kumimoji="0" lang="fr-F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dépose les armes devant César.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guste 1er empereur romain en marbre blanc XIXe siècle - N.594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524"/>
          <a:stretch>
            <a:fillRect/>
          </a:stretch>
        </p:blipFill>
        <p:spPr bwMode="auto">
          <a:xfrm>
            <a:off x="142844" y="642918"/>
            <a:ext cx="3643306" cy="5369087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71414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AUGUSTE,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R</a:t>
            </a:r>
            <a:r>
              <a:rPr lang="fr-FR" sz="3200" b="1" u="sng" dirty="0" smtClean="0"/>
              <a:t>É</a:t>
            </a:r>
            <a:r>
              <a:rPr kumimoji="0" lang="fr-FR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PUBLIQUE A L’EMPIRE </a:t>
            </a: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00430" y="857232"/>
            <a:ext cx="5429288" cy="5643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Octave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neveu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Jules César, fait alliance avec </a:t>
            </a:r>
            <a:r>
              <a:rPr kumimoji="0" lang="fr-FR" sz="2400" b="1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Lépine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2400" b="1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Marc-Aurèle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pour venger son oncle. Ils prennent le pouvoir et se partagent les conquêtes. Toutefois, Octave exile Lépine et bat Marc-Aurèle à la bataille d’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Actium</a:t>
            </a:r>
            <a:r>
              <a:rPr lang="fr-FR" sz="2400" b="1" dirty="0" smtClean="0"/>
              <a:t> en – 31.</a:t>
            </a: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Octave devient l’empereur Auguste en      – 27 et concentre tous les pouvoirs à vie 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b="1" dirty="0" smtClean="0"/>
              <a:t>Il commande l’armée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fait la loi et peut lui opposer son veto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b="1" dirty="0" smtClean="0"/>
              <a:t>Il choisit les sénateur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personne est sacrée donc intouchable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400" b="1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Rome renoue avec la stabilité.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6072206"/>
            <a:ext cx="357186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Buste d’Auguste.</a:t>
            </a:r>
            <a:endParaRPr kumimoji="0" lang="fr-FR" sz="16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/>
          <a:srcRect l="34875" t="41323" r="17795" b="12664"/>
          <a:stretch>
            <a:fillRect/>
          </a:stretch>
        </p:blipFill>
        <p:spPr bwMode="auto">
          <a:xfrm>
            <a:off x="142844" y="1785926"/>
            <a:ext cx="8858312" cy="484174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Organigramme : Connecteur 10"/>
          <p:cNvSpPr/>
          <p:nvPr/>
        </p:nvSpPr>
        <p:spPr>
          <a:xfrm rot="1545654">
            <a:off x="899208" y="3638526"/>
            <a:ext cx="916163" cy="402703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 rot="1544172">
            <a:off x="3432158" y="3431838"/>
            <a:ext cx="2093087" cy="821778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 rot="19058260">
            <a:off x="2382141" y="5671689"/>
            <a:ext cx="571504" cy="1142984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6500826" y="4000504"/>
            <a:ext cx="1285884" cy="1143008"/>
          </a:xfrm>
          <a:prstGeom prst="flowChartConnector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 rot="16368453">
            <a:off x="5223173" y="5668014"/>
            <a:ext cx="431588" cy="1857900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 rot="19058260">
            <a:off x="6096917" y="4401021"/>
            <a:ext cx="571504" cy="1142984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 rot="1037997">
            <a:off x="6741947" y="5753004"/>
            <a:ext cx="364439" cy="716191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1571604" y="2214554"/>
            <a:ext cx="1143008" cy="500066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357158" y="5072074"/>
            <a:ext cx="2928958" cy="1000132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Connecteur 33"/>
          <p:cNvSpPr/>
          <p:nvPr/>
        </p:nvSpPr>
        <p:spPr>
          <a:xfrm>
            <a:off x="5214942" y="4000504"/>
            <a:ext cx="785818" cy="857256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34"/>
          <p:cNvSpPr/>
          <p:nvPr/>
        </p:nvSpPr>
        <p:spPr>
          <a:xfrm>
            <a:off x="5857884" y="5286388"/>
            <a:ext cx="571504" cy="357190"/>
          </a:xfrm>
          <a:prstGeom prst="flowChartConnector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rganigramme : Connecteur 35"/>
          <p:cNvSpPr/>
          <p:nvPr/>
        </p:nvSpPr>
        <p:spPr>
          <a:xfrm>
            <a:off x="1857356" y="1785926"/>
            <a:ext cx="714380" cy="500066"/>
          </a:xfrm>
          <a:prstGeom prst="flowChartConnector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Connecteur 36"/>
          <p:cNvSpPr/>
          <p:nvPr/>
        </p:nvSpPr>
        <p:spPr>
          <a:xfrm>
            <a:off x="3143240" y="2928934"/>
            <a:ext cx="642942" cy="571504"/>
          </a:xfrm>
          <a:prstGeom prst="flowChartConnector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rganigramme : Connecteur 47"/>
          <p:cNvSpPr/>
          <p:nvPr/>
        </p:nvSpPr>
        <p:spPr>
          <a:xfrm>
            <a:off x="4929190" y="3429000"/>
            <a:ext cx="857256" cy="785818"/>
          </a:xfrm>
          <a:prstGeom prst="flowChart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rganigramme : Connecteur 48"/>
          <p:cNvSpPr/>
          <p:nvPr/>
        </p:nvSpPr>
        <p:spPr>
          <a:xfrm rot="19954980">
            <a:off x="7706650" y="3805269"/>
            <a:ext cx="1150998" cy="2455522"/>
          </a:xfrm>
          <a:prstGeom prst="flowChart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1643042" y="5500702"/>
            <a:ext cx="1000132" cy="7858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endCxn id="36" idx="7"/>
          </p:cNvCxnSpPr>
          <p:nvPr/>
        </p:nvCxnSpPr>
        <p:spPr>
          <a:xfrm>
            <a:off x="2071670" y="1857364"/>
            <a:ext cx="395447" cy="1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6200000" flipH="1">
            <a:off x="2928926" y="2714620"/>
            <a:ext cx="571504" cy="5715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4714876" y="3571876"/>
            <a:ext cx="642942" cy="2857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5400000" flipH="1" flipV="1">
            <a:off x="6911607" y="5518550"/>
            <a:ext cx="1035827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contenu 2"/>
          <p:cNvSpPr txBox="1">
            <a:spLocks/>
          </p:cNvSpPr>
          <p:nvPr/>
        </p:nvSpPr>
        <p:spPr>
          <a:xfrm>
            <a:off x="142844" y="0"/>
            <a:ext cx="8858280" cy="17859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Ensuite, les empereurs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Tibère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les </a:t>
            </a:r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Flaviens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poursuivent les conquêtes mais il s’agit surtout d’étendre l’empire sur ses frontières acquises. C’est sous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Trajan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117 que l’Empire atteint son apogée territoriale. Ses successeurs édifient des frontières renforcées : les </a:t>
            </a:r>
            <a:r>
              <a:rPr kumimoji="0" lang="fr-FR" sz="24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limes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b="1" baseline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943</Words>
  <PresentationFormat>Affichage à l'écran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achas</dc:creator>
  <cp:lastModifiedBy>aurelien</cp:lastModifiedBy>
  <cp:revision>51</cp:revision>
  <dcterms:created xsi:type="dcterms:W3CDTF">2020-05-29T22:35:34Z</dcterms:created>
  <dcterms:modified xsi:type="dcterms:W3CDTF">2020-06-01T00:40:08Z</dcterms:modified>
</cp:coreProperties>
</file>