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2" r:id="rId11"/>
    <p:sldId id="273" r:id="rId12"/>
    <p:sldId id="274" r:id="rId13"/>
    <p:sldId id="275" r:id="rId14"/>
    <p:sldId id="25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fr/url?sa=i&amp;url=https://www.futura-sciences.com/sciences/questions-reponses/antiquite-fondation-rome-legende-romulus-remus-5411/&amp;psig=AOvVaw3eRGey6mQ48mxtFxT96chE&amp;ust=1586909226696000&amp;source=images&amp;cd=vfe&amp;ved=0CAIQjRxqFwoTCMj7-e7P5ugCFQAAAAAdAAAAABA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www.google.fr/url?sa=i&amp;url=http://martial.berthot.free.fr/newsite/6ehistoire/republiquerome/une_rpublique_oligarchique.html&amp;psig=AOvVaw1v1mDcH0zc7qcGxZ0826jr&amp;ust=1590189059389000&amp;source=images&amp;cd=vfe&amp;ved=0CAIQjRxqFwoTCODyh4WKxukCFQAAAAAdAAAAABA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civilisationromaine/la-ville-romaine/le-forum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google.fr/url?sa=i&amp;url=https://www.thinglink.com/scene/891753696222773249&amp;psig=AOvVaw0GmTajytwOSu7Uj_e-sTxh&amp;ust=1590188397418000&amp;source=images&amp;cd=vfe&amp;ved=0CAIQjRxqFwoTCMjqmeuHxukCFQAAAAAdAAAAABA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fr/url?sa=i&amp;url=https://www.wikiwand.com/fr/Tarquin_le_Superbe&amp;psig=AOvVaw3kZf6OQjB-ASfb6_y6XZd7&amp;ust=1590193402379000&amp;source=images&amp;cd=vfe&amp;ved=0CAIQjRxqFwoTCNDru52axukCFQAAAAAdAAAAABA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fr/url?sa=i&amp;url=https://www.museesdegrasse.com/evenement/alexandre-evariste-fragonard-le-serment-de-junius-brutus-ou-la-mort-de-lucrece&amp;psig=AOvVaw1AN4AT90dIv3Pet9wvOiPW&amp;ust=1590193255966000&amp;source=images&amp;cd=vfe&amp;ved=0CAIQjRxqFwoTCNj2w9iZxukCFQAAAAAdAAAAABA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fr/url?sa=i&amp;url=https://www.etaletaculture.fr/histoire/la-republique-romaine/&amp;psig=AOvVaw32Mdg8IDJYNzYR-jFTssH_&amp;ust=1590195327778000&amp;source=images&amp;cd=vfe&amp;ved=0CAIQjRxqFwoTCNDEr7qhxukCFQAAAAAdAAAAABA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fr/url?sa=i&amp;url=https://depositphotos.com/91811250/stock-photo-archeological-excavations-in-rome.html&amp;psig=AOvVaw3r-Pasel-igK8KRguT6Sev&amp;ust=1590076128504000&amp;source=images&amp;cd=vfe&amp;ved=0CAIQjRxqFwoTCMCPna7lwukCFQAAAAAdAAAAABA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fr/url?sa=i&amp;url=https://www.rome-roma.net/la-fondation-legendaire-de-rome/&amp;psig=AOvVaw3WxKZOYpo6do_PFLzHxQXb&amp;ust=1590076233348000&amp;source=images&amp;cd=vfe&amp;ved=0CAIQjRxqFwoTCJD-juDlwukCFQAAAAAdAAAAAB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fr/url?sa=i&amp;url=https://www.lelivrescolaire.fr/manuel/70/francais-6e/chapitre/1045/les-grands-heros-de-l-antiquite/page/695012/enee-fuit-troie/lecon/document/725572&amp;psig=AOvVaw1YiwEb7rfgsePo_BzhNJFV&amp;ust=1590085668884000&amp;source=images&amp;cd=vfe&amp;ved=0CAIQjRxqFwoTCOCv1PWIw-kCFQAAAAAdAAAAAB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ites.google.com/site/civilisationromaine/mythes-et-legendes/romulus-et-rem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oogle.fr/url?sa=i&amp;url=http://grecomania.fr/latin/?page_id=246&amp;psig=AOvVaw1sK3elTXik4P2bLVeHZ-05&amp;ust=1590085838066000&amp;source=images&amp;cd=vfe&amp;ved=0CAIQjRxqFwoTCJiZoMOJw-kCFQAAAAAdAAAAAB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fr/url?sa=i&amp;url=http://fgphg.free.fr/ROME_mythe-de-la-fondation.htm&amp;psig=AOvVaw088PxZbAQd1kukiii8kLzn&amp;ust=1590085930192000&amp;source=images&amp;cd=vfe&amp;ved=0CAIQjRxqFwoTCLD09e-Jw-kCFQAAAAAdAAAAAB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upload.wikimedia.org/wikipedia/commons/5/58/Maquette_de_la_Rome_archa%C3%AFque_(mus%C3%A9e_de_la_civilisation_romaine,_Rome)_(5911247973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fr/url?sa=i&amp;url=https://fr.wikipedia.org/wiki/L'Enl%C3%A8vement_des_Sabines_(Poussin)&amp;psig=AOvVaw0YzQ99OpsEqq-BW4ErMjla&amp;ust=1590085535826000&amp;source=images&amp;cd=vfe&amp;ved=0CAIQjRxqFwoTCOjs9bCIw-kCFQAAAAAdAAAAABA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fr/url?sa=i&amp;url=https://www.youtube.com/watch?v=hOZHdThPUvc&amp;psig=AOvVaw0KdOH0neiHiI-5BJQRN0UP&amp;ust=1590084820038000&amp;source=images&amp;cd=vfe&amp;ved=0CAIQjRxqFwoTCPCLmPWFw-kCFQAAAAAdAAAAABA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cdn.futura-sciences.com/buildsv6/images/wide1920/4/f/b/4fbb34893d_106169_fondation-r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183" t="4687" r="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Rome, du mythe à l’Histoire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république oligarchique">
            <a:hlinkClick r:id="rId2" tgtFrame="&quot;_blank&quot;"/>
          </p:cNvPr>
          <p:cNvPicPr/>
          <p:nvPr/>
        </p:nvPicPr>
        <p:blipFill>
          <a:blip r:embed="rId3"/>
          <a:srcRect l="1066" t="71053" r="36047" b="6447"/>
          <a:stretch>
            <a:fillRect/>
          </a:stretch>
        </p:blipFill>
        <p:spPr bwMode="auto">
          <a:xfrm>
            <a:off x="0" y="928670"/>
            <a:ext cx="46434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econstitution du forum romain à la fin de la républiqu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83153"/>
            <a:ext cx="4714876" cy="417484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8674" name="Picture 2" descr="Le forum romain - Civilisation romain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r="19999"/>
          <a:stretch>
            <a:fillRect/>
          </a:stretch>
        </p:blipFill>
        <p:spPr bwMode="auto">
          <a:xfrm>
            <a:off x="4714876" y="2705721"/>
            <a:ext cx="4429124" cy="415227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4357686" y="5214950"/>
            <a:ext cx="2714644" cy="142876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571868" y="5143512"/>
            <a:ext cx="1643074" cy="114300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786050" y="4857760"/>
            <a:ext cx="2071702" cy="78581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357686" y="4429132"/>
            <a:ext cx="2857520" cy="7143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857488" y="3857628"/>
            <a:ext cx="3429024" cy="14287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214546" y="3500438"/>
            <a:ext cx="3214710" cy="28575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 descr="Une république oligarchique">
            <a:hlinkClick r:id="rId2" tgtFrame="&quot;_blank&quot;"/>
          </p:cNvPr>
          <p:cNvPicPr/>
          <p:nvPr/>
        </p:nvPicPr>
        <p:blipFill>
          <a:blip r:embed="rId3"/>
          <a:srcRect b="29599"/>
          <a:stretch>
            <a:fillRect/>
          </a:stretch>
        </p:blipFill>
        <p:spPr bwMode="auto">
          <a:xfrm>
            <a:off x="4643438" y="0"/>
            <a:ext cx="4500562" cy="27146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0"/>
            <a:ext cx="4572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FORUM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2071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Rome est d’abord une monarchie. Mais le septième roi, </a:t>
            </a:r>
            <a:r>
              <a:rPr lang="fr-FR" sz="2400" b="1" u="sng" dirty="0" smtClean="0"/>
              <a:t>Tarquin le Superbe</a:t>
            </a:r>
            <a:r>
              <a:rPr lang="fr-FR" sz="2400" b="1" dirty="0" smtClean="0"/>
              <a:t>, a prit le pouvoir en assassinant son prédécesseur </a:t>
            </a:r>
            <a:r>
              <a:rPr lang="fr-FR" sz="2400" b="1" u="sng" dirty="0" err="1" smtClean="0"/>
              <a:t>Servius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Tullius</a:t>
            </a:r>
            <a:r>
              <a:rPr lang="fr-FR" sz="2400" b="1" dirty="0" smtClean="0"/>
              <a:t> en – 534. C’est par la violence qu’il s’y maintient : il élimine ses opposants politiques, terrorise son peuple, dirige Rome sans prendre conseil et multiplie les guerres. </a:t>
            </a:r>
          </a:p>
        </p:txBody>
      </p:sp>
      <p:pic>
        <p:nvPicPr>
          <p:cNvPr id="31746" name="Picture 2" descr="Tarquin le Superbe - Wikiwa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24" t="3352" r="3574" b="4469"/>
          <a:stretch>
            <a:fillRect/>
          </a:stretch>
        </p:blipFill>
        <p:spPr bwMode="auto">
          <a:xfrm>
            <a:off x="1571604" y="2500306"/>
            <a:ext cx="6000792" cy="40746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MONARCHIE A L’EMPIRE (1/3)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2143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Son fils </a:t>
            </a:r>
            <a:r>
              <a:rPr lang="fr-FR" sz="2400" b="1" u="sng" dirty="0" err="1" smtClean="0"/>
              <a:t>Sextus</a:t>
            </a:r>
            <a:r>
              <a:rPr lang="fr-FR" sz="2400" b="1" dirty="0" smtClean="0"/>
              <a:t> emploie la menace et l’humiliation pour contraindre la </a:t>
            </a:r>
            <a:r>
              <a:rPr lang="fr-FR" sz="2400" b="1" dirty="0" smtClean="0"/>
              <a:t>belle et noble </a:t>
            </a:r>
            <a:r>
              <a:rPr lang="fr-FR" sz="2400" b="1" u="sng" dirty="0" smtClean="0"/>
              <a:t>Lucrèce</a:t>
            </a:r>
            <a:r>
              <a:rPr lang="fr-FR" sz="2400" b="1" dirty="0" smtClean="0"/>
              <a:t> </a:t>
            </a:r>
            <a:r>
              <a:rPr lang="fr-FR" sz="2400" b="1" dirty="0" smtClean="0"/>
              <a:t>à se donner à lui.                          De honte, elle se suicide après cela.  </a:t>
            </a:r>
            <a:r>
              <a:rPr lang="fr-FR" sz="2400" b="1" u="sng" dirty="0" smtClean="0"/>
              <a:t>Junius Brutus</a:t>
            </a:r>
            <a:r>
              <a:rPr lang="fr-FR" sz="2400" b="1" dirty="0" smtClean="0"/>
              <a:t>, le neveu de Tarquin qui a toujours feint d’être fou pour être épargné par son oncle, fait le serment de venger ce crime. </a:t>
            </a:r>
          </a:p>
        </p:txBody>
      </p:sp>
      <p:pic>
        <p:nvPicPr>
          <p:cNvPr id="30722" name="Picture 2" descr="Alexandre Evariste FRAGONARD Le Serment de Junius Brutus ou La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63" t="7478" r="2008" b="25553"/>
          <a:stretch>
            <a:fillRect/>
          </a:stretch>
        </p:blipFill>
        <p:spPr bwMode="auto">
          <a:xfrm>
            <a:off x="1285852" y="2500306"/>
            <a:ext cx="6643734" cy="41121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MONARCHIE A L’EMPIRE (2/3)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250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Junius se rend sur le Forum et retourne le peuple contre Tarquin.            Ce dernier, parti assiéger la ville d’Ardée, se presse de revenir à Rome. </a:t>
            </a:r>
            <a:r>
              <a:rPr lang="fr-FR" sz="2400" b="1" dirty="0" smtClean="0"/>
              <a:t>Mais il </a:t>
            </a:r>
            <a:r>
              <a:rPr lang="fr-FR" sz="2400" b="1" dirty="0" smtClean="0"/>
              <a:t>trouve les portes fermées et doit s’exiler. La monarchie tombe, remplacée par la République. Les </a:t>
            </a:r>
            <a:r>
              <a:rPr lang="fr-FR" sz="2400" b="1" u="sng" dirty="0" smtClean="0">
                <a:solidFill>
                  <a:srgbClr val="FF0000"/>
                </a:solidFill>
              </a:rPr>
              <a:t>Comices</a:t>
            </a:r>
            <a:r>
              <a:rPr lang="fr-FR" sz="2400" b="1" dirty="0" smtClean="0"/>
              <a:t> (assemblées du peuple) nomment deux </a:t>
            </a:r>
            <a:r>
              <a:rPr lang="fr-FR" sz="2400" b="1" u="sng" dirty="0" smtClean="0">
                <a:solidFill>
                  <a:srgbClr val="FF0000"/>
                </a:solidFill>
              </a:rPr>
              <a:t>consuls</a:t>
            </a:r>
            <a:r>
              <a:rPr lang="fr-FR" sz="2400" b="1" dirty="0" smtClean="0"/>
              <a:t> : Junius et Tarquin </a:t>
            </a:r>
            <a:r>
              <a:rPr lang="fr-FR" sz="2400" b="1" dirty="0" err="1" smtClean="0"/>
              <a:t>Collatin</a:t>
            </a:r>
            <a:r>
              <a:rPr lang="fr-FR" sz="2400" b="1" dirty="0" smtClean="0"/>
              <a:t> (mari de Lucrèce). </a:t>
            </a:r>
            <a:r>
              <a:rPr lang="fr-FR" sz="2400" b="1" u="sng" dirty="0" smtClean="0">
                <a:solidFill>
                  <a:srgbClr val="FF0000"/>
                </a:solidFill>
              </a:rPr>
              <a:t>Nous sommes en – 509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MONARCHIE A L’EMPIRE (3/3)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La République romaine: Organisation et Fonctionnement - Pour enfin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00372"/>
            <a:ext cx="5508984" cy="36576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6215058"/>
            <a:ext cx="7686700" cy="64294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000" b="1" dirty="0" smtClean="0">
                <a:cs typeface="Times New Roman" pitchFamily="18" charset="0"/>
              </a:rPr>
              <a:t>COMICES (assemblée des citoyens)                                                                             </a:t>
            </a:r>
            <a:r>
              <a:rPr lang="fr-FR" sz="1800" b="1" dirty="0" smtClean="0">
                <a:cs typeface="Times New Roman" pitchFamily="18" charset="0"/>
              </a:rPr>
              <a:t>Votent les lois, la guerre et la paix</a:t>
            </a:r>
            <a:endParaRPr lang="fr-FR" sz="1800" b="1" dirty="0">
              <a:cs typeface="Times New Roman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85786" y="1785926"/>
            <a:ext cx="7686700" cy="40005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MAGISTRATS (choisis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parmi les citoyens)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u="sng" dirty="0" smtClean="0">
                <a:cs typeface="Times New Roman" pitchFamily="18" charset="0"/>
              </a:rPr>
              <a:t>2 censeurs (pour 5 ans)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        recensent les citoyens, recrutent le Sénat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2 consuls (pour 1 an)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        dirigent le gouvernement et l’armée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u="sng" dirty="0" smtClean="0">
                <a:cs typeface="Times New Roman" pitchFamily="18" charset="0"/>
              </a:rPr>
              <a:t>8 prêteurs (pour 1 an)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        rendent la justice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4 édiles (pour 1 an)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        ravitaillent et administrent Rome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u="sng" dirty="0" smtClean="0">
                <a:cs typeface="Times New Roman" pitchFamily="18" charset="0"/>
              </a:rPr>
              <a:t>20 questeurs (pour 1 an)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        chargés des finances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10 tribuns (pour 1 an)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        droit de bloquer les décisions des autres magistrats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85786" y="0"/>
            <a:ext cx="7686700" cy="1285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</a:t>
            </a:r>
            <a:r>
              <a:rPr lang="fr-FR" sz="2000" b="1" dirty="0" smtClean="0">
                <a:cs typeface="Times New Roman" pitchFamily="18" charset="0"/>
              </a:rPr>
              <a:t>É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NAT (anciens magistrats)</a:t>
            </a:r>
          </a:p>
          <a:p>
            <a:pPr marL="360363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dirige la politique extérieure</a:t>
            </a:r>
          </a:p>
          <a:p>
            <a:pPr marL="360363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m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aître du trésor public</a:t>
            </a:r>
          </a:p>
          <a:p>
            <a:pPr marL="360363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donne des avis aux magistrats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1000100" y="2428868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1000100" y="3071810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1000100" y="3643314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1000100" y="4286256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1000100" y="4857760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1000100" y="5429264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2786050" y="6643686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928662" y="928670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928662" y="642918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928662" y="357166"/>
            <a:ext cx="21431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haut 29"/>
          <p:cNvSpPr/>
          <p:nvPr/>
        </p:nvSpPr>
        <p:spPr>
          <a:xfrm>
            <a:off x="2643174" y="1357298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haut 30"/>
          <p:cNvSpPr/>
          <p:nvPr/>
        </p:nvSpPr>
        <p:spPr>
          <a:xfrm>
            <a:off x="4857752" y="5857892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haut 31"/>
          <p:cNvSpPr/>
          <p:nvPr/>
        </p:nvSpPr>
        <p:spPr>
          <a:xfrm flipV="1">
            <a:off x="6072198" y="1428736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Sous-titre 2"/>
          <p:cNvSpPr txBox="1">
            <a:spLocks/>
          </p:cNvSpPr>
          <p:nvPr/>
        </p:nvSpPr>
        <p:spPr>
          <a:xfrm>
            <a:off x="1357290" y="1285860"/>
            <a:ext cx="1285852" cy="285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cs typeface="Times New Roman" pitchFamily="18" charset="0"/>
              </a:rPr>
              <a:t>nomment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6215074" y="1285860"/>
            <a:ext cx="1285852" cy="285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500" b="1" dirty="0" smtClean="0"/>
              <a:t> </a:t>
            </a:r>
            <a:r>
              <a:rPr lang="fr-FR" b="1" dirty="0" smtClean="0">
                <a:cs typeface="Times New Roman" pitchFamily="18" charset="0"/>
              </a:rPr>
              <a:t>contrôle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6" name="Sous-titre 2"/>
          <p:cNvSpPr txBox="1">
            <a:spLocks/>
          </p:cNvSpPr>
          <p:nvPr/>
        </p:nvSpPr>
        <p:spPr>
          <a:xfrm>
            <a:off x="3500430" y="5857892"/>
            <a:ext cx="1285852" cy="285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cs typeface="Times New Roman" pitchFamily="18" charset="0"/>
              </a:rPr>
              <a:t>Élisent</a:t>
            </a:r>
            <a:r>
              <a:rPr lang="fr-FR" b="1" dirty="0" smtClean="0"/>
              <a:t>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rot="5400000" flipH="1" flipV="1">
            <a:off x="5608645" y="3821115"/>
            <a:ext cx="321391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ous-titre 2"/>
          <p:cNvSpPr txBox="1">
            <a:spLocks/>
          </p:cNvSpPr>
          <p:nvPr/>
        </p:nvSpPr>
        <p:spPr>
          <a:xfrm rot="16200000">
            <a:off x="6500826" y="3429000"/>
            <a:ext cx="242889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500" b="1" dirty="0" smtClean="0"/>
              <a:t> </a:t>
            </a:r>
            <a:r>
              <a:rPr lang="fr-FR" b="1" dirty="0" smtClean="0">
                <a:cs typeface="Times New Roman" pitchFamily="18" charset="0"/>
              </a:rPr>
              <a:t>Carrière des honneurs (« cursus </a:t>
            </a:r>
            <a:r>
              <a:rPr lang="fr-FR" b="1" dirty="0" err="1" smtClean="0">
                <a:cs typeface="Times New Roman" pitchFamily="18" charset="0"/>
              </a:rPr>
              <a:t>honorum</a:t>
            </a:r>
            <a:r>
              <a:rPr lang="fr-FR" b="1" dirty="0" smtClean="0">
                <a:cs typeface="Times New Roman" pitchFamily="18" charset="0"/>
              </a:rPr>
              <a:t> »)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cheological excavations in Rome – Stock Editorial Photo © sashk0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5143536" cy="34290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054" name="Picture 6" descr="La fondation légendaire de Rome | Rome-Rom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00372"/>
            <a:ext cx="3571900" cy="33861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600" b="1" u="sng" dirty="0" smtClean="0"/>
              <a:t>DEUX FAÇONS DE RACONTER L’HISTOIRE :</a:t>
            </a:r>
            <a:endParaRPr lang="fr-FR" sz="3600" b="1" u="sng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14282" y="857232"/>
            <a:ext cx="3429024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y a les légendes,</a:t>
            </a:r>
            <a:r>
              <a:rPr kumimoji="0" lang="fr-FR" sz="2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mélanges de vérité et d’imagination, qui sont passées de siècle en siècle… </a:t>
            </a:r>
            <a:endParaRPr kumimoji="0" lang="fr-FR" sz="2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000496" y="857232"/>
            <a:ext cx="4786346" cy="221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et puis il y a le travail des historiens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des 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archéologues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Leur tâche est de se rapprocher le plus possible de la réalité. Ils 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invalident parfois </a:t>
            </a:r>
            <a:r>
              <a:rPr kumimoji="0" lang="fr-FR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légendes. </a:t>
            </a:r>
            <a:endParaRPr kumimoji="0" lang="fr-FR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2686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Fuyant la ville de Troie prise par les Grecs (épisode du cheval de Troie), </a:t>
            </a:r>
            <a:r>
              <a:rPr lang="fr-FR" sz="2400" b="1" u="sng" dirty="0" smtClean="0"/>
              <a:t>Énée</a:t>
            </a:r>
            <a:r>
              <a:rPr lang="fr-FR" sz="2400" b="1" dirty="0" smtClean="0"/>
              <a:t> emmène avec lui son père Anchise et son fils Ascagne.                    Ils arrivent dans le </a:t>
            </a:r>
            <a:r>
              <a:rPr lang="fr-FR" sz="2400" b="1" u="sng" dirty="0" smtClean="0"/>
              <a:t>Latium</a:t>
            </a:r>
            <a:r>
              <a:rPr lang="fr-FR" sz="2400" b="1" dirty="0" smtClean="0"/>
              <a:t>, plaine du centre de l’Italie,                                 où Énée fonde la ville de Lavinium.</a:t>
            </a:r>
            <a:endParaRPr lang="fr-FR" sz="24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857884" y="2786058"/>
            <a:ext cx="3286116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fils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Ascagne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(surnommé Iule) fonde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ville d’Albe qu’il entoure de remparts et sur laquelle il règne pendant 30 ans.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FONDATION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ROME SELON LA L</a:t>
            </a:r>
            <a:r>
              <a:rPr lang="fr-FR" sz="3600" b="1" u="sng" dirty="0" smtClean="0"/>
              <a:t>É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 (1/4) 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En&amp;eacute;e fuyant Troi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46200"/>
            <a:ext cx="5786447" cy="46117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857620" y="642918"/>
            <a:ext cx="5286380" cy="621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descendants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d’Ascagne règnent sur Albe pendant plusieurs générations mais l’un d’eux, Numitor, est renversé par son frère </a:t>
            </a:r>
            <a:r>
              <a:rPr kumimoji="0" lang="fr-FR" sz="2400" b="1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Amulius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dirty="0" smtClean="0"/>
          </a:p>
          <a:p>
            <a:pPr algn="just">
              <a:spcBef>
                <a:spcPct val="20000"/>
              </a:spcBef>
            </a:pPr>
            <a:r>
              <a:rPr lang="fr-FR" sz="2400" b="1" dirty="0" smtClean="0"/>
              <a:t>Ce dernier craint que ses </a:t>
            </a:r>
            <a:r>
              <a:rPr lang="fr-FR" sz="2400" b="1" dirty="0" smtClean="0"/>
              <a:t>neveux </a:t>
            </a:r>
            <a:r>
              <a:rPr lang="fr-FR" sz="2400" b="1" u="sng" dirty="0" smtClean="0"/>
              <a:t>Remus et </a:t>
            </a:r>
            <a:r>
              <a:rPr lang="fr-FR" sz="2400" b="1" u="sng" dirty="0" smtClean="0"/>
              <a:t>Romulus</a:t>
            </a:r>
            <a:r>
              <a:rPr lang="fr-FR" sz="2400" b="1" dirty="0" smtClean="0"/>
              <a:t> </a:t>
            </a:r>
            <a:r>
              <a:rPr lang="fr-FR" sz="2400" b="1" dirty="0" smtClean="0"/>
              <a:t>ne réclament le trône. Il ordonne de les jeter dans le fleuve du Latium : le </a:t>
            </a:r>
            <a:r>
              <a:rPr lang="fr-FR" sz="2400" b="1" u="sng" dirty="0" smtClean="0"/>
              <a:t>Tibre</a:t>
            </a:r>
            <a:r>
              <a:rPr lang="fr-FR" sz="2400" b="1" dirty="0" smtClean="0"/>
              <a:t>.</a:t>
            </a:r>
          </a:p>
          <a:p>
            <a:pPr algn="just">
              <a:spcBef>
                <a:spcPct val="20000"/>
              </a:spcBef>
            </a:pPr>
            <a:endParaRPr lang="fr-FR" sz="2400" b="1" dirty="0" smtClean="0"/>
          </a:p>
          <a:p>
            <a:pPr lvl="0" algn="just">
              <a:spcBef>
                <a:spcPct val="20000"/>
              </a:spcBef>
            </a:pPr>
            <a:r>
              <a:rPr lang="fr-FR" sz="2400" b="1" dirty="0" smtClean="0"/>
              <a:t>Mais les jumeaux survivent grâce à la protection des dieux. Ils sont recueillis par une louve au pied du </a:t>
            </a:r>
            <a:r>
              <a:rPr lang="fr-FR" sz="2400" b="1" u="sng" dirty="0" smtClean="0"/>
              <a:t>mont Palatin</a:t>
            </a:r>
            <a:r>
              <a:rPr lang="fr-FR" sz="2400" b="1" dirty="0" smtClean="0"/>
              <a:t>. Elle les élève puis c’est au tour d’un berger, </a:t>
            </a:r>
            <a:r>
              <a:rPr lang="fr-FR" sz="2400" b="1" dirty="0" err="1" smtClean="0"/>
              <a:t>Faustulus</a:t>
            </a:r>
            <a:r>
              <a:rPr lang="fr-FR" sz="2400" b="1" dirty="0" smtClean="0"/>
              <a:t>, de faire de même.</a:t>
            </a:r>
          </a:p>
          <a:p>
            <a:pPr algn="just">
              <a:spcBef>
                <a:spcPct val="20000"/>
              </a:spcBef>
            </a:pPr>
            <a:endParaRPr lang="fr-FR" sz="2400" b="1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FONDATION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ROME SELON LA L</a:t>
            </a:r>
            <a:r>
              <a:rPr lang="fr-FR" sz="3600" b="1" u="sng" dirty="0" smtClean="0"/>
              <a:t>É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 (2/4) 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Romulus et Rémus - Civilisation romain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3357586" cy="251819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3556" name="Picture 4" descr="Mythologie | Latinu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1763"/>
          <a:stretch>
            <a:fillRect/>
          </a:stretch>
        </p:blipFill>
        <p:spPr bwMode="auto">
          <a:xfrm>
            <a:off x="357158" y="642918"/>
            <a:ext cx="3357586" cy="335034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857752" y="2071678"/>
            <a:ext cx="4286248" cy="478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Romulus monte sur le </a:t>
            </a:r>
            <a:r>
              <a:rPr lang="fr-FR" sz="2400" b="1" u="sng" dirty="0" smtClean="0"/>
              <a:t>mont Palatin</a:t>
            </a:r>
            <a:r>
              <a:rPr lang="fr-FR" sz="2400" b="1" dirty="0" smtClean="0"/>
              <a:t>, Remus sur l’</a:t>
            </a:r>
            <a:r>
              <a:rPr lang="fr-FR" sz="2400" b="1" u="sng" dirty="0" smtClean="0"/>
              <a:t>Aventin</a:t>
            </a:r>
            <a:r>
              <a:rPr lang="fr-FR" sz="2400" b="1" dirty="0" smtClean="0"/>
              <a:t>, chacun attendant les </a:t>
            </a:r>
            <a:r>
              <a:rPr lang="fr-FR" sz="2400" b="1" u="sng" dirty="0" smtClean="0"/>
              <a:t>augures</a:t>
            </a:r>
            <a:r>
              <a:rPr lang="fr-FR" sz="2400" b="1" dirty="0" smtClean="0"/>
              <a:t> (le signe des dieux).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Mais il y a ambigüité : si Remus est le premier à voir six vautours, Romulus en voit le double ensuite. Il s’ensuit une bagarre entre leurs partisans pendant laquelle </a:t>
            </a:r>
            <a:r>
              <a:rPr lang="fr-FR" sz="2400" b="1" u="sng" dirty="0" smtClean="0"/>
              <a:t>Remus est tué par Romulus</a:t>
            </a:r>
            <a:r>
              <a:rPr lang="fr-FR" sz="2400" b="1" dirty="0" smtClean="0"/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FONDATION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ROME SELON LA L</a:t>
            </a:r>
            <a:r>
              <a:rPr lang="fr-FR" sz="3600" b="1" u="sng" dirty="0" smtClean="0"/>
              <a:t>É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 (3/4) 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6è - ROME, du mythe à l'histoire - les mythes (1ère partie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271" r="5938"/>
          <a:stretch>
            <a:fillRect/>
          </a:stretch>
        </p:blipFill>
        <p:spPr bwMode="auto">
          <a:xfrm>
            <a:off x="214282" y="2214554"/>
            <a:ext cx="4591942" cy="4437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714356"/>
            <a:ext cx="91440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Remus et Romulus veulent fonder une ville là où ils ont été recueillis.  Pour savoir qui doit donner son nom et les lois à la future ville, ils décident de s’en remettre aux dieux.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429124" y="642918"/>
            <a:ext cx="4714876" cy="621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u="sng" dirty="0" smtClean="0">
                <a:solidFill>
                  <a:srgbClr val="FF0000"/>
                </a:solidFill>
              </a:rPr>
              <a:t>C’est ainsi que Rome est fondée en 753 avant J.-C.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Elle attire esclaves et vagabonds, tous voulant changer de vie, mais le faible nombre de femmes condamne l’avenir de la cité.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Alors Romulus invite les Sabins à une fête et enlève les femmes de ce peuple voisin. Le conflit entre les Romains et les Sabins s’achève par une réconciliation et les deux peuples fusionnent.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FONDATION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ROME SELON LA L</a:t>
            </a:r>
            <a:r>
              <a:rPr lang="fr-FR" sz="3600" b="1" u="sng" dirty="0" smtClean="0"/>
              <a:t>É</a:t>
            </a:r>
            <a:r>
              <a:rPr kumimoji="0" lang="fr-FR" sz="3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 (4/4) 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Fichier:Maquette de la Rome archaïque (musée de la civilisation romaine, Rome) (5911247973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214842" cy="28081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1508" name="Picture 4" descr="L'Enlèvement des Sabines (Poussin) — Wikipéd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214841" cy="31026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ITE-LIVE (vers 59 av.-17 ap. J.-C.) : Historien de Rome – Une vie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7969"/>
          <a:stretch>
            <a:fillRect/>
          </a:stretch>
        </p:blipFill>
        <p:spPr bwMode="auto">
          <a:xfrm>
            <a:off x="0" y="1714499"/>
            <a:ext cx="7500958" cy="5143501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Romains croyaient à la légende que tu viens de lire. Elle leur a été racontée par leurs historiens comme Tite-Live. Mais lui-même reconnait que ce n’est pas forcément la vérité :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0958" y="1714488"/>
            <a:ext cx="1643042" cy="5143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357818" y="1643050"/>
            <a:ext cx="3571868" cy="478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fr-FR" sz="2400" b="1" dirty="0" smtClean="0">
                <a:solidFill>
                  <a:schemeClr val="bg1"/>
                </a:solidFill>
              </a:rPr>
              <a:t>« </a:t>
            </a:r>
            <a:r>
              <a:rPr lang="fr-FR" sz="2400" b="1" i="1" dirty="0" smtClean="0">
                <a:solidFill>
                  <a:schemeClr val="bg1"/>
                </a:solidFill>
              </a:rPr>
              <a:t>Quant aux récits relatifs à la fondation de Rome […], leur agrément doit plus à l'imagination des poètes qu'au sérieux de l'information. On accepte que les Anciens mêlent les dieux aux affaires humaines pour donner plus de majesté à leur ville</a:t>
            </a:r>
            <a:r>
              <a:rPr lang="fr-FR" sz="2400" b="1" dirty="0" smtClean="0">
                <a:solidFill>
                  <a:schemeClr val="bg1"/>
                </a:solidFill>
              </a:rPr>
              <a:t> »</a:t>
            </a: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285720" y="1857364"/>
            <a:ext cx="3643338" cy="500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En vérité, l’Italie est habitée par un peuple au nord, les </a:t>
            </a:r>
            <a:r>
              <a:rPr lang="fr-FR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Etrusques</a:t>
            </a:r>
            <a:r>
              <a:rPr lang="fr-FR" sz="2400" b="1" dirty="0" smtClean="0"/>
              <a:t>, qui progresse vers le Sud au VIe siècle av. J.C. Ce sont eux qui fondent Rome près du </a:t>
            </a:r>
            <a:r>
              <a:rPr lang="fr-FR" sz="2400" b="1" u="sng" dirty="0" smtClean="0">
                <a:solidFill>
                  <a:srgbClr val="0070C0"/>
                </a:solidFill>
              </a:rPr>
              <a:t>Tibre</a:t>
            </a:r>
            <a:r>
              <a:rPr lang="fr-FR" sz="2400" b="1" dirty="0" smtClean="0"/>
              <a:t>, </a:t>
            </a:r>
            <a:r>
              <a:rPr lang="fr-FR" sz="2400" b="1" dirty="0" smtClean="0"/>
              <a:t>mais ils ne sont pas les premiers à peupler cet endroit car on y a retrouvé des cabanes plus anciennes.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285728"/>
            <a:ext cx="4286248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AUX ORIGINES         DE ROME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52940" t="35671" r="29114" b="19922"/>
          <a:stretch>
            <a:fillRect/>
          </a:stretch>
        </p:blipFill>
        <p:spPr bwMode="auto">
          <a:xfrm>
            <a:off x="4214778" y="0"/>
            <a:ext cx="4929222" cy="6858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198" t="17578" r="25329" b="34570"/>
          <a:stretch>
            <a:fillRect/>
          </a:stretch>
        </p:blipFill>
        <p:spPr bwMode="auto">
          <a:xfrm>
            <a:off x="1285852" y="2571744"/>
            <a:ext cx="6715172" cy="40622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571480"/>
            <a:ext cx="9144000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L’empereur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Servius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Tullius</a:t>
            </a:r>
            <a:r>
              <a:rPr lang="fr-FR" sz="2400" b="1" u="sng" dirty="0" smtClean="0">
                <a:solidFill>
                  <a:srgbClr val="FF0000"/>
                </a:solidFill>
              </a:rPr>
              <a:t> fait construire une muraille</a:t>
            </a:r>
            <a:r>
              <a:rPr lang="fr-FR" sz="2400" b="1" dirty="0" smtClean="0"/>
              <a:t> qui délimite la ville. Elle comprend sept collines dont les plus importantes sont : le </a:t>
            </a:r>
            <a:r>
              <a:rPr lang="fr-FR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Palatin</a:t>
            </a:r>
            <a:r>
              <a:rPr lang="fr-FR" sz="2400" b="1" dirty="0" smtClean="0"/>
              <a:t> (palais du roi), le </a:t>
            </a:r>
            <a:r>
              <a:rPr lang="fr-FR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Capitole</a:t>
            </a:r>
            <a:r>
              <a:rPr lang="fr-FR" sz="2400" b="1" dirty="0" smtClean="0"/>
              <a:t> (temple de Jupiter) et le </a:t>
            </a:r>
            <a:r>
              <a:rPr lang="fr-FR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Quirinal</a:t>
            </a:r>
            <a:r>
              <a:rPr lang="fr-FR" sz="2400" b="1" dirty="0" smtClean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marais sont asséchés à certains endroits et cela permet de fonder une grande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</a:t>
            </a:r>
            <a:r>
              <a:rPr kumimoji="0" lang="fr-FR" sz="2400" b="1" i="0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au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 de la ville.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PLAN DE ROME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944</Words>
  <PresentationFormat>Affichage à l'écran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achas</dc:creator>
  <cp:lastModifiedBy>aurelien</cp:lastModifiedBy>
  <cp:revision>44</cp:revision>
  <dcterms:created xsi:type="dcterms:W3CDTF">2020-01-12T02:01:01Z</dcterms:created>
  <dcterms:modified xsi:type="dcterms:W3CDTF">2020-05-24T22:26:49Z</dcterms:modified>
</cp:coreProperties>
</file>