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7" r:id="rId7"/>
    <p:sldId id="266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AD8D-CDB9-4DA1-8E34-7FE2FDF7545A}" type="datetimeFigureOut">
              <a:rPr lang="fr-FR" smtClean="0"/>
              <a:pPr/>
              <a:t>26/04/2021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F6C4-CA6F-481F-A7CC-9E7A6970EA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 lieu, une histoire. Dans la peau d'une gueule noire, à la mine Couriot"/>
          <p:cNvPicPr>
            <a:picLocks noChangeAspect="1" noChangeArrowheads="1"/>
          </p:cNvPicPr>
          <p:nvPr/>
        </p:nvPicPr>
        <p:blipFill>
          <a:blip r:embed="rId2"/>
          <a:srcRect l="1470" t="2348" r="735" b="1933"/>
          <a:stretch>
            <a:fillRect/>
          </a:stretch>
        </p:blipFill>
        <p:spPr bwMode="auto">
          <a:xfrm>
            <a:off x="0" y="0"/>
            <a:ext cx="9213242" cy="6858001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214290"/>
            <a:ext cx="9215470" cy="1543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« révolution industrielle »                        en Europe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3438" y="0"/>
            <a:ext cx="4329114" cy="6858000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200" b="1" dirty="0" smtClean="0"/>
              <a:t>En 1769, l’Anglais James Watt invente la machine à vapeur : </a:t>
            </a:r>
          </a:p>
          <a:p>
            <a:pPr marL="95250" indent="-95250" algn="just"/>
            <a:r>
              <a:rPr lang="fr-FR" sz="2200" b="1" dirty="0" smtClean="0"/>
              <a:t> 1 : le charbon fait chauffer l’eau qui se transforme en vapeur</a:t>
            </a:r>
          </a:p>
          <a:p>
            <a:pPr marL="95250" indent="-95250" algn="just"/>
            <a:r>
              <a:rPr lang="fr-FR" sz="2200" b="1" dirty="0" smtClean="0"/>
              <a:t> 2 : la vapeur est envoyée dans le cylindre où elle pousse le piston vers le haut avant d’être évacuée dans le condenseur.</a:t>
            </a:r>
          </a:p>
          <a:p>
            <a:pPr marL="95250" indent="-95250" algn="just"/>
            <a:r>
              <a:rPr lang="fr-FR" sz="2200" b="1" dirty="0" smtClean="0"/>
              <a:t> 3 : la même opération est répétée en envoyant cette fois ci la vapeur par le haut, renvoyant le piston vers le bas.</a:t>
            </a:r>
          </a:p>
          <a:p>
            <a:pPr marL="95250" indent="-95250" algn="just"/>
            <a:r>
              <a:rPr lang="fr-FR" sz="2200" b="1" dirty="0" smtClean="0"/>
              <a:t> 4 : ce mouvement de va-et-vient du piston imprime un mouvement au balancier qui fait tourner la courroie de transmission.</a:t>
            </a:r>
          </a:p>
          <a:p>
            <a:pPr marL="0" indent="0" algn="just">
              <a:buNone/>
            </a:pPr>
            <a:r>
              <a:rPr lang="fr-FR" sz="2200" b="1" dirty="0" smtClean="0"/>
              <a:t>C’est le début de la </a:t>
            </a:r>
            <a:r>
              <a:rPr lang="fr-FR" sz="2200" b="1" u="sng" dirty="0" smtClean="0"/>
              <a:t>mécanisation</a:t>
            </a:r>
            <a:r>
              <a:rPr lang="fr-FR" sz="2200" b="1" dirty="0" smtClean="0"/>
              <a:t> : le travail manuel de l’Homme est remplacé par la machine.</a:t>
            </a:r>
            <a:endParaRPr lang="fr-FR" sz="2200" b="1" dirty="0"/>
          </a:p>
        </p:txBody>
      </p:sp>
      <p:pic>
        <p:nvPicPr>
          <p:cNvPr id="4" name="Image 3"/>
          <p:cNvPicPr/>
          <p:nvPr/>
        </p:nvPicPr>
        <p:blipFill>
          <a:blip r:embed="rId2">
            <a:lum/>
          </a:blip>
          <a:srcRect l="17632" t="33799" r="44333" b="21524"/>
          <a:stretch>
            <a:fillRect/>
          </a:stretch>
        </p:blipFill>
        <p:spPr bwMode="auto">
          <a:xfrm>
            <a:off x="214282" y="3643314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Untitled (926) de James Watt | Reproductions D'art James Watt | WahooArt.com"/>
          <p:cNvPicPr>
            <a:picLocks noChangeAspect="1" noChangeArrowheads="1"/>
          </p:cNvPicPr>
          <p:nvPr/>
        </p:nvPicPr>
        <p:blipFill>
          <a:blip r:embed="rId3"/>
          <a:srcRect t="12034" b="26879"/>
          <a:stretch>
            <a:fillRect/>
          </a:stretch>
        </p:blipFill>
        <p:spPr bwMode="auto">
          <a:xfrm>
            <a:off x="142844" y="142852"/>
            <a:ext cx="4286280" cy="3198716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42844" y="3000372"/>
            <a:ext cx="4286280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James Watt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57818" y="285728"/>
            <a:ext cx="3643338" cy="6286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200" b="1" dirty="0" smtClean="0"/>
              <a:t>Les </a:t>
            </a:r>
            <a:r>
              <a:rPr lang="fr-FR" sz="2200" b="1" u="sng" dirty="0" smtClean="0"/>
              <a:t>usines</a:t>
            </a:r>
            <a:r>
              <a:rPr lang="fr-FR" sz="2200" b="1" dirty="0" smtClean="0"/>
              <a:t> se multiplient. Ce sont des établissements où des matières premières sont transformées en produits industriels grâce aux </a:t>
            </a:r>
            <a:r>
              <a:rPr lang="fr-FR" sz="2200" b="1" u="sng" dirty="0" smtClean="0"/>
              <a:t>machines</a:t>
            </a:r>
            <a:r>
              <a:rPr lang="fr-FR" sz="2200" b="1" dirty="0" smtClean="0"/>
              <a:t>. Les gens qui y travaillent sont rémunérés par un </a:t>
            </a:r>
            <a:r>
              <a:rPr lang="fr-FR" sz="2200" b="1" u="sng" dirty="0" smtClean="0"/>
              <a:t>salaire</a:t>
            </a:r>
            <a:r>
              <a:rPr lang="fr-FR" sz="2200" b="1" dirty="0" smtClean="0"/>
              <a:t>.</a:t>
            </a:r>
          </a:p>
          <a:p>
            <a:pPr marL="0" indent="0" algn="just">
              <a:buNone/>
            </a:pPr>
            <a:endParaRPr lang="fr-FR" sz="2200" b="1" dirty="0" smtClean="0"/>
          </a:p>
          <a:p>
            <a:pPr marL="0" indent="0" algn="just">
              <a:buNone/>
            </a:pPr>
            <a:r>
              <a:rPr lang="fr-FR" sz="2200" b="1" dirty="0" smtClean="0"/>
              <a:t>Ces usines sont surtout installées près des gisements de </a:t>
            </a:r>
            <a:r>
              <a:rPr lang="fr-FR" sz="2200" b="1" u="sng" dirty="0" smtClean="0"/>
              <a:t>charbon qui devient indispensable pour faire fonctionner les machines</a:t>
            </a:r>
            <a:r>
              <a:rPr lang="fr-FR" sz="2200" b="1" dirty="0" smtClean="0"/>
              <a:t>. On appelle ces nouvelles régions industrielles les « </a:t>
            </a:r>
            <a:r>
              <a:rPr lang="fr-FR" sz="2200" b="1" u="sng" dirty="0" smtClean="0"/>
              <a:t>pays noirs</a:t>
            </a:r>
            <a:r>
              <a:rPr lang="fr-FR" sz="2200" b="1" dirty="0" smtClean="0"/>
              <a:t> » (ex : Nord, Lorraine, Alsace, Le Creusot,…).</a:t>
            </a:r>
          </a:p>
          <a:p>
            <a:pPr marL="0" indent="0" algn="just">
              <a:buNone/>
            </a:pPr>
            <a:endParaRPr lang="fr-FR" sz="2200" b="1" dirty="0" smtClean="0"/>
          </a:p>
          <a:p>
            <a:pPr marL="0" indent="0" algn="just">
              <a:buNone/>
            </a:pPr>
            <a:endParaRPr lang="fr-FR" sz="2200" b="1" dirty="0"/>
          </a:p>
        </p:txBody>
      </p:sp>
      <p:pic>
        <p:nvPicPr>
          <p:cNvPr id="15364" name="Picture 4" descr="undefined"/>
          <p:cNvPicPr>
            <a:picLocks noChangeAspect="1" noChangeArrowheads="1"/>
          </p:cNvPicPr>
          <p:nvPr/>
        </p:nvPicPr>
        <p:blipFill>
          <a:blip r:embed="rId2"/>
          <a:srcRect t="11338"/>
          <a:stretch>
            <a:fillRect/>
          </a:stretch>
        </p:blipFill>
        <p:spPr bwMode="auto">
          <a:xfrm>
            <a:off x="142844" y="214290"/>
            <a:ext cx="5072098" cy="2793059"/>
          </a:xfrm>
          <a:prstGeom prst="rect">
            <a:avLst/>
          </a:prstGeom>
          <a:noFill/>
        </p:spPr>
      </p:pic>
      <p:pic>
        <p:nvPicPr>
          <p:cNvPr id="15366" name="Picture 6" descr="Filature De Lin Banque d'image et photos - Alamy"/>
          <p:cNvPicPr>
            <a:picLocks noChangeAspect="1" noChangeArrowheads="1"/>
          </p:cNvPicPr>
          <p:nvPr/>
        </p:nvPicPr>
        <p:blipFill>
          <a:blip r:embed="rId3"/>
          <a:srcRect l="2439" t="14761" r="2438" b="18812"/>
          <a:stretch>
            <a:fillRect/>
          </a:stretch>
        </p:blipFill>
        <p:spPr bwMode="auto">
          <a:xfrm>
            <a:off x="142844" y="3500438"/>
            <a:ext cx="5072098" cy="2926210"/>
          </a:xfrm>
          <a:prstGeom prst="rect">
            <a:avLst/>
          </a:prstGeom>
          <a:noFill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3000372"/>
            <a:ext cx="5357818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conditions de travail des ouvriers sont très dures.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6500810"/>
            <a:ext cx="5357818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Filature</a:t>
            </a:r>
            <a:r>
              <a:rPr kumimoji="0" lang="fr-FR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lin « La Foudre » en Normandie</a:t>
            </a: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72066" y="428604"/>
            <a:ext cx="3929090" cy="64293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200" b="1" dirty="0" smtClean="0"/>
              <a:t>L’usage du charbon et de la vapeur permet à un nouveau moyen de transport de se développer : le </a:t>
            </a:r>
            <a:r>
              <a:rPr lang="fr-FR" sz="2200" b="1" u="sng" dirty="0" smtClean="0"/>
              <a:t>train à vapeur</a:t>
            </a:r>
            <a:r>
              <a:rPr lang="fr-FR" sz="2200" b="1" dirty="0" smtClean="0"/>
              <a:t>.</a:t>
            </a:r>
          </a:p>
          <a:p>
            <a:pPr marL="0" indent="0" algn="just">
              <a:buNone/>
            </a:pPr>
            <a:endParaRPr lang="fr-FR" sz="2200" b="1" dirty="0" smtClean="0"/>
          </a:p>
          <a:p>
            <a:pPr marL="0" indent="0" algn="just">
              <a:buNone/>
            </a:pPr>
            <a:r>
              <a:rPr lang="fr-FR" sz="2200" b="1" dirty="0" smtClean="0"/>
              <a:t>Dans les « pays noirs », il permet de transporter le charbon de la mine à l’usine, puis la marchandise de l’usine à la ville où elle sera vendue.</a:t>
            </a:r>
          </a:p>
          <a:p>
            <a:pPr marL="0" indent="0" algn="just">
              <a:buNone/>
            </a:pPr>
            <a:endParaRPr lang="fr-FR" sz="2200" b="1" dirty="0" smtClean="0"/>
          </a:p>
          <a:p>
            <a:pPr marL="0" indent="0" algn="just">
              <a:buNone/>
            </a:pPr>
            <a:r>
              <a:rPr lang="fr-FR" sz="2200" b="1" dirty="0" smtClean="0"/>
              <a:t>Pour le reste, il facilite le transport en réduisant le temps et le coût du trajet, alors toute </a:t>
            </a:r>
            <a:r>
              <a:rPr lang="fr-FR" sz="2200" b="1" u="sng" dirty="0" smtClean="0"/>
              <a:t>l’Europe se couvre de chemin de fer entre 1840 et 1880</a:t>
            </a:r>
            <a:r>
              <a:rPr lang="fr-FR" sz="2200" b="1" dirty="0" smtClean="0"/>
              <a:t>.</a:t>
            </a:r>
          </a:p>
          <a:p>
            <a:pPr marL="0" indent="0" algn="just">
              <a:buNone/>
            </a:pPr>
            <a:endParaRPr lang="fr-FR" sz="22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l="9883" t="25390" r="57174" b="22119"/>
          <a:stretch>
            <a:fillRect/>
          </a:stretch>
        </p:blipFill>
        <p:spPr bwMode="auto">
          <a:xfrm>
            <a:off x="214282" y="3429000"/>
            <a:ext cx="34290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AutoShape 5" descr="L'EUROPE DE LA RÉVOLUTION INDUSTRIEL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1" name="AutoShape 7" descr="data:image/jpeg;base64,/9j/4AAQSkZJRgABAQAAAQABAAD/2wCEAAkGBxMTEhUSExMWFhUXGBkZGRgYGRofFxsXGxYYGRgaHhkaHyghGxolHxcYLTEhJSotLi4uGCE1ODMsQyguLisBCgoKDg0OGxAQGy8lICYrNS0tLS8tLS0vLS4vLS0tLy0vKy0tKy8tKy0tLzAtLS0tLTAvLy0vLS0tLS0tKy0vLf/AABEIALQBGAMBIgACEQEDEQH/xAAbAAADAQEBAQEAAAAAAAAAAAAAAwQCBQEGB//EAEIQAAIBAwICBQgHBwQBBQAAAAECEQADIRIxBEETIlFhcQUyM1JygZGyFUKhorHR0hQjU2KSwfAGFpPh4kOCwtPx/8QAGgEAAgMBAQAAAAAAAAAAAAAAAAQCAwUBBv/EADIRAAECAwUGBQUBAQEBAAAAAAEAAgMRIQQSMUFRE3GBkaHwMlJhwdEFFCKx4fFCIxX/2gAMAwEAAhEDEQA/AP1bguEt9Gn7tPMX6o9Ud1bFmzq06LeqJjSkx27VvgvR2/YT5BSL4dbmpLatKgSXKnfOII5Lnu7hU2tEhRQfEffNTin/ALJb/hp/Sn5Ufslv+Gn9KflU/T3/AOAv/L/4UdPf/gL/AMv/AIV26NFG+/Uqj9kt/wANP6V/KpkucMdui2nZdomdtozWunv/AMBf+X/wpPBcAJYvZVMYh2aZnVO3d781yQ0Rff5iq1s2SYC2yRuAFmtfslv+Gn9K/lXljg7aRoULAgRyEzHhT67dGiNo/UpP7Jb/AIaf0p+VH7Jb/hp/Sn5U6ii6NFzaP1KT+yW/4af0r+VH7Jb/AIdv+hfyp1Q2QORJY9XVEdhJ7ezfnFQeWtEyKI2j9TzKo/Y7f8NP6R+VH7Hb/hp/Sv5VFblzCDQFJBI1AmCy7wOYJwTMZiunVcCIIzL12W+SsiX2Oul1d6QvA2gIFtIH8o/Kvf2S3/DT+lfyp1FX3Roq9o/UpP7Jb/hp/Qv5UjhuGt6R+7t4x5iwY5jG1WnY0ixMc+6YmOW2KzPqYFxu/wBtO5cVfZ4j72J6rz9mt/w7f9CflUKhSAvRDUCA8WcCBJ3WDMcvWrou0eJ2rCJDZ3YT8D+RA91ZjYDnQ3RMh1qm/uS1waSTxS7Vq02yW+wjQsg9hBEis37dtSALSEtMdRQMCcmPwk92Kddsg5kq3rCJjszgjuNRONTFHUuq8wBkkbEmFkSdu0dhqlWNc4/9de89ya62AwH7gP6vUz3Rv9lUpw1sgHo0z/Iv5VHb4cnqKoRB9WFOe+B2cgTM5I59JRit6wskzEkZTAHuTLes+NFdexr6On315zSH4G0f/TTxCCfwpF/hLSiXVSOwIM+MD4nA7arvtAxvypFtyOsZOIJx9UnsPfynY1bHDRVrAXDAZ46YqtsR05FxAzqUqLUaosAeCEfHFIuizBhbbMQRCquBGSRy7ye7uqy/YnrqBrGx5kTlCew/ZvTeI81vZP4VjG1RYkmuNNwCfDWtqCeZ74qHiPLPBIzI6qrC70MC2GOoqrTCAkLDDJisDy9wPR27nV03RcKfujJ6IxcEaZDLBlTnB7DTL/lZxfa2OCuMFuWx0mnqkHdwdJnTPb7xU/03cW5ctNwlwotzo00WbkaSGOrVpKlTEEjAnJzW6WhL7V/mPNYH+qPJ/WwMBWxZY9VgCpwuJzv6pmKfxPlzgrdzo3tgSttlYWwysLkxGkE46skgDrjO8St/qVptq/AXQbhRQChPn2TdK+ZEgLBEwGUhioAJ7fkfizftC5c4drLT5lwDUIGD4wY8ZgkZJdCNq/zHmuVe/wBRcApUMkTqMmwwgKgY/U7x7zG+Kt8k8fwnEl1tKpKBGYG3pIFwEoYZQYMH3qRyNddrKndQd+Q5iD8RXqWlGwA227hA+yi6EbV/mPNScfwdrorn7tPMb6o9U91FP8oeiuew3ymiqIoE8Fo2R7yzHNR8F6O37CfIKdSeC9Hb9hPkFOpxuAWLE8Z3+5RRRRXVFFFFFCEUUUUIRRRWHuRiJP8Amai5waJuMghbqUQLhxE8+UnJ957O6edbtcUpJGRBjIxPYDsak4wXSGCKpaS0FtMRGgyFbJgY7KUtbg+AS2RG/vvrZDEogDqcEo20CkvIaWxqPnSTCiYIk4xzyN66HBqdMtuYxmNtwDtPZ4VzOHLqTduKCHg9Qk6VxggqDEyTA7jtXZBqj6dDoXXp5S03jXhx0vtbpmUuPsNJaTnhPJe0UUVqJRFK6KPNMdxEj3ZEU2ioPhtiCThMLoJBmEtLeZOTt7qxcuAjUDOk/wBs+ODUd/iMMzEBQJg9nLq7Ge/tweQr4JAqhcyAAZ7hHwx9lUMdDeTBbKQGAPDL5mNF0h0g+vLj8JV7iG6wtrqImTOJ7B6xHZjsmvLbiFW2d5JJ3AB6xIP1yTsecztFPsKFGkCAuBHZuPsNTiyruzFFYQqyQDJBad99wJ7jXnojDDcWnELThua5s8uxXDufCjh4VdzgsTOT5xrVlyZkRn+wP96R5PUHUeWw8JJj7aptW9Ij8d69NDBAaMgJHpL3msqc6rPEbaYme+NszPwrJcAENjHIY935UcRcClSTAhvxWlXOLUwEZGYmAAZ8SY5AT+HOkbRbXwY0gBLvPvimIdn2jZ/4qE2E7xWL/mt4H8Kx+8Hqt90+7JB+zxqa/dFwFRIgFnB3AHmg+J57EKax2H8gnLvrTvuq+iori/6g417QTQYkmcA7Dvri/T9/1/ur+VbNo+owIDyyIa4qqHZokRt5q+0orh8bxL9HZIvraZlBMrIYwp35ATUw41463FKpz9TAM6dJJUZBkHaSCIGky6qF9LRXNseVbUKrXVL6ZO4mBkgHlg/A9hpvD+U7LtoS4C3YN9p92KEJnlD0Vz2G+U0UeUPRXPYb5TRS8XFaVj8B3qPgvR2/YT5BTqTwXo7fsJ8gp1ONwCx4njO/3KKKKK6ooooooQiiiihCm4p2wFExk5gkZGO0z2kcqie6J6RjcCgEM06dLKTMhYkDMnb3Zp/HcUQAwXqgiXMQBMEkSDpAJJPd76TxICkh2aXUytq2xkbFiAHI3ice+MYVtiudELWOmNBhT9p+zNYBNwkevru9PdHDu09GBAXSesOtEzmCROJLEjfaTV7oRJB74AzsNvhUnkdmbpGZSJYQWEFgFGSu67xBg4yBVd7ikQFmOFBJIBMAZOwNO2WzsbBAiZ1r0VEeJeiEt3U69VxrzXG6a2twKSDoGkGS1vVhpgyZMR278ur5Nvq9tWUyI3xPaJjnBHxr5a7x0vd1qwK6jCjVAD4uwB5odbu4BlCAWwa7XkG0bY0EuCCQUaIUEu6gETIAxMnxxStkfs4xac6Ckt2GUv2r7RDBhNcDkJjGVACa+v8AJzC7NFFFbSQRRRRQhcS4oKug89WkmJIAAk++So/6NXoeS9XvMEkxIzzwalu8SBcg4iQTIOdYZDpB1QM5jYztmrAARuFG7CAVI7Z5z21k2VoDojGmRvHKspyGPEFNWguLWFwpLrn61yGSS2omM6SMsBkwzDSNIwSIk9m28imxYECRy2OwHKF2AivVvrgebOFnE9w7+7emO4G5inYUFgcYgMyc6HDTPfUqhziWhpw74dFqiudf40llS3pkkzO4AByRyyBg5Odoka6a4rBWZTIkHTERvz7xzqJtsEOuz+OalsHynL5VF64JGRIO05zg/j9lZuKrj34I3BEiQe3eo7twiBba4Z56QQo9YjRJBzHbHZkHABWBTpGZl3h43JOrqAETnB2Misa1WgRn3gJZdaJ6HZ3Q23iehp2U1C51B30hd9OJETrk7A52iCDmsWuETo2YoJaWyJIx1cnMwBPfNM4nh1chc4A1EMR1eSnOZzvy1dta4i0wUkOTgyGyCI+IPv8AcaoYPyG9WF340Mp978a8l1b/AAyPGtFaNtQB/GlfRlj+Db/oX8qsor0xCQSuhWANIgbCBA8KW/BWyADbSBt1Rjw7PdVNFCFKvBWgAvRrCiANIwBGPsFat8JbUghFBGxCgEcqoooQpvKHornsN8poo8oeiuew3ymil4uK0rH4DvUfBejt+wnyCnUngvR2/YT5BTqcbgFjxPGd/uUUUUV1RRRRRQhFFFFCFDxXDOydHIAMBjJkrjUBjBYSJ5TW+H4Jbc6FtpMTpSNttiJiT8aropYWOAP+ep+VPaP1SWcIoEFjGwGTG58c/bUl7h+lRxqAS4pEAAg6hBmRmeYqy8V2IDHkI/PYVyfKagBlS2WuMCQqEgmNtVwRpE7Fp7tqWtwLpMDgM5Gh3z9pc1ZZyGm8Qd4APQy/e8afPcUQjP8Au9Fl4uNpJRDK6+iDiDrY28SIPSNEErP0Nm/pILHW1saWciMKsO22SWcSB2Cudx4YWehJW5uhQW2W4dSMhIDuSxhiYAOByqTyZcuXdVprIsMhYEFsojPdjSUBReq/V60gKCFIrNhCIZFmM+zVaMUwwTfEhKgwzn1P9mvruA4xbq612OQcwynZlnJU8jGYxIgmml2LQUYjlttA2AHICs8WToMCSYEdsmD9k16FpIZN+MqrIMskt+L7FY/l2wJPZsJyKS/GtOx0gdaFIKmRpHXiZzsJ27anfjCCTpAII1ddWCyVUsVENG0/GsGWLENIlSXJ0ICBkDtMBCCZAmeWcSNb4plcMqZa51qtCDZW/wDf75cexNOu9I4bo2jdTr5kGCAFyDgiTB7Kn4SBGovbDRpyhQnJx1YWZECF7hM1jiXE4W3bkIq9JhiBqLQZEYnM7x3GkcU5bTaDFkcwUVkwoVz67MokW9mGJ2pTaOe/8jXCfp3r+gE1srkM3ZSxkd2M61nTTGUiZrqcTaIYnXMW3PWC7hkIyAIzGe4ULxDORpOnUvUZ1yZk4AiD45MbYqUX3a7AVWVZCliC2okNpgEKXAAg6hid4Nb4bS2pGDtkkKSFGgmZ0SJUGQDkdUQagHuDSwTkckGG0ycZGQxpgSdw50x3rxOG0XApuaVAJ3UHJGpBiQCQCTM79sjNxEZiYD5KqSS0QBktJKgEkkyPNWK3a6rQqwwfQJQFShVWMlcSBMZBMc6p/Ycs8jpDziBEAaSJPVMZ+PIVxsguvcczWXP1MsjnU56latA29zqDESx8/USAC3I5gSIjAjE1vjjpU3MBkBInn/Ke4498HlU0FwyAMMRJYwpzI/mIwRuMjIrTswabg17ARiNR0ggExmYJmRPYZqUtFTnN2P79q1/uddlQqyTv1mbaTGT3CPgAKTeZnUkSqgH2mx9i/ae4bq/Z2BTU2pZjRuBg6TqgFoIG/b2gGrb/AJreB/ChniG9cdIClfXvPsarq0VD5St3io6F1Vgc6hIIg427Y9xPdU3Dpxmoa2saeekNq2bacYJX4fH0xSS69FcRLPHaSDcsExCnS2e9uUx2CJ5U2yvGQ2o2CcadIcfWOqZnlEeHvoQutRXE6PjSMvYBzMBttJiCQczG42FDW+OxD2ZHc0HOSREjuAP5UIXS8oeiuew3ymikP0n7O/S6deh50Tp2MROdoopeLitKx+A70rgvR2/YT5BTqTwXo7fsJ8gp1ONwCx4njO/3KKKKK6ooooooQiiiihCK8Ir2ihCQvDx9Y/Z8TIMmlHybbYszjUzRk8gBAA5gbnfdiedabyggJEzG8RA8c499Ps3A4kGR/nZS7IcBziGhpOeBPH+qc3tANQMsRyOCnt+TkUhlBUgECDiG06sGd9K/Cl/RFoubhEuxBLYDSFVRDKAwEKMTS+D4tidJKMSCRDknEbk5BztB57VLxnGNkXOp5xALdXSI7h1huPOB0kYmAq602VrbwaJ4SuiffqOCvbZ4znS449/rHGVEXvKTdYJpVVB0gCSYmOY6ojJB6sgbgxzOH4e8WYm8GUqAvSa2gdI5h2BVQQuM6iQJkyBVbWXBbeVbzgrMgAVXGkKDognqiSRPMZLbEE6hbw5IcrBfXGV1kiZAy22wG5IyYlqixCZmhyy5LVbZ4bGggYZ8NSc8RI0wpNYsOzKo6PUiyiFdOkwZfGozqRSPj217wzKDpdu0FiFaRAZOu6SQVJ3nzOVV8PfkiRANzVgdUD9nMdbbYDs8Kg4ltTXXRtIVWwQNREDJnIQ9MSMf2ikaKZmThKk+/wDKmZpVVNfPmjX+7IKSOuSZQK8g6ZkwSJgqT3q4liwBfpDobUSwAWNFwAdTSwMypBMZzMxW7F1nLKSrAnSSTKnQxlNQUA6ljlsTvBhXFooW4Db3Lcwz6tA0zOAsxmcwBuYrkyKgoDGzulonuB39Z8a6I4OzJNtVVAskgSAIKkR1QQxBUaoBGiRzp922GMopi3hpZmPiomSFjkR9YbiK3xV5lYW/MBAxbA1ZDjE5OQMhRvuKUtllXpJMRBVCQEgwYhgSg0jc9WMCNpTnQquZEnCk8ADidcqywrhLEyB96YL1dU9XXr1F11rp0sW3UHRkHEAwcGutw99XUOpkH/CPEVxSrBStwFesXZhhtLoySVClQQNxP1TE4pmg6nUdXXB1hHTLKVE9Yc13ggluU1wHRdfDDhWnriMtBpL19K06fBeYCd26x8W60e6Y91ecQgYhee+DkQVI22yFrm8Xxb2lCh5eJ0aQ2nGBIK/HPhTeF49gBNpiGyulYJ5kwWM7799dD2gyzS5hvP5DXvuatPB2zus97kkjwLSRU5ZuuFOpACCWOQeYDQdUc554k5hIbpCw1BWOApLK6CIGAYJ5++JxTVshVdM9RcQzebB09WYnBHfHfA6yrhLVddRpDjXTs9RjuXb4hXI6jKp56lLY8AwpPRcR/Ft/8Tf/AGVq5fP1SR423P4RWOluesP+C5+qvTk1wSIAIxHX4XvFWbzFNF0IBOrqA6toidudJs8Hfg6+I1EqwwoWCdiIzIrHGXb5ZeiYBcTqt3M5M4A7IjPbvOF8V+0Fz0d3SnIG0xM6wfV20yP+80KK39H39erpzp1s2mDsSCBIOwjYj+89iuNZa/1tT+pphGJwZcE6ADIgSANpxNL4H9pDg3bmpOYCMD5sep294oQup5Q9Fc9hvlNFK4++OiuYbzG+o3qnur2l4uK0bGfwO9T8F6O37CfIKdSeC9Hb9hPkFOpxuAWRE8Z3+5RRRRXVFFFFFCEUUUUIRRRRQhRNwrKdSHxxM5nIJ63uI3O81C9gppIVSdQ1Hk5neILLcJ3wREycCO3XL8q2lksQZ0yrCfOE4JXMEQDyiayrdZGyMVuOfeXrlJOWWMQRDOGGHLvVTdIAh6VRKBUXUJWIWWlwATnIn6gqfiuNdLYY3MCdR84m2AQD2EkwABMmTsDTktK5PRq6a1IYyQupSQ0gzrw3q/V5Zjd3htBlv3hkMX/9TShBYnkcCJxEgAVjCWM1pzE7pFTlTSRoZilda0kcVyvIqC1b0FVuYLaGOJIB/dLpymThVgDTEV0lUFHhUcouvVcw+qWaMgkgETnkQJO9eKi62ChoDLpElVQkjURiZl/NyM5iRTvKOrTpuaRIgMpxqjLMSJVe4TOATmpOrigEXgBQUzwoMqYaUxzC8cqUa2BDataqoMeeHG4AAmQZjfvzJchXFtQNUg6WIGrrW2jSJUSVQYGZOBpNWLxDXCIEMokCNIBJIKOwdoGDIwRgwYxMlplS4yiJzMrr125MkGZ63KdgPCotkV2ZFDrrmc90q4V1wVFmzoZlYNAR2ORoaGBUqfOBBJ3Mj4Gli+PMTVc1FWZlUyCunVJiCOryyJiNq3wqti47jYZuSRGYZVJGmSNuwc6xZvoHnpiC06gANO5IIJBg9sbmum63FQvEkn5x5H95SPpQtpdRYHT5skZ66ksC+oaufPkN63YvFrbAqTJurKZHnuu3nfAHxqfifKqKDpvEjPLUQe5jge8Ef353k/jlH7sC8XZ2MB9Ml2LEkqBpMk+rXC+Hx9ENhRnVxHrjTlOnDVX8X5SUKT/EsgcxBMwNpJOs4A+rmN66t9NaEDmMHv3U+4xXzd7yKLqFnQ9Hqm2nSMYBGgHkSWk/XAAeI3nptcuqqw1tF1lSApMQGwG7yuOqTnnVhDQKGarul0pSEjr8egyG/FMt9GGzrDkScsGnYzo92djyry9xIEaAf3YgnQ2kLHmcs+ackREkjnPbvOjE3mcAqoBVVMZZgDCnv3AiPfVLMdAgEoSSZZdTkyYGmRkntGMbbQwopyqJ14iXrlLkVjjLRurBSbi/WSCk8xLEfDlXMS8yNpcEnbJOoT2MMx3bGu1e44WhBQDGFDLtsIBivOPspcBOzIAZ7MatJO23wkHnUAybw4Gs1ERJNkRSqu8u+V14a01xlZyFdgqjJCIzt4CF+0b0hv8AUFspfe2r3DYDEqABqguOqzELvbbcg4nYiauOt8PeXReFq4ueq4RhkFThpGxI8Ca0icONcC0Nc6409aZnV60yd+09tesKzVw+P/1lbtNdDWyBbTUCWADsEtNoBaFn98MyY0sSB1dXQ4by8rdI2kBEV2VtUhgjtbacdXrIY3kEHuqkWOG1M2mzqYaWMJJWANJPMQqiP5R2V70HDdfq2f3gAuYTrgSAG9YZO/bXEJCeWwUsOqMVu3DbJBWEZdQaZILDUhEqDO+2a49n/XKlQ7WHUZLedKrotsh82AW6QAaioYqdBfE/QWLVhFCILSqrFlVQoAYkksAMAksxntJ7aTb4HhFjTb4caZIhUEEgAxjGFHwHZQhFvizdsXSy6WUXEYA6hIB2aBIgjkK9r270Nuw6W+jRQjwqaQMgkwBjJJ+NeUvFxWjZD+B3o4L0dv2E+QU6k8F6O37CfIKdTjcAsiJ4zv8AcoooorqiiiiihCKKRcvGDpWY7wJgwY/7ii3eJAbcESIEHORgmlzaoIddLq954KYY4icqJ9FKTiFJiczGQRmAYzzgim1eCCJhQRSONUFCDsYB8CYp9ReU7xVVCoHZieqTAMKzbwezs3IqEVwawk6buq6GlxkFBAS1aYu8ABjpCkx0TFmiJJk57ZquylwglhbJYZMsRHIBcYyfrczvXPsFtIkhWtgAW9DliAZTTlS06U+r9TxqvhbzLCEhmbzAMJpgk5yeqZHPZcCZry0pGS3HTc2cq7uOgBkTXJI4hdR0lkOmFliBdLAAgjKhhnmeZ96EdbnWcKUI0lirDT9a5IckjGkathPx6Dsy67ZGtnGoQIUggIwOcAY57MK5nD2+ik9Z9IdjjcPcYyG+qYQRmSI33rshKvevsutccuhljUHClQRxrMTl0U4lLSLvpJxrJ1bxMQYA/wA7+LxfEXLj+asmJUKOsRtJM7f2zyhd+9qIASAOqoBLGJwNgcTAiq+Gui2eoC7bFgjMFM9ZQAM+OII91UF20Mm4DuvYU2Q3Q/yxJ17+fRTw/RCR1SZknOJAEE4ABwOwiMRSLvDsQDiDyk5mY23HVOO8V17ZUgaljkA9q59UBPOGzHSMZjHifF4wKZCIDLaSSxAUAISAFE+bzI3NcdAcTPvoFJsS6TId8c8a+ijseSnME2hO4GoKYHZIJ7OVWrwy27fWtwXaCdSloZthJB1acCB2VVwNw35cMwAlScQdiQsZ7MzjtOY3bGncdJqGS3nAE4Vp3G/wMjnTTbE9rA+WOGuE8JJZ1rF6644bwJ6Tn3qsCwvRQ9oghBJ0AkEDeTjHf2V5wCagLhsjWJH1RoyRAHI9/wDarbFkgENkTIBMwBECTk7T74rzikXB0DUSADsc7dYZA8Krkjazm33/AKMc6pV4lmhRDwCDOFImZ7RDxHPO29TXYUyepcLQWAmQcSi7MJjkSOfKbLNh1JYkMSqg8vNnsmfO/wAwBu6Q6sh6pKkZ5AiJ3gj31MgmoVbIgabuXfMemea5nFcGbiyDLKCPrq2MwVYMxOe7fHKpjxJUlWVWYkdbdRsJQcp3mZnwAHTv8OHUszgFiPNaFIE6UnsycxM+4AHDhFI6IbHrKQeXMtB+H/VVhhDwRStfVW7UXSMeMutOgE1xP9ceXr1m8LVtbkdGrgoSMlyCWIBJGwAkZOZwK+g/0vxj3LR1zqV9Mt53mIxDEADWpYqcDKnAyBfx3ky3dg3EDFfNP1h2wwyAcY7qfw/DpbUKihVUQFUQB7hXpBDeIhcXU0VUS0wHWVkJrJOGJ17wlKWs5BUUUUVckUUUUUIU3lD0Vz2G+U0UeUPRXPYb5TRS8XFaVj8B3qPgvR2/YT5BTqTwXo7fsJ8gp1ONwCx4njO/3KKKKK6oooooZoBJ2GaEKRdeY0AamyST9Y8oH40uyroNJGofVKwCB6pDtmORnxHMu4RpRW2JUE+JEn8afXlorg+I5wzJPMzWmz8WhpGnRR2GkuGUrqMhWjI0KORIJwcTsBWem/eFdWlVGZIIJIBAltoG4/mWm8TcBQmNXIDtfVpHh1ozy3ryxwWkAanJ5nWwknJOD20Q4r4Zm0kbjJDmMcJu3YT36H+1TXvFRJgjtEz3ADMn35rnNce5cmIVZAUMvShtixG3b1Z278UcTwgtywGpTvqlmtnmynztPMgGRGO7PFcNaulSlwaziQQZgEyY7hvVsa2RnsuTmORPL4XYUCGw3h8gU9K898sCscXeLW+kClWtqSTqCsLmnGDMCZw0b85qhU6TXBLQmkawMOesBECIhCccx2VBc4a9bbWyi8oEZ60d+c//AJXnBcWxZZlQMa1E4zCtMjSCRncR3mkjEFA5M3aTZlx9e5a6q3j7+LPRwGOes0EJpIaTDZnSNjnPKp+FvhulQIVLEIplSoUWEghlYzHWjaY5V0PJtgFQ5nU/WaCRkktiOWTjvPaZ8byZDF0Y6yZOrzTgjYDsJ7871qCwRTDDhKo419Up9xDa8tM6TlgazpTH9n0E6cjjPJbhyEVivIj8+RqxbV4grHb1Q2kLIOSVk7mf7YmrRwjs0u2kRshcTt/NHL7T41bbQAQBAosv0szJiTA0/wAw/e5ci23AMkTqR+pnrLnVfO3LN22WbrHmylyRHM7gkeAr3guIWetbyp06XGEHII7bExsd8ZAArumHBHiPfH4ZritZWNB1p1IcoSBKQocjZlIIk5wBMCaotli2BvQz+J1yO9X2a07YEPx9NPkelSSAMZHscJdUggdp7j27ctx9naKb0QgiN5n37189YLWLgS5DKQOsJwCTkHcZBx319BZbcEyR+HI/52GtP6fbBFGzIk5oSFpgbN05zBwPffuplDCGEwffjYjsJHZ21FxFxdJC3BIjqXGg6gQRlusMgbyPDeum6A+PaKl4m0JGpNYMjVAlfHu8BiKUtH0+I0l0ORGmfYVkK0hsg/8Anfrlqq6yyg7gGoFDWgNMvb7N2Xw7R3VZZ4hX81gfDceI5VnB1ZYFMFuYqF61lTOBnftPvGaVd1BGBg4bM5jMct4qmlX/ADW8D+FWMNQDqqyF1qKKK9KUsiiiiuIRRRRQhTeUPRXPYb5TRR5Q9Fc9hvlNFLxcVpWPwHeo+C9Hb9hPkFOpPBejt+wnyCnU43ALHieM7/coooorqiip71wHmAAcnkTyHx38I7YeahW04mCvVwAVMRHbMiREnPhikrdFdDh0zoTp/vdZK2EwOdKa3wvEJoTrL5q8x2CqFacjPhUdu28dIpgtDFMaII7YnVB3xJArTA7taUj+UgsPGQPsJrBElovaS4ykl3iEJXUBtcUMQOsrgkAnkcY5TTbfEs/mLHLUxBX3aCdXxHjSLBt9YksCWbJDbKSoHWHYOfMmls41nTquLjWFBIkxyQRIG4O4I3xXPx1U7jjS7Ucp5/qWczvVSrqEdIx2nAGD2GJAMHMnxrV3hxtoDL6uMHkVmI93d30y2yt1hOJGxB8CDnsrbtHeeQqbRMyaJzyVDjITdSXBRu7oAQZWYOs5GYBDjMeMnPKK9d3fqhSBzaRBHYrb55mJjbtFVmzBJJyeXITvHj2/hTq1YX00YvJ3D5x7xS7rUTgBvz+J+sil2bekR+G3uHIUys6hMSJ7OdarTAAEglUUriBjukfiKbSOIdshVBwN+wkg457doquM5rWEuMhrvoutEzILdjmeU/gAD9o+yscTY1ZBhhkHv7+7f4mvbGDp7pG3vGP8z3U6q4LWPgBoq2Uu+PJSJcHzzmvmuPtKQx8xlIAtk7DnpHqyxgjHV+GOB8pPbIDzAEARBIkYJO8AGPGvo+I4dXEMJ9wP2HFQ8RwZEzpZfq6wxK4GC2qQuN4xnasiL9PjQYm1gnDnxGfDktBlrhxG3Io79DiOPEqizxwZQwyCYwcz2QQDPdVdfLAtZgPbIDEmVZC3KdyQw7ARjlFdOxduCSrSo+rc37z0iyFHYDO245NWT6ltPxeK+g9hVUx7Hs/yaRLeJ/HfPpPa5jB+w+I/vvXO459EOiDVclZ56jGnPPY1dwvEhxIBBzIO4gwdsHxBpN+2WQqI1A4nkQ0r9kfGo/U2MdDERmuIzp3XFRszrsS67l31WuEujo1JJEDOreRgzPfNMv8AmN7J/CpLdjWJDMo1SVMEB1bOd4kGn3yYfwOO6Nx75keHvzrOx0R0hl1V0RwaF2qKKK9IUsiiiihCKKKKEKbyh6K57DfKaKPKHornsN8popeLitKx+A71HwXo7fsJ8gp1J4L0dv2E+QU6nG4BY8Txnf7lFFFFdUUVzzLNGrqOGONyF0r507GZwAds10KW1lSZKqT2wJpe0wDGZdBlXSfuFZCfcdOU+8Uq/eCDzWI7gT+G3/VZHFqSQoLkbxyntmM91bvDSNQmBuN8d07EUqzw4HXbDZJyYyZAMGG0gAZ7D21hWizugOkU7Ce17SVjhrjQQLZ854kqB57dhJ+zlVHD29KwTJ3J7XOSfDsHIRSOEa5oSEA6gnUckwOyY57/AAq2lwVdE8RkBioeIBDkqYOiVwCGZZw0+K7Qd+zDuHwwlidQwTE4kkQAIx+GeVba4PEjsEwf7Vu1bjJ3O5/t4VpfT4Dy/aYAdZ6fKUtEUFt0d95L17gEDOdorF+0T2Edh28cb/5tTqK2XtDhdKTSxZGCckc/833O9MoorqEVNxF3SynkAdR7JIg+GDPZVNT8RwaPllBxGQpx/wC4HtPxqm0sdEhFjcTrvU4bg14LsO/ULdrcnwHwE/8AyptZt2wogCBWqnCh7NgboFEmZmiisswG5A8a0askuTUHlHggyGDp7Yjb3gwAYOOw0jyJxAC9HBDLAcHzgxEEnlBIMEGreJ4hdJAMkiMZ3gbDeJpXAWB1nKgEsTykwTBMbkf2pB8OVqa+HKZBvbp/uf63q9r/APxc12ExLfKvCXWSot8OqsWAgnfsnAmO3A+FeXLTatSnlkH/AD/J91PopxzGuBaRQqieagLaCXHoz5w5q05aOztHvo4u8pQlSGnmCIHvnei2hGAwBnrRtnImRuST+eK1ftkKx1Rg9vwyxrD+3EGMPyEpzA/KeOoBrNN7UxGYV1p+l3KKKK2lBFFFFCEUUUUIU3lD0Vz2G+U0UeUPRXPYb5TRS8XFaVj8B3qPgvR2/YT5BTqTwfo7fsJ8gp1ONwCyInjO/wB0UUUV1QRRRWXYASaELy6RBnM4jtnEUgJqlXmCNuRGxmNz28s0wCTJ9w/v41plB3rIj21m1EmhwGfxOiYZBcWznI94r3oR3/1N+dZNn+Yx/mx3ryG9b4jP2RXoduYB8D/Y/nTH3FliYy4hQ2cRuSYojAwK8dwNyBS9JO5juBP44JNeqgGefad6jE+pQxO6CT074LrYDjjRe9MOxv6TR0o7D8DWqKW/+nE8o6/Kt+3Gq86Yd/wP5UNdA577dp8AN69rCoBsAPCpN+pulVo5yXDZtCvenXmY8QQPia01wDJI/Pw7aKwEA2AoH1Qyqzr/AArhs2h6L1bwJiCJ2kb/AJe+K2D9lLuDHP3b+6KOHtgDlnJjb3d3+c6bslqMYGYw7GqqiMuFeOhnUADy747q5/D231Mp0r9bKHmWAA60QAi7dvI5rrVl1BwRNEexMiEuBIJ67wuw4xYJSB3gdEixbJ1a4JkbDERgZJ7TmqAK8RANvtJP41qmIMPZww3QKDjecSiiiirVFZuLII7RUvEM2kyuCDjsxzO3b8O+rKXxHmN7J/CqYsBkSRdlh0+FJriMF06KKK6rkUUUUIRRRRQhTeUPRXPYb5TRR5Q9Fc9hvlNFLxcVpWPwHevl+E8tvoTqp5q+t2D+am/TT+on3v1UUUB7pCqtMGHeP4jHQI+mn9RPvfqo+mn9RPvfqooovu1RsIXlHII+mn9RPvfqrP0s0g6En/3Y8OtivaK44lzSCuGDDBEmjktfTL+on3v1UfTL+on3v1UUVwWeF5RyCtuN0R9Mv6ife/VR9Mv6ife/VRRUvt4XkHIIuN0R9Mv6ife/VR9Mv6ife/VRRR9vC8g5BFxuiPpl/UT736qPpl/UT736qKKPt4XkHIIuN0CPpl/UT736qPpl/UT736qKKPt4XkHIIuN0R9Mv6ife/VR9Mv6ife/VRRR9vC8g5BFxuiPphvUT736qyvlpxsib/wA36qKKi1jWGbRLdTRQfDYZTA5L36af1E+9+qj6af1E+9+qiipX3armwheUcgvfpp/UT736q8+mn9RPvfqooovu1RsIXlHII+mn9RPvfqo+mn9RPvfqooovu1RsIXlHII+mn9RPvfqrxvLTkGUTb+b9VFFdvu1UXQYflHIJn+4rvqp8G/VWf9x3fVT4N+qiio3jqp7KH5RyR/uO76qfBv1Uf7ju+qnwb9VFFF46o2UPyjkj/cd31U+Dfqo/3Hd9VPg36qKKLx1RsoflHJZ4zy/c6NxpTzW5HsPfRRRVURxnimbOxoaaZ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10569" t="77881" r="77077" b="18864"/>
          <a:stretch>
            <a:fillRect/>
          </a:stretch>
        </p:blipFill>
        <p:spPr bwMode="auto">
          <a:xfrm>
            <a:off x="3643306" y="4143380"/>
            <a:ext cx="1285884" cy="19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9883" t="80322" r="81195" b="16016"/>
          <a:stretch>
            <a:fillRect/>
          </a:stretch>
        </p:blipFill>
        <p:spPr bwMode="auto">
          <a:xfrm>
            <a:off x="3643306" y="4500570"/>
            <a:ext cx="92869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l="19491" t="81543" r="70900" b="16016"/>
          <a:stretch>
            <a:fillRect/>
          </a:stretch>
        </p:blipFill>
        <p:spPr bwMode="auto">
          <a:xfrm>
            <a:off x="3714744" y="4786322"/>
            <a:ext cx="1000132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30472" t="79101" r="57860" b="14795"/>
          <a:stretch>
            <a:fillRect/>
          </a:stretch>
        </p:blipFill>
        <p:spPr bwMode="auto">
          <a:xfrm>
            <a:off x="3643306" y="5000636"/>
            <a:ext cx="121444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necteur droit 12"/>
          <p:cNvCxnSpPr/>
          <p:nvPr/>
        </p:nvCxnSpPr>
        <p:spPr>
          <a:xfrm>
            <a:off x="214282" y="3429000"/>
            <a:ext cx="464347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10800000" flipV="1">
            <a:off x="4857752" y="3429000"/>
            <a:ext cx="1588" cy="3071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0800000">
            <a:off x="214282" y="6500834"/>
            <a:ext cx="464347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-1321635" y="4964917"/>
            <a:ext cx="307183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9" descr="1. La découverte des transports ferroviaires"/>
          <p:cNvPicPr>
            <a:picLocks noChangeAspect="1" noChangeArrowheads="1"/>
          </p:cNvPicPr>
          <p:nvPr/>
        </p:nvPicPr>
        <p:blipFill>
          <a:blip r:embed="rId3"/>
          <a:srcRect t="2272" b="4545"/>
          <a:stretch>
            <a:fillRect/>
          </a:stretch>
        </p:blipFill>
        <p:spPr bwMode="auto">
          <a:xfrm>
            <a:off x="214282" y="285728"/>
            <a:ext cx="4643470" cy="301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9190" y="0"/>
            <a:ext cx="392909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200" b="1" dirty="0" smtClean="0"/>
              <a:t>Le transport maritime se développe aussi. Les </a:t>
            </a:r>
            <a:r>
              <a:rPr lang="fr-FR" sz="2200" b="1" u="sng" dirty="0" smtClean="0"/>
              <a:t>navires à vapeur </a:t>
            </a:r>
            <a:r>
              <a:rPr lang="fr-FR" sz="2200" b="1" dirty="0" smtClean="0"/>
              <a:t>(</a:t>
            </a:r>
            <a:r>
              <a:rPr lang="fr-FR" sz="2200" b="1" i="1" dirty="0" smtClean="0"/>
              <a:t>steamers</a:t>
            </a:r>
            <a:r>
              <a:rPr lang="fr-FR" sz="2200" b="1" dirty="0" smtClean="0"/>
              <a:t> en anglais) fonctionnent aux aussi grâce aux machines et au charbon.</a:t>
            </a:r>
          </a:p>
          <a:p>
            <a:pPr marL="0" indent="0" algn="just">
              <a:buNone/>
            </a:pPr>
            <a:endParaRPr lang="fr-FR" sz="2200" b="1" dirty="0" smtClean="0"/>
          </a:p>
          <a:p>
            <a:pPr marL="0" indent="0" algn="just">
              <a:buNone/>
            </a:pPr>
            <a:r>
              <a:rPr lang="fr-FR" sz="2200" b="1" dirty="0" smtClean="0"/>
              <a:t>C’est le début des croisières transatlantiques de l’Europe aux Etats-Unis grâce aux paquebots.</a:t>
            </a:r>
          </a:p>
          <a:p>
            <a:pPr marL="0" indent="0" algn="just">
              <a:buNone/>
            </a:pPr>
            <a:endParaRPr lang="fr-FR" sz="2200" b="1" dirty="0" smtClean="0"/>
          </a:p>
          <a:p>
            <a:pPr marL="0" indent="0" algn="just">
              <a:buNone/>
            </a:pPr>
            <a:r>
              <a:rPr lang="fr-FR" sz="2200" b="1" dirty="0" smtClean="0"/>
              <a:t>En 1912, le </a:t>
            </a:r>
            <a:r>
              <a:rPr lang="fr-FR" sz="2200" b="1" i="1" dirty="0" smtClean="0"/>
              <a:t>Titanic</a:t>
            </a:r>
            <a:r>
              <a:rPr lang="fr-FR" sz="2200" b="1" dirty="0" smtClean="0"/>
              <a:t> est le symbole de cette ère industrielle et même de l’arrogance des hommes dans leur capacité à dompter la nature : « </a:t>
            </a:r>
            <a:r>
              <a:rPr lang="fr-FR" sz="2200" b="1" i="1" dirty="0" smtClean="0"/>
              <a:t>Même Dieu ne pourrait pas le couler</a:t>
            </a:r>
            <a:r>
              <a:rPr lang="fr-FR" sz="2200" b="1" dirty="0" smtClean="0"/>
              <a:t> » dit-on…</a:t>
            </a:r>
            <a:endParaRPr lang="fr-FR" sz="2200" b="1" dirty="0"/>
          </a:p>
        </p:txBody>
      </p:sp>
      <p:pic>
        <p:nvPicPr>
          <p:cNvPr id="17410" name="Picture 2" descr="Tour Inside Titanic Engine Room | Warship, Passenger ship, Abandoned shi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4514850" cy="3000376"/>
          </a:xfrm>
          <a:prstGeom prst="rect">
            <a:avLst/>
          </a:prstGeom>
          <a:noFill/>
        </p:spPr>
      </p:pic>
      <p:pic>
        <p:nvPicPr>
          <p:cNvPr id="17412" name="Picture 4" descr="Titanic — Wikipédia"/>
          <p:cNvPicPr>
            <a:picLocks noChangeAspect="1" noChangeArrowheads="1"/>
          </p:cNvPicPr>
          <p:nvPr/>
        </p:nvPicPr>
        <p:blipFill>
          <a:blip r:embed="rId3"/>
          <a:srcRect t="6091" b="12682"/>
          <a:stretch>
            <a:fillRect/>
          </a:stretch>
        </p:blipFill>
        <p:spPr bwMode="auto">
          <a:xfrm>
            <a:off x="214282" y="142852"/>
            <a:ext cx="4546997" cy="2714644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2857496"/>
            <a:ext cx="500062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 Titanic</a:t>
            </a:r>
            <a:r>
              <a:rPr kumimoji="0" lang="fr-FR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est le plus grand, le plus rapide et                  le plus luxueux des paquebots de son temps. </a:t>
            </a:r>
            <a:endParaRPr kumimoji="0" lang="fr-FR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6500810"/>
            <a:ext cx="5000628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Salle des machines du Titanic.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3570" y="1071546"/>
            <a:ext cx="3500430" cy="1928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200" b="1" u="sng" dirty="0" smtClean="0"/>
              <a:t>Les débuts de l’automobile :</a:t>
            </a:r>
          </a:p>
          <a:p>
            <a:pPr marL="0" indent="0" algn="ctr">
              <a:buNone/>
            </a:pPr>
            <a:r>
              <a:rPr lang="fr-FR" sz="2200" b="1" dirty="0" smtClean="0"/>
              <a:t>La </a:t>
            </a:r>
            <a:r>
              <a:rPr lang="fr-FR" sz="2200" b="1" dirty="0" smtClean="0"/>
              <a:t>Tricycle Benz </a:t>
            </a:r>
            <a:r>
              <a:rPr lang="fr-FR" sz="2200" b="1" dirty="0" smtClean="0"/>
              <a:t>1 est la première voiture de l’Histoire (1885)</a:t>
            </a:r>
            <a:endParaRPr lang="fr-FR" sz="2200" b="1" dirty="0"/>
          </a:p>
        </p:txBody>
      </p:sp>
      <p:pic>
        <p:nvPicPr>
          <p:cNvPr id="1028" name="Picture 4" descr="La première voiture de l'histoire maintenant en v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7136"/>
            <a:ext cx="4714908" cy="3582761"/>
          </a:xfrm>
          <a:prstGeom prst="rect">
            <a:avLst/>
          </a:prstGeom>
          <a:noFill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857884" y="4357694"/>
            <a:ext cx="3286116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débuts de l’aviation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frères Wight effectuent le premier vol contrôlé de</a:t>
            </a:r>
            <a:r>
              <a:rPr kumimoji="0" lang="fr-FR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Histoire le 17 décembre 1903 aux Etats-Unis.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 descr="17 décembre 1903, premier vol motorisé de l'histoire de l'avi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55484"/>
            <a:ext cx="4714908" cy="2650103"/>
          </a:xfrm>
          <a:prstGeom prst="rect">
            <a:avLst/>
          </a:prstGeom>
          <a:noFill/>
        </p:spPr>
      </p:pic>
      <p:sp>
        <p:nvSpPr>
          <p:cNvPr id="9" name="Flèche vers le bas 8"/>
          <p:cNvSpPr/>
          <p:nvPr/>
        </p:nvSpPr>
        <p:spPr>
          <a:xfrm rot="5400000">
            <a:off x="5179223" y="4964917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5400000">
            <a:off x="5179223" y="1821645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571744"/>
            <a:ext cx="8143932" cy="17145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5400000">
            <a:off x="7893867" y="3178967"/>
            <a:ext cx="1714512" cy="500066"/>
          </a:xfrm>
          <a:prstGeom prst="triangl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643042" y="1785926"/>
            <a:ext cx="2286016" cy="6429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Révolution française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i="1" dirty="0" smtClean="0">
                <a:solidFill>
                  <a:srgbClr val="FF0000"/>
                </a:solidFill>
              </a:rPr>
              <a:t>1789</a:t>
            </a:r>
            <a:endParaRPr kumimoji="0" lang="fr-FR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357918" y="1785926"/>
            <a:ext cx="278608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Première Guerre mondiale 1914</a:t>
            </a:r>
          </a:p>
        </p:txBody>
      </p:sp>
      <p:cxnSp>
        <p:nvCxnSpPr>
          <p:cNvPr id="9" name="Connecteur droit 8"/>
          <p:cNvCxnSpPr/>
          <p:nvPr/>
        </p:nvCxnSpPr>
        <p:spPr>
          <a:xfrm rot="5400000">
            <a:off x="2536811" y="2678107"/>
            <a:ext cx="5000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466033" y="2678107"/>
            <a:ext cx="5000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2714612" y="292893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643834" y="292893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357158" y="4572008"/>
            <a:ext cx="1285884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1769                            Machine                            à vapeur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643042" y="4572008"/>
            <a:ext cx="3643338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1780 – 1840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i="1" dirty="0" smtClean="0">
                <a:solidFill>
                  <a:srgbClr val="00B050"/>
                </a:solidFill>
              </a:rPr>
              <a:t>Première révolution industrielle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Énergie :</a:t>
            </a: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machine à vapeur, charbon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i="1" u="sng" dirty="0" smtClean="0"/>
              <a:t>Activité :</a:t>
            </a:r>
            <a:r>
              <a:rPr lang="fr-FR" b="1" i="1" dirty="0" smtClean="0"/>
              <a:t> textile, métallurgie, train…</a:t>
            </a: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286380" y="4572008"/>
            <a:ext cx="3429024" cy="20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1870 - 1910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i="1" dirty="0" smtClean="0">
                <a:solidFill>
                  <a:srgbClr val="00B050"/>
                </a:solidFill>
              </a:rPr>
              <a:t>Deuxième révolution industrielle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Énergie :</a:t>
            </a: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pétrole,</a:t>
            </a:r>
            <a:r>
              <a:rPr kumimoji="0" lang="fr-FR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électricité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i="1" u="sng" baseline="0" dirty="0" smtClean="0"/>
              <a:t>Activité</a:t>
            </a:r>
            <a:r>
              <a:rPr lang="fr-FR" b="1" i="1" u="sng" dirty="0" smtClean="0"/>
              <a:t> :</a:t>
            </a:r>
            <a:r>
              <a:rPr lang="fr-FR" b="1" i="1" dirty="0" smtClean="0"/>
              <a:t> automobile, chimie,…</a:t>
            </a:r>
            <a:endParaRPr kumimoji="0" lang="fr-FR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000232" y="3643314"/>
            <a:ext cx="3143272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286380" y="3643314"/>
            <a:ext cx="2500330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607985" y="4178305"/>
            <a:ext cx="785818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928662" y="3643314"/>
            <a:ext cx="142876" cy="1428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1214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200" b="1" dirty="0" smtClean="0"/>
              <a:t>L’industrialisation est un phénomène long et progressif. Elle commence           en Angleterre où Watt a inventé la machine à vapeur au XVIIIe siècle puis            se diffuse ailleurs en Europe au XIXe siècle. Elle se divise en deux temps :  </a:t>
            </a:r>
            <a:endParaRPr lang="fr-FR" sz="2200" b="1" dirty="0"/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Deux révolution industrielles</a:t>
            </a:r>
            <a:r>
              <a:rPr kumimoji="0" lang="fr-FR" sz="32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endParaRPr kumimoji="0" lang="fr-FR" sz="3200" b="1" i="1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446</Words>
  <Application>Microsoft Office PowerPoint</Application>
  <PresentationFormat>Affichage à l'écran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aurelien</dc:creator>
  <cp:lastModifiedBy>aurelien</cp:lastModifiedBy>
  <cp:revision>27</cp:revision>
  <dcterms:created xsi:type="dcterms:W3CDTF">2021-04-23T01:53:18Z</dcterms:created>
  <dcterms:modified xsi:type="dcterms:W3CDTF">2021-04-26T12:33:08Z</dcterms:modified>
</cp:coreProperties>
</file>