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1" r:id="rId3"/>
    <p:sldId id="278" r:id="rId4"/>
    <p:sldId id="260" r:id="rId5"/>
    <p:sldId id="279" r:id="rId6"/>
    <p:sldId id="280" r:id="rId7"/>
    <p:sldId id="262" r:id="rId8"/>
    <p:sldId id="263" r:id="rId9"/>
    <p:sldId id="265" r:id="rId10"/>
    <p:sldId id="267" r:id="rId11"/>
    <p:sldId id="268" r:id="rId12"/>
    <p:sldId id="272" r:id="rId13"/>
    <p:sldId id="273" r:id="rId14"/>
    <p:sldId id="275" r:id="rId15"/>
    <p:sldId id="276" r:id="rId16"/>
    <p:sldId id="271" r:id="rId17"/>
    <p:sldId id="269" r:id="rId18"/>
    <p:sldId id="270" r:id="rId19"/>
    <p:sldId id="266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3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3349-2F66-489F-9CF0-3E18DFECA408}" type="datetimeFigureOut">
              <a:rPr lang="fr-FR" smtClean="0"/>
              <a:pPr/>
              <a:t>04/04/2021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0BAD-8AFD-40CF-86D3-5FED7ADDD14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3349-2F66-489F-9CF0-3E18DFECA408}" type="datetimeFigureOut">
              <a:rPr lang="fr-FR" smtClean="0"/>
              <a:pPr/>
              <a:t>04/04/2021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0BAD-8AFD-40CF-86D3-5FED7ADDD14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3349-2F66-489F-9CF0-3E18DFECA408}" type="datetimeFigureOut">
              <a:rPr lang="fr-FR" smtClean="0"/>
              <a:pPr/>
              <a:t>04/04/2021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0BAD-8AFD-40CF-86D3-5FED7ADDD14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3349-2F66-489F-9CF0-3E18DFECA408}" type="datetimeFigureOut">
              <a:rPr lang="fr-FR" smtClean="0"/>
              <a:pPr/>
              <a:t>04/04/2021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0BAD-8AFD-40CF-86D3-5FED7ADDD14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3349-2F66-489F-9CF0-3E18DFECA408}" type="datetimeFigureOut">
              <a:rPr lang="fr-FR" smtClean="0"/>
              <a:pPr/>
              <a:t>04/04/2021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0BAD-8AFD-40CF-86D3-5FED7ADDD14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3349-2F66-489F-9CF0-3E18DFECA408}" type="datetimeFigureOut">
              <a:rPr lang="fr-FR" smtClean="0"/>
              <a:pPr/>
              <a:t>04/04/2021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0BAD-8AFD-40CF-86D3-5FED7ADDD14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3349-2F66-489F-9CF0-3E18DFECA408}" type="datetimeFigureOut">
              <a:rPr lang="fr-FR" smtClean="0"/>
              <a:pPr/>
              <a:t>04/04/2021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0BAD-8AFD-40CF-86D3-5FED7ADDD14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3349-2F66-489F-9CF0-3E18DFECA408}" type="datetimeFigureOut">
              <a:rPr lang="fr-FR" smtClean="0"/>
              <a:pPr/>
              <a:t>04/04/2021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0BAD-8AFD-40CF-86D3-5FED7ADDD14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3349-2F66-489F-9CF0-3E18DFECA408}" type="datetimeFigureOut">
              <a:rPr lang="fr-FR" smtClean="0"/>
              <a:pPr/>
              <a:t>04/04/2021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0BAD-8AFD-40CF-86D3-5FED7ADDD14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3349-2F66-489F-9CF0-3E18DFECA408}" type="datetimeFigureOut">
              <a:rPr lang="fr-FR" smtClean="0"/>
              <a:pPr/>
              <a:t>04/04/2021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0BAD-8AFD-40CF-86D3-5FED7ADDD14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3349-2F66-489F-9CF0-3E18DFECA408}" type="datetimeFigureOut">
              <a:rPr lang="fr-FR" smtClean="0"/>
              <a:pPr/>
              <a:t>04/04/2021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0BAD-8AFD-40CF-86D3-5FED7ADDD14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B3349-2F66-489F-9CF0-3E18DFECA408}" type="datetimeFigureOut">
              <a:rPr lang="fr-FR" smtClean="0"/>
              <a:pPr/>
              <a:t>04/04/2021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00BAD-8AFD-40CF-86D3-5FED7ADDD14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uis-Philippe, un échec politique | Les carnets de Versailles"/>
          <p:cNvPicPr>
            <a:picLocks noChangeAspect="1" noChangeArrowheads="1"/>
          </p:cNvPicPr>
          <p:nvPr/>
        </p:nvPicPr>
        <p:blipFill>
          <a:blip r:embed="rId2"/>
          <a:srcRect t="6220" b="1415"/>
          <a:stretch>
            <a:fillRect/>
          </a:stretch>
        </p:blipFill>
        <p:spPr bwMode="auto">
          <a:xfrm>
            <a:off x="0" y="0"/>
            <a:ext cx="9160335" cy="6858000"/>
          </a:xfrm>
          <a:prstGeom prst="rect">
            <a:avLst/>
          </a:prstGeom>
          <a:noFill/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914400" y="6429396"/>
            <a:ext cx="8229600" cy="428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Louis-Philippe à l’hôtel de ville en 1830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143240" y="571480"/>
            <a:ext cx="5786446" cy="2043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Une conquête difficile</a:t>
            </a:r>
            <a:r>
              <a:rPr kumimoji="0" lang="fr-FR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                           voter de 1815 à 1870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4000496" y="571480"/>
            <a:ext cx="5000660" cy="6286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monarchie de Juillet est aussi une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8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monarchie constitutionnelle 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 Louis-Philippe a octroyé une nouvelle </a:t>
            </a:r>
            <a:r>
              <a:rPr kumimoji="0" lang="fr-FR" sz="28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charte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Le parlement a plus de pouvoir qu’avant.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2800" b="1" baseline="0" dirty="0" smtClean="0"/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Deux camps s’opposent : ceux qui veulent que le pouvoir reste au parlement (« </a:t>
            </a:r>
            <a:r>
              <a:rPr kumimoji="0" lang="fr-FR" sz="28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roi règne mais ne gouverne pas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») et ceux qui veulent renforcer celui du roi (« </a:t>
            </a:r>
            <a:r>
              <a:rPr kumimoji="0" lang="fr-FR" sz="28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trône n’est pas un fauteuil vide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»).</a:t>
            </a: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 descr="Le roi Louis-Philippe Ier prête serment de maintenir la Charte de 1830, le  9 août 1830 (esquisse) de Eugène Devéria - Reproduction d'art haut de gamme"/>
          <p:cNvPicPr>
            <a:picLocks noChangeAspect="1" noChangeArrowheads="1"/>
          </p:cNvPicPr>
          <p:nvPr/>
        </p:nvPicPr>
        <p:blipFill>
          <a:blip r:embed="rId2"/>
          <a:srcRect l="20635" r="37302"/>
          <a:stretch>
            <a:fillRect/>
          </a:stretch>
        </p:blipFill>
        <p:spPr bwMode="auto">
          <a:xfrm>
            <a:off x="214282" y="857232"/>
            <a:ext cx="3786214" cy="4702853"/>
          </a:xfrm>
          <a:prstGeom prst="rect">
            <a:avLst/>
          </a:prstGeom>
          <a:noFill/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214282" y="5572140"/>
            <a:ext cx="3714776" cy="12858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000" b="1" i="1" dirty="0" smtClean="0"/>
              <a:t>Louis-Philippe prête serment de respecter la charte de 1830 devant le parlement.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2800" b="1" dirty="0"/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2800" b="1" dirty="0" smtClean="0"/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57147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fr-FR" b="1" u="sng" dirty="0" smtClean="0"/>
              <a:t>La monarchie de Juillet (2/3) </a:t>
            </a:r>
            <a:endParaRPr lang="fr-FR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57147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fr-FR" b="1" u="sng" dirty="0" smtClean="0"/>
              <a:t>La monarchie de Juillet (3/3) </a:t>
            </a:r>
            <a:endParaRPr lang="fr-FR" b="1" u="sng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5429256" y="714356"/>
            <a:ext cx="3571900" cy="5857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800" b="1" dirty="0" smtClean="0"/>
              <a:t>Mais alors que la pauvreté progresse en France, le régime se durcit. Le lien est brisé entre le peuple et son roi.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2800" b="1" dirty="0" smtClean="0"/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800" b="1" dirty="0" smtClean="0"/>
              <a:t>Une </a:t>
            </a:r>
            <a:r>
              <a:rPr lang="fr-FR" sz="2800" b="1" u="sng" dirty="0" smtClean="0"/>
              <a:t>autre </a:t>
            </a:r>
            <a:r>
              <a:rPr lang="fr-FR" sz="2800" b="1" u="sng" dirty="0" smtClean="0"/>
              <a:t>révolution éclate</a:t>
            </a:r>
            <a:r>
              <a:rPr lang="fr-FR" sz="2800" b="1" dirty="0" smtClean="0"/>
              <a:t> en </a:t>
            </a:r>
            <a:r>
              <a:rPr lang="fr-FR" sz="2800" b="1" dirty="0" smtClean="0"/>
              <a:t>février 1848 : </a:t>
            </a:r>
            <a:r>
              <a:rPr lang="fr-FR" sz="2800" b="1" i="1" dirty="0" smtClean="0"/>
              <a:t>Printemps des peuples </a:t>
            </a:r>
            <a:r>
              <a:rPr lang="fr-FR" sz="2800" b="1" dirty="0" smtClean="0"/>
              <a:t>La </a:t>
            </a:r>
            <a:r>
              <a:rPr lang="fr-FR" sz="2800" b="1" dirty="0" smtClean="0"/>
              <a:t>monarchie tombe et </a:t>
            </a:r>
            <a:r>
              <a:rPr lang="fr-FR" sz="2800" b="1" dirty="0" smtClean="0"/>
              <a:t>le roi Louis-Philippe </a:t>
            </a:r>
            <a:r>
              <a:rPr lang="fr-FR" sz="2800" b="1" dirty="0" smtClean="0"/>
              <a:t>s’exile en Angleterre.</a:t>
            </a: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580" name="Picture 4" descr="https://upload.wikimedia.org/wikipedia/commons/thumb/2/21/Les_Poires%2C_Honor%C3%A9_Daumier_cropped.jpg/800px-Les_Poires%2C_Honor%C3%A9_Daumier_cropped.jpg"/>
          <p:cNvPicPr>
            <a:picLocks noChangeAspect="1" noChangeArrowheads="1"/>
          </p:cNvPicPr>
          <p:nvPr/>
        </p:nvPicPr>
        <p:blipFill>
          <a:blip r:embed="rId2"/>
          <a:srcRect t="1332"/>
          <a:stretch>
            <a:fillRect/>
          </a:stretch>
        </p:blipFill>
        <p:spPr bwMode="auto">
          <a:xfrm>
            <a:off x="214282" y="500042"/>
            <a:ext cx="5214974" cy="5293466"/>
          </a:xfrm>
          <a:prstGeom prst="rect">
            <a:avLst/>
          </a:prstGeom>
          <a:noFill/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214282" y="5786454"/>
            <a:ext cx="5214974" cy="107154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000" b="1" i="1" dirty="0" smtClean="0"/>
              <a:t>Cette caricature montre le visage                                du roi se transformer en poire : c’est la popularité de Louis-Philippe qui se détériore.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2800" b="1" dirty="0"/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2800" b="1" dirty="0" smtClean="0"/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500042"/>
            <a:ext cx="8858312" cy="1828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800" b="1" dirty="0" smtClean="0"/>
              <a:t>Cette fois-ci, la République est proclamée dans l’enthousiasme général. En deux mois, elle transforme le pays : droit au travail, liberté de la presse et de réunion, abolition de l’esclavage, suffrage universel masculin,…</a:t>
            </a:r>
            <a:endParaRPr lang="fr-FR" sz="2800" b="1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0" y="0"/>
            <a:ext cx="9144000" cy="5714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Deuxième République (1/2) </a:t>
            </a:r>
            <a:endParaRPr kumimoji="0" lang="fr-FR" sz="32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Tocqueville et la révolution française de 18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357430"/>
            <a:ext cx="7981950" cy="4038601"/>
          </a:xfrm>
          <a:prstGeom prst="rect">
            <a:avLst/>
          </a:prstGeom>
          <a:noFill/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571472" y="6357958"/>
            <a:ext cx="8001056" cy="50004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000" b="1" i="1" dirty="0" smtClean="0"/>
              <a:t>La République est proclamée après le « Printemps des peuples » en 1848.</a:t>
            </a:r>
            <a:endParaRPr lang="fr-FR" sz="2000" b="1" i="1" dirty="0" smtClean="0"/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2800" b="1" dirty="0"/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2800" b="1" dirty="0" smtClean="0"/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0" y="0"/>
            <a:ext cx="9144000" cy="5714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Deuxième République (2/2) </a:t>
            </a:r>
            <a:endParaRPr kumimoji="0" lang="fr-FR" sz="32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Napoléon III, en uniforme de général de Division, dans son Grand Cabinet  aux Tuileries, en 1862 de Hippolyte Flandrin - Reproduction d'art haut de  gam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857232"/>
            <a:ext cx="3857652" cy="49259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9" name="Espace réservé du contenu 2"/>
          <p:cNvSpPr txBox="1">
            <a:spLocks/>
          </p:cNvSpPr>
          <p:nvPr/>
        </p:nvSpPr>
        <p:spPr>
          <a:xfrm>
            <a:off x="4071934" y="857232"/>
            <a:ext cx="4929222" cy="6000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Mais le lien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entre la République et le peuple est vite rompu puisqu’elle fait tirer l’armée sur les grévistes à Paris en juin 1848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2800" b="1" baseline="0" dirty="0" smtClean="0"/>
          </a:p>
          <a:p>
            <a:pPr lvl="0" algn="just">
              <a:spcBef>
                <a:spcPct val="20000"/>
              </a:spcBef>
              <a:defRPr/>
            </a:pP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Pour la première fois, la France sera dirigée par un président de la République. C’est le neveu de Napoléon I</a:t>
            </a:r>
            <a:r>
              <a:rPr lang="fr-FR" sz="2800" b="1" baseline="30000" dirty="0" smtClean="0"/>
              <a:t>er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fr-FR" sz="28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Louis-Napoléon Bonaparte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qui est élu avec 74% des voix. </a:t>
            </a: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142844" y="5786454"/>
            <a:ext cx="3857652" cy="107154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000" b="1" i="1" dirty="0" smtClean="0"/>
              <a:t>Louis-Napoléon Bonaparte.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2800" b="1" dirty="0"/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2800" b="1" dirty="0" smtClean="0"/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0" y="0"/>
            <a:ext cx="9144000" cy="5714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Second Empire (1/2)</a:t>
            </a:r>
            <a:endParaRPr kumimoji="0" lang="fr-FR" sz="32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22" name="Picture 2" descr="Second Empire : le bonapartisme en héritage"/>
          <p:cNvPicPr>
            <a:picLocks noChangeAspect="1" noChangeArrowheads="1"/>
          </p:cNvPicPr>
          <p:nvPr/>
        </p:nvPicPr>
        <p:blipFill>
          <a:blip r:embed="rId2"/>
          <a:srcRect t="12500" b="2273"/>
          <a:stretch>
            <a:fillRect/>
          </a:stretch>
        </p:blipFill>
        <p:spPr bwMode="auto">
          <a:xfrm>
            <a:off x="285720" y="785794"/>
            <a:ext cx="3857652" cy="512390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4286248" y="571480"/>
            <a:ext cx="4714908" cy="6286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just">
              <a:spcBef>
                <a:spcPct val="20000"/>
              </a:spcBef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L’Assemblée nationale interdit à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Louis-Napoléon Bonaparte de se représenter pour un deuxième mandat. Il fait donc un coup 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lang="fr-FR" sz="2800" b="1" dirty="0" smtClean="0"/>
              <a:t>’État 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2 décembre 1851 et </a:t>
            </a:r>
            <a:r>
              <a:rPr kumimoji="0" lang="fr-FR" sz="28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rétablit l’Empire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Il devient « </a:t>
            </a:r>
            <a:r>
              <a:rPr kumimoji="0" lang="fr-FR" sz="28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Napoléon III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».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2800" b="1" baseline="0" dirty="0" smtClean="0"/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C’est un </a:t>
            </a:r>
            <a:r>
              <a:rPr kumimoji="0" lang="fr-FR" sz="28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régime autoritaire</a:t>
            </a:r>
            <a:r>
              <a:rPr kumimoji="0" lang="fr-FR" sz="2800" b="1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 début : la liberté de la presse est restreinte, les opposants emprisonnés, des bagnes sont ouverts,… Victor Hugo s’exile.</a:t>
            </a: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214282" y="5929330"/>
            <a:ext cx="4000528" cy="9286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000" b="1" i="1" dirty="0" smtClean="0"/>
              <a:t>Portrait officiel de Napoléon III.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2800" b="1" dirty="0"/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2800" b="1" dirty="0" smtClean="0"/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4000496" y="571480"/>
            <a:ext cx="5000660" cy="6286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Ensuite, l’Empire se libéralise : amnistie des condamnés, grève autorisée, liberté de la presse,…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3000" b="1" dirty="0" smtClean="0"/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Napoléon III refait de la France une grande puissance dans le monde :</a:t>
            </a:r>
            <a:r>
              <a:rPr kumimoji="0" lang="fr-FR" sz="3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guerre de Crimée, aide aux Italiens pour faire l’unité de leur pays, expéditions en Chine et au Mexique, protection des chrétiens en Syrie,…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3000" b="1" dirty="0" smtClean="0"/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 développe l’économie, étend le chemin de fer, consolide les banques : la France est prospère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2800" b="1" baseline="0" dirty="0" smtClean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0" y="0"/>
            <a:ext cx="9144000" cy="5714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Second Empire (2/2)</a:t>
            </a:r>
            <a:endParaRPr kumimoji="0" lang="fr-FR" sz="32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1746" name="Picture 2" descr="Napoléon III et Haussmann - napoleon.o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7"/>
            <a:ext cx="3643338" cy="523468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142844" y="5929330"/>
            <a:ext cx="3786214" cy="9286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000" b="1" i="1" dirty="0" smtClean="0"/>
              <a:t>C’est lui qui charge le préfet Haussmann de transformer Paris.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2800" b="1" dirty="0"/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2800" b="1" dirty="0" smtClean="0"/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57147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fr-FR" b="1" u="sng" dirty="0" smtClean="0"/>
              <a:t>Les débuts de la photographie (1/3) </a:t>
            </a:r>
            <a:endParaRPr lang="fr-FR" b="1" u="sng" dirty="0"/>
          </a:p>
        </p:txBody>
      </p:sp>
      <p:pic>
        <p:nvPicPr>
          <p:cNvPr id="25602" name="Picture 2" descr="Histoire de la photographie — Wikipé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71612"/>
            <a:ext cx="6929486" cy="4820512"/>
          </a:xfrm>
          <a:prstGeom prst="rect">
            <a:avLst/>
          </a:prstGeom>
          <a:noFill/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0" y="642918"/>
            <a:ext cx="9144000" cy="92869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800" b="1" dirty="0" smtClean="0"/>
              <a:t>L</a:t>
            </a:r>
            <a:r>
              <a:rPr kumimoji="0" lang="fr-FR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photographie est inventée</a:t>
            </a:r>
            <a:r>
              <a:rPr kumimoji="0" lang="fr-FR" sz="2800" b="1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 le Français Nicéphore </a:t>
            </a:r>
            <a:r>
              <a:rPr kumimoji="0" lang="fr-FR" sz="2800" b="1" i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Niépce</a:t>
            </a:r>
            <a:r>
              <a:rPr kumimoji="0" lang="fr-FR" sz="2800" b="1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qui immortalise le toit de sa maison en 1827 :</a:t>
            </a:r>
            <a:endParaRPr kumimoji="0" lang="fr-FR" sz="28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0" y="6429396"/>
            <a:ext cx="9144000" cy="42860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000" b="1" i="1" dirty="0" smtClean="0"/>
              <a:t>Point de vue du Gras </a:t>
            </a:r>
            <a:r>
              <a:rPr lang="fr-FR" sz="2000" b="1" dirty="0" smtClean="0"/>
              <a:t>par Nicéphore </a:t>
            </a:r>
            <a:r>
              <a:rPr lang="fr-FR" sz="2000" b="1" dirty="0" err="1" smtClean="0"/>
              <a:t>Niépce</a:t>
            </a:r>
            <a:r>
              <a:rPr lang="fr-FR" sz="2000" b="1" dirty="0" smtClean="0"/>
              <a:t> (1827)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2800" b="1" dirty="0"/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2800" b="1" dirty="0" smtClean="0"/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Louis-Philippe Ier — Wikipédia"/>
          <p:cNvPicPr>
            <a:picLocks noChangeAspect="1" noChangeArrowheads="1"/>
          </p:cNvPicPr>
          <p:nvPr/>
        </p:nvPicPr>
        <p:blipFill>
          <a:blip r:embed="rId2"/>
          <a:srcRect t="1410"/>
          <a:stretch>
            <a:fillRect/>
          </a:stretch>
        </p:blipFill>
        <p:spPr bwMode="auto">
          <a:xfrm>
            <a:off x="5072066" y="1000108"/>
            <a:ext cx="3786214" cy="4729113"/>
          </a:xfrm>
          <a:prstGeom prst="rect">
            <a:avLst/>
          </a:prstGeom>
          <a:noFill/>
        </p:spPr>
      </p:pic>
      <p:pic>
        <p:nvPicPr>
          <p:cNvPr id="23556" name="Picture 4" descr="Louis-Philippe | Wiki Victor Dixen | Fand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08"/>
            <a:ext cx="3786214" cy="4732768"/>
          </a:xfrm>
          <a:prstGeom prst="rect">
            <a:avLst/>
          </a:prstGeom>
          <a:noFill/>
        </p:spPr>
      </p:pic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57147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fr-FR" b="1" u="sng" dirty="0" smtClean="0"/>
              <a:t>Les débuts de la photographie (2/3) </a:t>
            </a:r>
            <a:endParaRPr lang="fr-FR" b="1" u="sng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0" y="5929330"/>
            <a:ext cx="9144000" cy="571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Louis-Philippe, roi des Français de 1830 à 1848.</a:t>
            </a:r>
            <a:endParaRPr kumimoji="0" lang="fr-FR" sz="28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lèche droite 7"/>
          <p:cNvSpPr/>
          <p:nvPr/>
        </p:nvSpPr>
        <p:spPr>
          <a:xfrm>
            <a:off x="4286248" y="3143248"/>
            <a:ext cx="642942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0" y="5929330"/>
            <a:ext cx="9144000" cy="571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Napoléon III, empereur des Français de 1852 à 1870.</a:t>
            </a:r>
            <a:endParaRPr kumimoji="0" lang="fr-FR" sz="28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57147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fr-FR" b="1" u="sng" dirty="0" smtClean="0"/>
              <a:t>Les débuts de la photographie (3/3) </a:t>
            </a:r>
            <a:endParaRPr lang="fr-FR" b="1" u="sng" dirty="0"/>
          </a:p>
        </p:txBody>
      </p:sp>
      <p:sp>
        <p:nvSpPr>
          <p:cNvPr id="6" name="Flèche droite 5"/>
          <p:cNvSpPr/>
          <p:nvPr/>
        </p:nvSpPr>
        <p:spPr>
          <a:xfrm>
            <a:off x="4286248" y="3143248"/>
            <a:ext cx="642942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626" name="Picture 2" descr="Napoléon III photographié par Pierson"/>
          <p:cNvPicPr>
            <a:picLocks noChangeAspect="1" noChangeArrowheads="1"/>
          </p:cNvPicPr>
          <p:nvPr/>
        </p:nvPicPr>
        <p:blipFill>
          <a:blip r:embed="rId2"/>
          <a:srcRect l="2779" t="6781" r="1334" b="3714"/>
          <a:stretch>
            <a:fillRect/>
          </a:stretch>
        </p:blipFill>
        <p:spPr bwMode="auto">
          <a:xfrm>
            <a:off x="5072066" y="1000108"/>
            <a:ext cx="3786214" cy="471490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1" name="Picture 4" descr="Alfred Dedreux, Portrait équestre de l'empereur Napoléon III"/>
          <p:cNvPicPr>
            <a:picLocks noChangeAspect="1" noChangeArrowheads="1"/>
          </p:cNvPicPr>
          <p:nvPr/>
        </p:nvPicPr>
        <p:blipFill>
          <a:blip r:embed="rId3"/>
          <a:srcRect t="7843" b="5876"/>
          <a:stretch>
            <a:fillRect/>
          </a:stretch>
        </p:blipFill>
        <p:spPr bwMode="auto">
          <a:xfrm>
            <a:off x="285720" y="1000108"/>
            <a:ext cx="3786213" cy="471490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14287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800" b="1" dirty="0" smtClean="0"/>
              <a:t>Tous ces événements se sont déroulés il y a plus de 150 ans mais ils ont laissés une trace profonde puisqu’il existe aujourd’hui trois héritiers au trône de France : </a:t>
            </a:r>
            <a:endParaRPr lang="fr-FR" sz="2800" b="1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0" y="0"/>
            <a:ext cx="9144000" cy="5714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Une histoire qui dure…</a:t>
            </a:r>
            <a:endParaRPr kumimoji="0" lang="fr-FR" sz="32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0" y="5143488"/>
            <a:ext cx="3000396" cy="17145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Louis                 (Bourbon</a:t>
            </a:r>
            <a:r>
              <a:rPr lang="fr-FR" sz="2800" b="1" dirty="0" smtClean="0"/>
              <a:t>) Descendant de Charles X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3071802" y="5143488"/>
            <a:ext cx="3000396" cy="17145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Jean                 (Orléans)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Descendant de Louis-Philippe I</a:t>
            </a:r>
            <a:r>
              <a:rPr lang="fr-FR" sz="2800" b="1" baseline="30000" dirty="0" smtClean="0"/>
              <a:t>er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5712" r="12401"/>
          <a:stretch>
            <a:fillRect/>
          </a:stretch>
        </p:blipFill>
        <p:spPr bwMode="auto">
          <a:xfrm>
            <a:off x="285720" y="1928802"/>
            <a:ext cx="2500298" cy="312046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3" cstate="print"/>
          <a:srcRect l="17628" t="2176" b="23798"/>
          <a:stretch>
            <a:fillRect/>
          </a:stretch>
        </p:blipFill>
        <p:spPr bwMode="auto">
          <a:xfrm>
            <a:off x="3357554" y="1928802"/>
            <a:ext cx="2500298" cy="3118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4"/>
          <a:srcRect t="11250" r="6338" b="12678"/>
          <a:stretch>
            <a:fillRect/>
          </a:stretch>
        </p:blipFill>
        <p:spPr bwMode="auto">
          <a:xfrm>
            <a:off x="6357950" y="1928802"/>
            <a:ext cx="2571735" cy="313312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5" name="Espace réservé du contenu 2"/>
          <p:cNvSpPr txBox="1">
            <a:spLocks/>
          </p:cNvSpPr>
          <p:nvPr/>
        </p:nvSpPr>
        <p:spPr>
          <a:xfrm>
            <a:off x="6143604" y="5143488"/>
            <a:ext cx="3000396" cy="17145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Jean-Christophe (Bonaparte) Descendant de Napoléon III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0"/>
            <a:ext cx="8786874" cy="6858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fr-FR" b="1" u="sng" dirty="0" smtClean="0"/>
              <a:t>EXPLICATION DU CHAPITRE :</a:t>
            </a:r>
          </a:p>
          <a:p>
            <a:pPr marL="0" indent="0" algn="just">
              <a:buNone/>
            </a:pPr>
            <a:r>
              <a:rPr lang="fr-FR" sz="2800" b="1" dirty="0" smtClean="0"/>
              <a:t>                                                                                                                        La Révolution et l’Empire (1789-1815) ont mis fin à treize siècles de monarchie française (481-1789). Ce fut donc un bouleversement. Par conséquent, les cinquante années suivantes sont très instables car </a:t>
            </a:r>
            <a:r>
              <a:rPr lang="fr-FR" sz="2800" b="1" u="sng" dirty="0" smtClean="0"/>
              <a:t>quatre régimes politiques se succèdent et finissent à chaque fois par s’effondrer</a:t>
            </a:r>
            <a:r>
              <a:rPr lang="fr-FR" sz="2800" b="1" dirty="0" smtClean="0"/>
              <a:t>.                                                                                                                </a:t>
            </a:r>
          </a:p>
          <a:p>
            <a:pPr marL="0" indent="0" algn="just">
              <a:buNone/>
            </a:pPr>
            <a:endParaRPr lang="fr-FR" sz="2800" b="1" dirty="0" smtClean="0"/>
          </a:p>
          <a:p>
            <a:pPr marL="0" indent="0" algn="just">
              <a:buNone/>
            </a:pPr>
            <a:r>
              <a:rPr lang="fr-FR" sz="2800" b="1" u="sng" dirty="0" smtClean="0"/>
              <a:t>Ils sont tous confrontés au même problème :</a:t>
            </a:r>
            <a:r>
              <a:rPr lang="fr-FR" sz="2800" b="1" dirty="0" smtClean="0"/>
              <a:t> comment gouverner la France entre ceux qui veulent revenir à la monarchie d’avant et ceux qui veulent garder les changements apportés par la période 1789-1815 ?</a:t>
            </a:r>
          </a:p>
          <a:p>
            <a:pPr marL="0" indent="0" algn="just">
              <a:buNone/>
            </a:pPr>
            <a:endParaRPr lang="fr-FR" sz="2800" b="1" dirty="0" smtClean="0"/>
          </a:p>
          <a:p>
            <a:pPr marL="0" indent="0" algn="just">
              <a:buNone/>
            </a:pPr>
            <a:r>
              <a:rPr lang="fr-FR" sz="2800" b="1" dirty="0" smtClean="0"/>
              <a:t>Nous verrons que le </a:t>
            </a:r>
            <a:r>
              <a:rPr lang="fr-FR" sz="2800" b="1" u="sng" dirty="0" smtClean="0"/>
              <a:t>droit de vote le prouve</a:t>
            </a:r>
            <a:r>
              <a:rPr lang="fr-FR" sz="2800" b="1" dirty="0" smtClean="0"/>
              <a:t> : les régimes n’ont pas les mêmes règles selon qu’ils soient pour ou contre les changements apportés par la Révolution.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14876" y="2500306"/>
            <a:ext cx="1643074" cy="1857388"/>
          </a:xfr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2400" b="1" dirty="0" smtClean="0"/>
          </a:p>
          <a:p>
            <a:pPr marL="0" indent="0" algn="ctr">
              <a:buNone/>
            </a:pPr>
            <a:r>
              <a:rPr lang="fr-FR" sz="2400" b="1" dirty="0" smtClean="0"/>
              <a:t>Deuxième République</a:t>
            </a:r>
            <a:endParaRPr lang="fr-FR" sz="2400" b="1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429388" y="2500306"/>
            <a:ext cx="2286016" cy="1857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Second            Empire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42844" y="2500306"/>
            <a:ext cx="2428892" cy="1857388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Restauration 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643174" y="2500306"/>
            <a:ext cx="2000264" cy="185738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Monarchie             de Juillet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riangle isocèle 7"/>
          <p:cNvSpPr/>
          <p:nvPr/>
        </p:nvSpPr>
        <p:spPr>
          <a:xfrm rot="5400000">
            <a:off x="7429504" y="3214702"/>
            <a:ext cx="3071834" cy="357158"/>
          </a:xfrm>
          <a:prstGeom prst="triangle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42844" y="3929066"/>
            <a:ext cx="1285852" cy="42860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Louis XVIII</a:t>
            </a:r>
            <a:endParaRPr kumimoji="0" lang="fr-FR" sz="20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1357290" y="3929066"/>
            <a:ext cx="1214446" cy="42860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Charles X</a:t>
            </a:r>
            <a:endParaRPr kumimoji="0" lang="fr-FR" sz="20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2643174" y="3929066"/>
            <a:ext cx="2000264" cy="42860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Louis-Philippe</a:t>
            </a:r>
            <a:endParaRPr kumimoji="0" lang="fr-FR" sz="20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6429388" y="3929066"/>
            <a:ext cx="2286016" cy="42860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Napoléon III</a:t>
            </a:r>
            <a:endParaRPr kumimoji="0" lang="fr-FR" sz="20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6429388" y="3929066"/>
            <a:ext cx="2286016" cy="1588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2643174" y="3929066"/>
            <a:ext cx="2000264" cy="1588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142844" y="3929066"/>
            <a:ext cx="1285884" cy="1588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1428728" y="3929066"/>
            <a:ext cx="1143008" cy="1588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contenu 2"/>
          <p:cNvSpPr txBox="1">
            <a:spLocks/>
          </p:cNvSpPr>
          <p:nvPr/>
        </p:nvSpPr>
        <p:spPr>
          <a:xfrm>
            <a:off x="71406" y="71414"/>
            <a:ext cx="9144000" cy="5714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Chronologie de la</a:t>
            </a:r>
            <a:r>
              <a:rPr kumimoji="0" lang="fr-FR" sz="3200" b="1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France après 1815 :</a:t>
            </a:r>
            <a:endParaRPr kumimoji="0" lang="fr-FR" sz="32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2" name="Connecteur droit 21"/>
          <p:cNvCxnSpPr/>
          <p:nvPr/>
        </p:nvCxnSpPr>
        <p:spPr>
          <a:xfrm rot="5400000" flipH="1" flipV="1">
            <a:off x="36481" y="2320917"/>
            <a:ext cx="214314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rot="5400000" flipH="1" flipV="1">
            <a:off x="2465373" y="2320917"/>
            <a:ext cx="214314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rot="5400000" flipH="1" flipV="1">
            <a:off x="4537075" y="2320917"/>
            <a:ext cx="214314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rot="5400000" flipH="1" flipV="1">
            <a:off x="6251587" y="2320917"/>
            <a:ext cx="214314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rot="5400000" flipH="1" flipV="1">
            <a:off x="8537603" y="2320917"/>
            <a:ext cx="214314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space réservé du contenu 2"/>
          <p:cNvSpPr txBox="1">
            <a:spLocks/>
          </p:cNvSpPr>
          <p:nvPr/>
        </p:nvSpPr>
        <p:spPr>
          <a:xfrm>
            <a:off x="5357818" y="1071546"/>
            <a:ext cx="2000264" cy="13287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Coup d’</a:t>
            </a:r>
            <a:r>
              <a:rPr lang="fr-FR" sz="2400" b="1" dirty="0" smtClean="0"/>
              <a:t>État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du 2 décembre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1851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Espace réservé du contenu 2"/>
          <p:cNvSpPr txBox="1">
            <a:spLocks/>
          </p:cNvSpPr>
          <p:nvPr/>
        </p:nvSpPr>
        <p:spPr>
          <a:xfrm>
            <a:off x="3714744" y="1000108"/>
            <a:ext cx="1785950" cy="14001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Printemps des peuples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1848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Espace réservé du contenu 2"/>
          <p:cNvSpPr txBox="1">
            <a:spLocks/>
          </p:cNvSpPr>
          <p:nvPr/>
        </p:nvSpPr>
        <p:spPr>
          <a:xfrm>
            <a:off x="1500166" y="1071546"/>
            <a:ext cx="2214578" cy="13287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Trois Glorieuses (27,</a:t>
            </a:r>
            <a:r>
              <a:rPr kumimoji="0" lang="fr-FR" sz="2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28, 29 juillet)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1830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Espace réservé du contenu 2"/>
          <p:cNvSpPr txBox="1">
            <a:spLocks/>
          </p:cNvSpPr>
          <p:nvPr/>
        </p:nvSpPr>
        <p:spPr>
          <a:xfrm>
            <a:off x="0" y="1071546"/>
            <a:ext cx="1500166" cy="13287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Défaite de Waterloo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1815</a:t>
            </a:r>
            <a:endParaRPr kumimoji="0" lang="fr-FR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Espace réservé du contenu 2"/>
          <p:cNvSpPr txBox="1">
            <a:spLocks/>
          </p:cNvSpPr>
          <p:nvPr/>
        </p:nvSpPr>
        <p:spPr>
          <a:xfrm>
            <a:off x="7215206" y="1071546"/>
            <a:ext cx="1571636" cy="13287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Guerre prussienne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1870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57147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fr-FR" b="1" u="sng" dirty="0" smtClean="0"/>
              <a:t>La Restauration (1/5) </a:t>
            </a:r>
            <a:endParaRPr lang="fr-FR" b="1" u="sng" dirty="0"/>
          </a:p>
        </p:txBody>
      </p:sp>
      <p:pic>
        <p:nvPicPr>
          <p:cNvPr id="16388" name="Picture 4" descr="Louis XVIII — Wikipédia"/>
          <p:cNvPicPr>
            <a:picLocks noChangeAspect="1" noChangeArrowheads="1"/>
          </p:cNvPicPr>
          <p:nvPr/>
        </p:nvPicPr>
        <p:blipFill>
          <a:blip r:embed="rId2"/>
          <a:srcRect l="41171" t="13796" r="16097" b="47116"/>
          <a:stretch>
            <a:fillRect/>
          </a:stretch>
        </p:blipFill>
        <p:spPr bwMode="auto">
          <a:xfrm>
            <a:off x="142844" y="785794"/>
            <a:ext cx="4000528" cy="52806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4357686" y="1142984"/>
            <a:ext cx="4572032" cy="5572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Après la défaite de Napoléon, les monarchies européennes </a:t>
            </a:r>
            <a:r>
              <a:rPr kumimoji="0" lang="fr-FR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décident de restaurer la monarchie en France.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2800" b="1" dirty="0"/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Elles </a:t>
            </a:r>
            <a:r>
              <a:rPr kumimoji="0" lang="fr-FR" sz="2800" b="1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font appel à </a:t>
            </a:r>
            <a:r>
              <a:rPr kumimoji="0" lang="fr-FR" sz="28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Louis XVIII</a:t>
            </a:r>
            <a:r>
              <a:rPr kumimoji="0" lang="fr-FR" sz="2800" b="1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frère du roi Louis XVI, qui a passé vingt-trois 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 en exil à l’étranger depuis qu’il a fui la Révolution en 1792. </a:t>
            </a: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42844" y="6072206"/>
            <a:ext cx="4000528" cy="78579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000" b="1" i="1" dirty="0" smtClean="0"/>
              <a:t>Louis XVIII en costume de sacre.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2800" b="1" dirty="0"/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2800" b="1" dirty="0" smtClean="0"/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2628" r="12701"/>
          <a:stretch>
            <a:fillRect/>
          </a:stretch>
        </p:blipFill>
        <p:spPr bwMode="auto">
          <a:xfrm>
            <a:off x="0" y="-26846"/>
            <a:ext cx="9144000" cy="688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2628" r="12701"/>
          <a:stretch>
            <a:fillRect/>
          </a:stretch>
        </p:blipFill>
        <p:spPr bwMode="auto">
          <a:xfrm>
            <a:off x="0" y="0"/>
            <a:ext cx="9144000" cy="688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57147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fr-FR" b="1" u="sng" dirty="0" smtClean="0"/>
              <a:t>La Restauration (4/5) </a:t>
            </a:r>
            <a:endParaRPr lang="fr-FR" b="1" u="sng" dirty="0"/>
          </a:p>
        </p:txBody>
      </p:sp>
      <p:pic>
        <p:nvPicPr>
          <p:cNvPr id="11" name="Picture 6" descr="Fichier:Charles X of France 1.PNG — Wikipédia"/>
          <p:cNvPicPr>
            <a:picLocks noChangeAspect="1" noChangeArrowheads="1"/>
          </p:cNvPicPr>
          <p:nvPr/>
        </p:nvPicPr>
        <p:blipFill>
          <a:blip r:embed="rId2"/>
          <a:srcRect l="22415" t="11250" r="32149" b="45000"/>
          <a:stretch>
            <a:fillRect/>
          </a:stretch>
        </p:blipFill>
        <p:spPr bwMode="auto">
          <a:xfrm>
            <a:off x="142844" y="785793"/>
            <a:ext cx="4000528" cy="531320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12" name="Espace réservé du contenu 2"/>
          <p:cNvSpPr txBox="1">
            <a:spLocks/>
          </p:cNvSpPr>
          <p:nvPr/>
        </p:nvSpPr>
        <p:spPr>
          <a:xfrm>
            <a:off x="4286248" y="714356"/>
            <a:ext cx="4643470" cy="6143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Après la mort sans enfant de Louis XVIII en 1824, son frère </a:t>
            </a:r>
            <a:r>
              <a:rPr kumimoji="0" lang="fr-FR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Charles X</a:t>
            </a:r>
            <a:r>
              <a:rPr kumimoji="0" lang="fr-FR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lui succède.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2800" b="1" dirty="0"/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C’est un ultra-royaliste hostile à la charte qui veut revenir à l’Ancien Régime.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2800" b="1" dirty="0" smtClean="0"/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 se fait sacrer à Reims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lang="fr-FR" sz="2800" b="1" dirty="0" smtClean="0"/>
              <a:t>indemnise la noblesse dont les biens ont été volés à la Révolution.</a:t>
            </a: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42844" y="6143644"/>
            <a:ext cx="4000528" cy="7143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000" b="1" i="1" dirty="0" smtClean="0"/>
              <a:t>Charles X en costume de sacre.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2800" b="1" dirty="0"/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2800" b="1" dirty="0" smtClean="0"/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em&gt;La Liberté guidant le peuple&lt;/em&gt; d'Eugène Delacroix | Histoire et  analyse d'images et oeuvres"/>
          <p:cNvPicPr>
            <a:picLocks noChangeAspect="1" noChangeArrowheads="1"/>
          </p:cNvPicPr>
          <p:nvPr/>
        </p:nvPicPr>
        <p:blipFill>
          <a:blip r:embed="rId2"/>
          <a:srcRect b="6334"/>
          <a:stretch>
            <a:fillRect/>
          </a:stretch>
        </p:blipFill>
        <p:spPr bwMode="auto">
          <a:xfrm>
            <a:off x="214282" y="1928802"/>
            <a:ext cx="6000792" cy="450059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57147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fr-FR" b="1" u="sng" dirty="0" smtClean="0"/>
              <a:t>La Restauration (5/5) </a:t>
            </a:r>
            <a:endParaRPr lang="fr-FR" b="1" u="sng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214282" y="500042"/>
            <a:ext cx="8643998" cy="142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 1830, après avoir perdu les élections, Charles X convoque de nouvelles élections,</a:t>
            </a:r>
            <a:r>
              <a:rPr kumimoji="0" lang="fr-FR" sz="2800" b="1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durcit l’accès au droit de vote et suspend la liberté de la presse. </a:t>
            </a:r>
            <a:endParaRPr kumimoji="0" lang="fr-FR" sz="2800" b="1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6357950" y="1928802"/>
            <a:ext cx="2643206" cy="4929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peuple</a:t>
            </a:r>
            <a:r>
              <a:rPr kumimoji="0" lang="fr-FR" sz="2800" b="1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Paris en colère déclenche trois jours d’émeute : ce sont les </a:t>
            </a:r>
            <a:r>
              <a:rPr kumimoji="0" lang="fr-FR" sz="28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Trois Glorieuses</a:t>
            </a:r>
            <a:r>
              <a:rPr kumimoji="0" lang="fr-FR" sz="2800" b="1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(27, 28 et 29 juillet). Isolé, Charles X abdique et fuit en Angleterre.</a:t>
            </a:r>
            <a:endParaRPr kumimoji="0" lang="fr-FR" sz="2800" b="1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214282" y="6429396"/>
            <a:ext cx="6000792" cy="42860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000" b="1" dirty="0" smtClean="0"/>
              <a:t>Eugène Delacroix</a:t>
            </a:r>
            <a:r>
              <a:rPr lang="fr-FR" sz="2000" b="1" baseline="0" dirty="0" smtClean="0"/>
              <a:t>, </a:t>
            </a:r>
            <a:r>
              <a:rPr lang="fr-FR" sz="2000" b="1" i="1" baseline="0" dirty="0" smtClean="0"/>
              <a:t>La liberté guidant</a:t>
            </a:r>
            <a:r>
              <a:rPr lang="fr-FR" sz="2000" b="1" i="1" dirty="0" smtClean="0"/>
              <a:t> le peuple </a:t>
            </a:r>
            <a:r>
              <a:rPr lang="fr-FR" sz="2000" b="1" dirty="0" smtClean="0"/>
              <a:t>(1830)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2800" b="1" dirty="0"/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2800" b="1" dirty="0" smtClean="0"/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le:1841 portrait painting of Louis Philippe I (King of the French) by  Winterhalter.jpg - Wikimedia Commons"/>
          <p:cNvPicPr>
            <a:picLocks noChangeAspect="1" noChangeArrowheads="1"/>
          </p:cNvPicPr>
          <p:nvPr/>
        </p:nvPicPr>
        <p:blipFill>
          <a:blip r:embed="rId2"/>
          <a:srcRect t="8466" b="4926"/>
          <a:stretch>
            <a:fillRect/>
          </a:stretch>
        </p:blipFill>
        <p:spPr bwMode="auto">
          <a:xfrm>
            <a:off x="142844" y="785794"/>
            <a:ext cx="4000528" cy="53578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57147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fr-FR" b="1" u="sng" dirty="0" smtClean="0"/>
              <a:t>La monarchie de Juillet (1/3) </a:t>
            </a:r>
            <a:endParaRPr lang="fr-FR" b="1" u="sng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286248" y="571480"/>
            <a:ext cx="4714908" cy="62865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parlementaires pensent que la France n’est pas encore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prête pour une République. Ils acceptent le choix de Louis Philippe, cousin de Charles X.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2800" b="1" baseline="0" dirty="0" smtClean="0"/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Louis-Philippe n’est pas </a:t>
            </a:r>
            <a:r>
              <a:rPr kumimoji="0" lang="fr-FR" sz="28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roi de France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mais </a:t>
            </a:r>
            <a:r>
              <a:rPr kumimoji="0" lang="fr-FR" sz="28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roi des Français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Il n’est pas sacré mais intronisé (désigné) par le parlement. 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2800" b="1" baseline="0" dirty="0" smtClean="0"/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 renonce au drapeau blanc de la monarchie et accepte le tricolore de la Révolution. </a:t>
            </a: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42844" y="6143644"/>
            <a:ext cx="4000528" cy="7143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000" b="1" i="1" dirty="0" smtClean="0"/>
              <a:t>Louis-Philippe dans la galerie des batailles à Versailles.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2800" b="1" dirty="0"/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2800" b="1" dirty="0" smtClean="0"/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997</Words>
  <Application>Microsoft Office PowerPoint</Application>
  <PresentationFormat>Affichage à l'écran (4:3)</PresentationFormat>
  <Paragraphs>106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aurelien</dc:creator>
  <cp:lastModifiedBy>aurelien</cp:lastModifiedBy>
  <cp:revision>55</cp:revision>
  <dcterms:created xsi:type="dcterms:W3CDTF">2021-04-01T00:17:23Z</dcterms:created>
  <dcterms:modified xsi:type="dcterms:W3CDTF">2021-04-04T14:39:56Z</dcterms:modified>
</cp:coreProperties>
</file>