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3" r:id="rId4"/>
    <p:sldId id="267" r:id="rId5"/>
    <p:sldId id="265" r:id="rId6"/>
    <p:sldId id="266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E06C0-0BAD-4176-B1D7-BC44630B3BC4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0549B-B6E9-4972-9E3F-E2C94DF567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16430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4400" b="1" dirty="0" smtClean="0">
                <a:solidFill>
                  <a:srgbClr val="FF0000"/>
                </a:solidFill>
              </a:rPr>
              <a:t>Avoir une </a:t>
            </a:r>
            <a:r>
              <a:rPr lang="fr-FR" sz="4400" b="1" dirty="0" smtClean="0">
                <a:solidFill>
                  <a:srgbClr val="FF0000"/>
                </a:solidFill>
              </a:rPr>
              <a:t>identité</a:t>
            </a:r>
          </a:p>
          <a:p>
            <a:pPr algn="ctr">
              <a:buNone/>
            </a:pPr>
            <a:r>
              <a:rPr lang="fr-FR" sz="4400" b="1" dirty="0" smtClean="0">
                <a:solidFill>
                  <a:srgbClr val="FF0000"/>
                </a:solidFill>
              </a:rPr>
              <a:t>(deuxième partie)</a:t>
            </a:r>
            <a:endParaRPr lang="fr-FR" sz="44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Pièce d'identité : quel document peut servir de pièce d'identité ? |  Pratique.fr"/>
          <p:cNvPicPr>
            <a:picLocks noChangeAspect="1" noChangeArrowheads="1"/>
          </p:cNvPicPr>
          <p:nvPr/>
        </p:nvPicPr>
        <p:blipFill>
          <a:blip r:embed="rId2"/>
          <a:srcRect t="10526" b="11842"/>
          <a:stretch>
            <a:fillRect/>
          </a:stretch>
        </p:blipFill>
        <p:spPr bwMode="auto">
          <a:xfrm>
            <a:off x="1071538" y="2357430"/>
            <a:ext cx="7073517" cy="36608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332037"/>
            <a:ext cx="4572000" cy="4525963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800" b="1" dirty="0" smtClean="0"/>
              <a:t>Avoir une                                    identité individuelle :</a:t>
            </a:r>
          </a:p>
          <a:p>
            <a:pPr algn="ctr">
              <a:buNone/>
            </a:pPr>
            <a:r>
              <a:rPr lang="fr-FR" sz="2800" b="1" i="1" dirty="0" smtClean="0">
                <a:solidFill>
                  <a:srgbClr val="7030A0"/>
                </a:solidFill>
              </a:rPr>
              <a:t>(être soi-même)</a:t>
            </a:r>
          </a:p>
          <a:p>
            <a:pPr algn="ctr">
              <a:buNone/>
            </a:pPr>
            <a:endParaRPr lang="fr-FR" sz="2800" b="1" dirty="0"/>
          </a:p>
          <a:p>
            <a:pPr algn="ctr"/>
            <a:r>
              <a:rPr lang="fr-FR" sz="2800" b="1" dirty="0" smtClean="0"/>
              <a:t>Identité personnelle</a:t>
            </a:r>
          </a:p>
          <a:p>
            <a:pPr algn="ctr"/>
            <a:r>
              <a:rPr lang="fr-FR" sz="2800" b="1" dirty="0" smtClean="0"/>
              <a:t>Identité légale</a:t>
            </a:r>
          </a:p>
          <a:p>
            <a:pPr algn="ctr"/>
            <a:r>
              <a:rPr lang="fr-FR" sz="2800" b="1" dirty="0" smtClean="0"/>
              <a:t>Identité numérique</a:t>
            </a:r>
            <a:endParaRPr lang="fr-FR" sz="2800" b="1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0" y="2332037"/>
            <a:ext cx="45720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Avoir une                                    identité collective 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800" b="1" i="1" dirty="0" smtClean="0">
                <a:solidFill>
                  <a:srgbClr val="7030A0"/>
                </a:solidFill>
              </a:rPr>
              <a:t>(être membre d’un groupe)</a:t>
            </a:r>
            <a:endParaRPr kumimoji="0" lang="fr-FR" sz="2800" b="1" i="1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Nation française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2800" b="1" dirty="0" smtClean="0"/>
              <a:t>Monde francophone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0" y="214290"/>
            <a:ext cx="9144000" cy="1214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Comment se définir soi-même                                                  et par rapport aux autres ?</a:t>
            </a:r>
          </a:p>
        </p:txBody>
      </p:sp>
      <p:sp>
        <p:nvSpPr>
          <p:cNvPr id="7" name="Flèche vers le bas 6"/>
          <p:cNvSpPr/>
          <p:nvPr/>
        </p:nvSpPr>
        <p:spPr>
          <a:xfrm rot="2527423">
            <a:off x="2899269" y="1452542"/>
            <a:ext cx="428628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e bas 7"/>
          <p:cNvSpPr/>
          <p:nvPr/>
        </p:nvSpPr>
        <p:spPr>
          <a:xfrm rot="19099911">
            <a:off x="5916983" y="1435355"/>
            <a:ext cx="428628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85794"/>
            <a:ext cx="4786346" cy="2071702"/>
          </a:xfrm>
          <a:ln>
            <a:noFill/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500" b="1" dirty="0" smtClean="0"/>
              <a:t>Une </a:t>
            </a:r>
            <a:r>
              <a:rPr lang="fr-FR" sz="2500" b="1" u="sng" dirty="0" smtClean="0">
                <a:solidFill>
                  <a:srgbClr val="FF0000"/>
                </a:solidFill>
              </a:rPr>
              <a:t>nation</a:t>
            </a:r>
            <a:r>
              <a:rPr lang="fr-FR" sz="2500" b="1" dirty="0" smtClean="0"/>
              <a:t> est une communauté d’individus vivant sur un même territoire, partageant une langue,   une histoire, une culture et              soumis en principe aux mêmes lois</a:t>
            </a:r>
            <a:endParaRPr lang="fr-FR" sz="2500" b="1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0" y="0"/>
            <a:ext cx="5072066" cy="7572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DEFINITIONS :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42844" y="3286124"/>
            <a:ext cx="4786346" cy="12858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5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individu</a:t>
            </a:r>
            <a:r>
              <a:rPr kumimoji="0" lang="fr-FR" sz="25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membre d’une nation possède un lien avec le pays en question : c’est la </a:t>
            </a:r>
            <a:r>
              <a:rPr kumimoji="0" lang="fr-FR" sz="2500" b="1" i="0" u="sng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nationalité</a:t>
            </a:r>
            <a:r>
              <a:rPr kumimoji="0" lang="fr-FR" sz="25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fr-FR" sz="25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42844" y="5000636"/>
            <a:ext cx="4786346" cy="164307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5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Avoir la nationalité d’un pays permet d’avoir accès à la </a:t>
            </a:r>
            <a:r>
              <a:rPr kumimoji="0" lang="fr-FR" sz="25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citoyenneté</a:t>
            </a:r>
            <a:r>
              <a:rPr kumimoji="0" lang="fr-FR" sz="25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5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ce pays, c’est-à-dire des droits et des</a:t>
            </a:r>
            <a:r>
              <a:rPr kumimoji="0" lang="fr-FR" sz="25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devoirs.</a:t>
            </a:r>
            <a:endParaRPr kumimoji="0" lang="fr-FR" sz="25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5500694" y="3429000"/>
            <a:ext cx="3071834" cy="85725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5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</a:t>
            </a:r>
            <a:r>
              <a:rPr kumimoji="0" lang="fr-FR" sz="25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Français a la             </a:t>
            </a:r>
            <a:r>
              <a:rPr kumimoji="0" lang="fr-FR" sz="25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nationalité française</a:t>
            </a:r>
            <a:r>
              <a:rPr kumimoji="0" lang="fr-FR" sz="25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fr-FR" sz="25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5072066" y="928670"/>
            <a:ext cx="3929090" cy="164307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5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Français forment la </a:t>
            </a:r>
            <a:r>
              <a:rPr kumimoji="0" lang="fr-FR" sz="25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nation</a:t>
            </a:r>
            <a:r>
              <a:rPr kumimoji="0" lang="fr-FR" sz="25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française</a:t>
            </a:r>
            <a:r>
              <a:rPr kumimoji="0" lang="fr-FR" sz="2500" b="1" i="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5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ils parlent français et obéissent aux lois votées par leurs élus.</a:t>
            </a:r>
            <a:endParaRPr kumimoji="0" lang="fr-FR" sz="25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5214942" y="5000636"/>
            <a:ext cx="3714776" cy="164307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5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Droit de voter,</a:t>
            </a:r>
            <a:r>
              <a:rPr kumimoji="0" lang="fr-FR" sz="25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libertés publiques, accès aux aides sociales, payer des impôts, respecter les lois,…</a:t>
            </a:r>
            <a:endParaRPr kumimoji="0" lang="fr-FR" sz="25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Flèche vers le bas 9"/>
          <p:cNvSpPr/>
          <p:nvPr/>
        </p:nvSpPr>
        <p:spPr>
          <a:xfrm>
            <a:off x="2357422" y="2857496"/>
            <a:ext cx="357190" cy="428628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2357422" y="4572008"/>
            <a:ext cx="357190" cy="428628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6858016" y="2786058"/>
            <a:ext cx="357190" cy="428628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e bas 12"/>
          <p:cNvSpPr/>
          <p:nvPr/>
        </p:nvSpPr>
        <p:spPr>
          <a:xfrm>
            <a:off x="6858016" y="4500570"/>
            <a:ext cx="357190" cy="428628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space réservé du contenu 2"/>
          <p:cNvSpPr txBox="1">
            <a:spLocks/>
          </p:cNvSpPr>
          <p:nvPr/>
        </p:nvSpPr>
        <p:spPr>
          <a:xfrm>
            <a:off x="5072066" y="0"/>
            <a:ext cx="4071934" cy="7572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EXEMPLE :</a:t>
            </a:r>
          </a:p>
        </p:txBody>
      </p:sp>
      <p:cxnSp>
        <p:nvCxnSpPr>
          <p:cNvPr id="16" name="Connecteur droit 15"/>
          <p:cNvCxnSpPr/>
          <p:nvPr/>
        </p:nvCxnSpPr>
        <p:spPr>
          <a:xfrm rot="5400000" flipH="1" flipV="1">
            <a:off x="1858150" y="3428206"/>
            <a:ext cx="642942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0"/>
            <a:ext cx="8643998" cy="34290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b="1" dirty="0" smtClean="0"/>
              <a:t>Chaque Etat est organisé par une </a:t>
            </a:r>
            <a:r>
              <a:rPr lang="fr-FR" sz="2800" b="1" u="sng" dirty="0" smtClean="0"/>
              <a:t>constitution</a:t>
            </a:r>
            <a:r>
              <a:rPr lang="fr-FR" sz="2800" b="1" dirty="0" smtClean="0"/>
              <a:t>.                          Ce texte précise comment est gouverné le pays,                 quelles sont ses valeurs et ses symboles,                           quelles sont les libertés et obligations de ses citoyens,…</a:t>
            </a:r>
          </a:p>
          <a:p>
            <a:pPr marL="0" indent="0">
              <a:buNone/>
            </a:pPr>
            <a:endParaRPr lang="fr-FR" sz="2800" b="1" dirty="0" smtClean="0"/>
          </a:p>
          <a:p>
            <a:pPr marL="0" indent="0" algn="ctr">
              <a:buNone/>
            </a:pPr>
            <a:r>
              <a:rPr lang="fr-FR" sz="2800" b="1" dirty="0" smtClean="0"/>
              <a:t>En France, la constitution précise que le français est la langue officielle : toutes les lois sont écrites en français.</a:t>
            </a:r>
            <a:endParaRPr lang="fr-FR" sz="28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7187" t="51096" r="47656" b="19444"/>
          <a:stretch>
            <a:fillRect/>
          </a:stretch>
        </p:blipFill>
        <p:spPr bwMode="auto">
          <a:xfrm>
            <a:off x="1071538" y="3286124"/>
            <a:ext cx="7187220" cy="338771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24288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b="1" dirty="0" smtClean="0"/>
              <a:t>Les </a:t>
            </a:r>
            <a:r>
              <a:rPr lang="fr-FR" sz="2800" b="1" u="sng" dirty="0" smtClean="0">
                <a:solidFill>
                  <a:srgbClr val="0070C0"/>
                </a:solidFill>
              </a:rPr>
              <a:t>francophones</a:t>
            </a:r>
            <a:r>
              <a:rPr lang="fr-FR" sz="2800" b="1" dirty="0" smtClean="0"/>
              <a:t> sont ceux qui parlent le français</a:t>
            </a:r>
          </a:p>
          <a:p>
            <a:pPr algn="ctr">
              <a:buNone/>
            </a:pPr>
            <a:endParaRPr lang="fr-FR" sz="2800" b="1" dirty="0"/>
          </a:p>
          <a:p>
            <a:pPr marL="0" indent="0" algn="ctr">
              <a:buNone/>
            </a:pPr>
            <a:r>
              <a:rPr lang="fr-FR" sz="2800" b="1" dirty="0" smtClean="0"/>
              <a:t>Les pays francophones se sont unis pour former la </a:t>
            </a:r>
            <a:r>
              <a:rPr lang="fr-FR" sz="2800" b="1" u="sng" dirty="0" smtClean="0">
                <a:solidFill>
                  <a:srgbClr val="0070C0"/>
                </a:solidFill>
              </a:rPr>
              <a:t>Francophonie</a:t>
            </a:r>
            <a:r>
              <a:rPr lang="fr-FR" sz="2800" b="1" dirty="0" smtClean="0"/>
              <a:t> : une organisation qui cherche à développer les liens entre eux par des projets</a:t>
            </a:r>
            <a:endParaRPr lang="fr-FR" sz="2800" b="1" dirty="0"/>
          </a:p>
        </p:txBody>
      </p:sp>
      <p:pic>
        <p:nvPicPr>
          <p:cNvPr id="20482" name="Picture 2" descr="Francophonie - Apprendre le français"/>
          <p:cNvPicPr>
            <a:picLocks noChangeAspect="1" noChangeArrowheads="1"/>
          </p:cNvPicPr>
          <p:nvPr/>
        </p:nvPicPr>
        <p:blipFill>
          <a:blip r:embed="rId2"/>
          <a:srcRect l="4855" t="11026" b="10210"/>
          <a:stretch>
            <a:fillRect/>
          </a:stretch>
        </p:blipFill>
        <p:spPr bwMode="auto">
          <a:xfrm>
            <a:off x="0" y="2786058"/>
            <a:ext cx="7000860" cy="3857652"/>
          </a:xfrm>
          <a:prstGeom prst="rect">
            <a:avLst/>
          </a:prstGeom>
          <a:noFill/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6715108" y="3071810"/>
            <a:ext cx="2428892" cy="3786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300 millions de francophones aujourd’hui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800" b="1" dirty="0" smtClean="0"/>
              <a:t>700 millions de francophones           en 2050 ?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lèche vers le bas 5"/>
          <p:cNvSpPr/>
          <p:nvPr/>
        </p:nvSpPr>
        <p:spPr>
          <a:xfrm rot="5400000">
            <a:off x="6215074" y="3571876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 rot="5400000">
            <a:off x="6215074" y="5429264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15001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b="1" dirty="0" smtClean="0"/>
              <a:t>Cette carte montre les pays où le français est la langue natale </a:t>
            </a:r>
            <a:r>
              <a:rPr lang="fr-FR" sz="2800" b="1" dirty="0" smtClean="0">
                <a:solidFill>
                  <a:schemeClr val="tx2"/>
                </a:solidFill>
              </a:rPr>
              <a:t>(foncé) </a:t>
            </a:r>
            <a:r>
              <a:rPr lang="fr-FR" sz="2800" b="1" dirty="0" smtClean="0"/>
              <a:t>les pays où c’est la langue officielle </a:t>
            </a:r>
            <a:r>
              <a:rPr lang="fr-FR" sz="2800" b="1" dirty="0" smtClean="0">
                <a:solidFill>
                  <a:srgbClr val="0070C0"/>
                </a:solidFill>
              </a:rPr>
              <a:t>(clair) </a:t>
            </a:r>
            <a:r>
              <a:rPr lang="fr-FR" sz="2800" b="1" dirty="0" smtClean="0"/>
              <a:t>et les pays où c’est une langue importante </a:t>
            </a:r>
            <a:r>
              <a:rPr lang="fr-FR" sz="2800" b="1" dirty="0" smtClean="0">
                <a:solidFill>
                  <a:schemeClr val="accent5"/>
                </a:solidFill>
              </a:rPr>
              <a:t>(très clair)</a:t>
            </a:r>
            <a:r>
              <a:rPr lang="fr-FR" sz="2800" b="1" dirty="0" smtClean="0"/>
              <a:t>.</a:t>
            </a:r>
            <a:endParaRPr lang="fr-FR" sz="2800" b="1" dirty="0"/>
          </a:p>
        </p:txBody>
      </p:sp>
      <p:pic>
        <p:nvPicPr>
          <p:cNvPr id="24578" name="Picture 2" descr="Français - Wikiwa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85926"/>
            <a:ext cx="8572560" cy="47302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303</Words>
  <Application>Microsoft Office PowerPoint</Application>
  <PresentationFormat>Affichage à l'écran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aurelien</dc:creator>
  <cp:lastModifiedBy>aurelien</cp:lastModifiedBy>
  <cp:revision>22</cp:revision>
  <dcterms:created xsi:type="dcterms:W3CDTF">2021-04-02T21:25:30Z</dcterms:created>
  <dcterms:modified xsi:type="dcterms:W3CDTF">2021-04-03T00:55:00Z</dcterms:modified>
</cp:coreProperties>
</file>