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63" r:id="rId4"/>
    <p:sldId id="275" r:id="rId5"/>
    <p:sldId id="276" r:id="rId6"/>
    <p:sldId id="264" r:id="rId7"/>
    <p:sldId id="290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ur Seasons Shanghai: A Modern Luxury Hotel in Pudong — No ..."/>
          <p:cNvPicPr>
            <a:picLocks noChangeAspect="1" noChangeArrowheads="1"/>
          </p:cNvPicPr>
          <p:nvPr/>
        </p:nvPicPr>
        <p:blipFill>
          <a:blip r:embed="rId2"/>
          <a:srcRect l="3102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7572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Les villes dans la mondialisation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457937"/>
            <a:ext cx="9144000" cy="4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District de </a:t>
            </a:r>
            <a:r>
              <a:rPr lang="fr-FR" sz="2000" b="1" dirty="0" err="1" smtClean="0">
                <a:solidFill>
                  <a:schemeClr val="bg1"/>
                </a:solidFill>
              </a:rPr>
              <a:t>Pudong</a:t>
            </a:r>
            <a:r>
              <a:rPr lang="fr-FR" sz="2000" b="1" dirty="0" smtClean="0">
                <a:solidFill>
                  <a:schemeClr val="bg1"/>
                </a:solidFill>
              </a:rPr>
              <a:t> à Shanghai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071545"/>
            <a:ext cx="9144000" cy="503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Londres,                                  une « ville globale » d’importance mondiale</a:t>
            </a:r>
            <a:endParaRPr kumimoji="0" lang="fr-FR" sz="6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15" t="30273" r="20937" b="19311"/>
          <a:stretch>
            <a:fillRect/>
          </a:stretch>
        </p:blipFill>
        <p:spPr bwMode="auto">
          <a:xfrm>
            <a:off x="214282" y="2000240"/>
            <a:ext cx="87358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0"/>
            <a:ext cx="9144000" cy="18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/>
              <a:t>On appelle une « fonction de commandement » tout ce qui représente un rôle de direction (ex : Westminster abrite une fonction de commandement puisque c’est le lieu où les députés votent les lois du pays).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ésultat de recherche d'images pour &quot;10 downing street&quot;"/>
          <p:cNvPicPr>
            <a:picLocks noChangeAspect="1" noChangeArrowheads="1"/>
          </p:cNvPicPr>
          <p:nvPr/>
        </p:nvPicPr>
        <p:blipFill>
          <a:blip r:embed="rId2" cstate="print"/>
          <a:srcRect l="47884" r="20193"/>
          <a:stretch>
            <a:fillRect/>
          </a:stretch>
        </p:blipFill>
        <p:spPr bwMode="auto">
          <a:xfrm>
            <a:off x="5715008" y="142852"/>
            <a:ext cx="3071834" cy="6415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Buckingham Palace has 760 windows that are cleaned every six wee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83174"/>
            <a:ext cx="5241475" cy="28886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4" descr="Résultat de recherche d'images pour &quot;westminster&quot;"/>
          <p:cNvPicPr>
            <a:picLocks noChangeAspect="1" noChangeArrowheads="1"/>
          </p:cNvPicPr>
          <p:nvPr/>
        </p:nvPicPr>
        <p:blipFill>
          <a:blip r:embed="rId4"/>
          <a:srcRect t="3856" b="5526"/>
          <a:stretch>
            <a:fillRect/>
          </a:stretch>
        </p:blipFill>
        <p:spPr bwMode="auto">
          <a:xfrm>
            <a:off x="142845" y="3357563"/>
            <a:ext cx="5286411" cy="3185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6500834"/>
            <a:ext cx="5429256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Parlement de Westminster (députés)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3071810"/>
            <a:ext cx="5429256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Palais de Buckingham (résidence de la reine)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29256" y="6500834"/>
            <a:ext cx="3714744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10, </a:t>
            </a:r>
            <a:r>
              <a:rPr lang="fr-FR" sz="1600" b="1" dirty="0" err="1" smtClean="0"/>
              <a:t>Downing</a:t>
            </a:r>
            <a:r>
              <a:rPr lang="fr-FR" sz="1600" b="1" dirty="0" smtClean="0"/>
              <a:t> Street (Premier ministre)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ésultat de recherche d'images pour &quot;tower bridge&quot;"/>
          <p:cNvPicPr>
            <a:picLocks noChangeAspect="1" noChangeArrowheads="1"/>
          </p:cNvPicPr>
          <p:nvPr/>
        </p:nvPicPr>
        <p:blipFill>
          <a:blip r:embed="rId2"/>
          <a:srcRect l="1205" t="6423" r="4819"/>
          <a:stretch>
            <a:fillRect/>
          </a:stretch>
        </p:blipFill>
        <p:spPr bwMode="auto">
          <a:xfrm>
            <a:off x="142844" y="3571876"/>
            <a:ext cx="5214974" cy="29218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6" name="Picture 12" descr="Résultat de recherche d'images pour &quot;london eye&quot;"/>
          <p:cNvPicPr>
            <a:picLocks noChangeAspect="1" noChangeArrowheads="1"/>
          </p:cNvPicPr>
          <p:nvPr/>
        </p:nvPicPr>
        <p:blipFill>
          <a:blip r:embed="rId3"/>
          <a:srcRect l="12730" t="4255" r="18616" b="2126"/>
          <a:stretch>
            <a:fillRect/>
          </a:stretch>
        </p:blipFill>
        <p:spPr bwMode="auto">
          <a:xfrm>
            <a:off x="6000760" y="214290"/>
            <a:ext cx="3000396" cy="30685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8" name="Picture 14" descr="Résultat de recherche d'images pour &quot;tour de londres&quot;"/>
          <p:cNvPicPr>
            <a:picLocks noChangeAspect="1" noChangeArrowheads="1"/>
          </p:cNvPicPr>
          <p:nvPr/>
        </p:nvPicPr>
        <p:blipFill>
          <a:blip r:embed="rId4"/>
          <a:srcRect l="9678" t="2149" r="37096" b="5443"/>
          <a:stretch>
            <a:fillRect/>
          </a:stretch>
        </p:blipFill>
        <p:spPr bwMode="auto">
          <a:xfrm>
            <a:off x="6000760" y="3571876"/>
            <a:ext cx="3000396" cy="29322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0" name="Picture 16" descr="Résultat de recherche d'images pour &quot;british museum&quot;"/>
          <p:cNvPicPr>
            <a:picLocks noChangeAspect="1" noChangeArrowheads="1"/>
          </p:cNvPicPr>
          <p:nvPr/>
        </p:nvPicPr>
        <p:blipFill>
          <a:blip r:embed="rId5"/>
          <a:srcRect t="5773" b="7634"/>
          <a:stretch>
            <a:fillRect/>
          </a:stretch>
        </p:blipFill>
        <p:spPr bwMode="auto">
          <a:xfrm>
            <a:off x="142844" y="214290"/>
            <a:ext cx="5214974" cy="3008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500834"/>
            <a:ext cx="5429256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err="1" smtClean="0"/>
              <a:t>Tower</a:t>
            </a:r>
            <a:r>
              <a:rPr lang="fr-FR" sz="1600" b="1" dirty="0" smtClean="0"/>
              <a:t> Bridge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3214686"/>
            <a:ext cx="5429256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British </a:t>
            </a:r>
            <a:r>
              <a:rPr lang="fr-FR" sz="1600" b="1" dirty="0" err="1" smtClean="0"/>
              <a:t>Museum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929322" y="3214686"/>
            <a:ext cx="3214678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London </a:t>
            </a:r>
            <a:r>
              <a:rPr lang="fr-FR" sz="1600" b="1" dirty="0" err="1" smtClean="0"/>
              <a:t>Eye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786446" y="6500834"/>
            <a:ext cx="3357554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Tour de Londres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ésultat de recherche d'images pour &quot;city londr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290352" cy="5575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/>
              <a:t>La City est le 1</a:t>
            </a:r>
            <a:r>
              <a:rPr lang="fr-FR" b="1" baseline="30000" dirty="0" smtClean="0"/>
              <a:t>er</a:t>
            </a:r>
            <a:r>
              <a:rPr lang="fr-FR" b="1" dirty="0" smtClean="0"/>
              <a:t> quartier d’affaires européen en terme d’activité et le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après La Défense en taille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961" r="1035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7" name="AutoShape 5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9" name="AutoShape 7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1" name="Picture 9" descr="Résultat de recherche d'images pour &quot;londres pauvreté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5259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6072206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Hackney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Wick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 quartier pauvre dans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centre de Londres. 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81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Boomscud</cp:lastModifiedBy>
  <cp:revision>55</cp:revision>
  <dcterms:created xsi:type="dcterms:W3CDTF">2021-02-12T23:45:53Z</dcterms:created>
  <dcterms:modified xsi:type="dcterms:W3CDTF">2021-03-28T16:40:46Z</dcterms:modified>
</cp:coreProperties>
</file>