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1" r:id="rId6"/>
    <p:sldId id="270" r:id="rId7"/>
    <p:sldId id="269" r:id="rId8"/>
    <p:sldId id="268" r:id="rId9"/>
    <p:sldId id="267" r:id="rId10"/>
    <p:sldId id="272" r:id="rId11"/>
    <p:sldId id="266" r:id="rId12"/>
    <p:sldId id="265" r:id="rId13"/>
    <p:sldId id="264" r:id="rId14"/>
    <p:sldId id="263" r:id="rId15"/>
    <p:sldId id="262" r:id="rId16"/>
    <p:sldId id="273" r:id="rId17"/>
    <p:sldId id="274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3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EBCAE-3A66-4727-96FC-F23746C5346B}" type="datetimeFigureOut">
              <a:rPr lang="fr-FR" smtClean="0"/>
              <a:pPr/>
              <a:t>28/03/2021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03571-0577-4BA7-9BFE-B4CF8EA49E6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000" b="1" u="sng" dirty="0" smtClean="0"/>
              <a:t>Résultat final : </a:t>
            </a:r>
            <a:endParaRPr lang="fr-FR" sz="3000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471" t="14648" r="18191" b="6250"/>
          <a:stretch>
            <a:fillRect/>
          </a:stretch>
        </p:blipFill>
        <p:spPr bwMode="auto">
          <a:xfrm>
            <a:off x="0" y="633959"/>
            <a:ext cx="9144000" cy="622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58021" t="36699" r="12669" b="5078"/>
          <a:stretch>
            <a:fillRect/>
          </a:stretch>
        </p:blipFill>
        <p:spPr bwMode="auto">
          <a:xfrm>
            <a:off x="214282" y="642918"/>
            <a:ext cx="5286380" cy="590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54291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3000" b="1" u="sng" dirty="0" smtClean="0"/>
              <a:t>Au stylo vert :</a:t>
            </a:r>
            <a:endParaRPr lang="fr-FR" sz="3000" b="1" u="sng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5643570" y="642918"/>
            <a:ext cx="3500430" cy="621508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/>
              <a:t>E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partant du trait 1589 vers la droite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interlignes verts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 smtClean="0"/>
              <a:t>2 interlignes vierges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/>
              <a:t>6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interlignes verts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3177" t="35156" r="24780" b="14062"/>
          <a:stretch>
            <a:fillRect/>
          </a:stretch>
        </p:blipFill>
        <p:spPr bwMode="auto">
          <a:xfrm>
            <a:off x="0" y="1643050"/>
            <a:ext cx="9144000" cy="420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0"/>
            <a:ext cx="9144000" cy="1643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 stylo vert :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3000" b="1" dirty="0" smtClean="0"/>
              <a:t>Tracer des traits verticaux descendants                                      en alternant 4 carreaux et 2 carreaux.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0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8785" t="29687" r="21485" b="13672"/>
          <a:stretch>
            <a:fillRect/>
          </a:stretch>
        </p:blipFill>
        <p:spPr bwMode="auto">
          <a:xfrm>
            <a:off x="0" y="2682000"/>
            <a:ext cx="9144000" cy="41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0" y="0"/>
            <a:ext cx="9144000" cy="2643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 stylo vert :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3000" b="1" dirty="0" smtClean="0"/>
              <a:t>Écrire les noms des rois :                                                             </a:t>
            </a:r>
            <a:r>
              <a:rPr lang="fr-FR" sz="3000" b="1" dirty="0" smtClean="0">
                <a:solidFill>
                  <a:srgbClr val="00B050"/>
                </a:solidFill>
              </a:rPr>
              <a:t>Clovis, Charlemagne, Hugues Capet,                             Philippe Auguste, Saint Louis IX, Philippe le Bel, Charles VII, François I</a:t>
            </a:r>
            <a:r>
              <a:rPr lang="fr-FR" sz="3000" b="1" baseline="30000" dirty="0" smtClean="0">
                <a:solidFill>
                  <a:srgbClr val="00B050"/>
                </a:solidFill>
              </a:rPr>
              <a:t>er</a:t>
            </a:r>
            <a:r>
              <a:rPr lang="fr-FR" sz="3000" b="1" dirty="0" smtClean="0">
                <a:solidFill>
                  <a:srgbClr val="00B050"/>
                </a:solidFill>
              </a:rPr>
              <a:t>, Henri IV, Louis XIV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0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8784" t="26367" r="21486" b="19922"/>
          <a:stretch>
            <a:fillRect/>
          </a:stretch>
        </p:blipFill>
        <p:spPr bwMode="auto">
          <a:xfrm>
            <a:off x="0" y="2500306"/>
            <a:ext cx="9144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0"/>
            <a:ext cx="9144000" cy="2643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 stylo vert :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sz="3000" b="1" dirty="0" smtClean="0"/>
              <a:t>Écrire les dates de règne :                                                             </a:t>
            </a:r>
            <a:r>
              <a:rPr lang="fr-FR" sz="3000" b="1" dirty="0" smtClean="0">
                <a:solidFill>
                  <a:srgbClr val="00B050"/>
                </a:solidFill>
              </a:rPr>
              <a:t>481-511, 768-814, 987-996,                                                  1180-1223, 1226-1270, 1285-1314,                                    1422-1467, 1515-1547, 1589-1614, 1643-1715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0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45022" t="22461" r="29722" b="16992"/>
          <a:stretch>
            <a:fillRect/>
          </a:stretch>
        </p:blipFill>
        <p:spPr bwMode="auto">
          <a:xfrm>
            <a:off x="214282" y="1000108"/>
            <a:ext cx="402814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 stylo noir 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0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214810" y="1500174"/>
            <a:ext cx="4929190" cy="535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fr-FR" sz="3000" b="1" dirty="0" smtClean="0"/>
              <a:t>À partir du trait rouge 1328 :</a:t>
            </a:r>
          </a:p>
          <a:p>
            <a:pPr algn="ctr">
              <a:spcBef>
                <a:spcPct val="20000"/>
              </a:spcBef>
            </a:pPr>
            <a:r>
              <a:rPr lang="fr-FR" sz="3000" b="1" dirty="0" smtClean="0"/>
              <a:t>1 interligne vierge</a:t>
            </a:r>
          </a:p>
          <a:p>
            <a:pPr algn="ctr">
              <a:spcBef>
                <a:spcPct val="20000"/>
              </a:spcBef>
            </a:pPr>
            <a:r>
              <a:rPr lang="fr-FR" sz="3000" b="1" dirty="0" smtClean="0"/>
              <a:t>9 interlignes noirs</a:t>
            </a:r>
          </a:p>
          <a:p>
            <a:pPr algn="ctr">
              <a:spcBef>
                <a:spcPct val="20000"/>
              </a:spcBef>
            </a:pPr>
            <a:r>
              <a:rPr lang="fr-FR" sz="3000" b="1" dirty="0" smtClean="0"/>
              <a:t>9 interlignes vierges</a:t>
            </a:r>
          </a:p>
          <a:p>
            <a:pPr algn="ctr">
              <a:spcBef>
                <a:spcPct val="20000"/>
              </a:spcBef>
            </a:pPr>
            <a:r>
              <a:rPr lang="fr-FR" sz="3000" b="1" dirty="0" smtClean="0"/>
              <a:t>3 interlignes noirs</a:t>
            </a:r>
          </a:p>
          <a:p>
            <a:pPr marL="342900" indent="-342900" algn="ctr">
              <a:spcBef>
                <a:spcPct val="20000"/>
              </a:spcBef>
            </a:pPr>
            <a:endParaRPr lang="fr-FR" sz="3000" b="1" dirty="0"/>
          </a:p>
          <a:p>
            <a:pPr algn="ctr">
              <a:spcBef>
                <a:spcPct val="20000"/>
              </a:spcBef>
            </a:pPr>
            <a:r>
              <a:rPr lang="fr-FR" sz="3000" b="1" dirty="0" smtClean="0"/>
              <a:t>Écrire « Guerre de Cent Ans » et « Guerres de religion »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0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28574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000" b="1" u="sng" dirty="0" smtClean="0"/>
              <a:t>Au crayon à papier :</a:t>
            </a:r>
          </a:p>
          <a:p>
            <a:pPr>
              <a:buNone/>
            </a:pPr>
            <a:r>
              <a:rPr lang="fr-FR" sz="3000" b="1" dirty="0" smtClean="0"/>
              <a:t>Faire les accolades :</a:t>
            </a:r>
          </a:p>
          <a:p>
            <a:pPr>
              <a:buNone/>
            </a:pPr>
            <a:endParaRPr lang="fr-FR" sz="3000" b="1" dirty="0"/>
          </a:p>
          <a:p>
            <a:pPr>
              <a:buNone/>
            </a:pPr>
            <a:endParaRPr lang="fr-FR" sz="3000" b="1" dirty="0" smtClean="0"/>
          </a:p>
          <a:p>
            <a:pPr>
              <a:buNone/>
            </a:pPr>
            <a:r>
              <a:rPr lang="fr-FR" sz="3000" b="1" dirty="0" smtClean="0"/>
              <a:t>Écrire : « </a:t>
            </a:r>
            <a:r>
              <a:rPr lang="fr-FR" sz="3000" b="1" dirty="0" smtClean="0">
                <a:solidFill>
                  <a:schemeClr val="bg1">
                    <a:lumMod val="65000"/>
                  </a:schemeClr>
                </a:solidFill>
              </a:rPr>
              <a:t>Chapitre 1</a:t>
            </a:r>
            <a:r>
              <a:rPr lang="fr-FR" sz="3000" b="1" dirty="0" smtClean="0"/>
              <a:t> », « </a:t>
            </a:r>
            <a:r>
              <a:rPr lang="fr-FR" sz="3000" b="1" dirty="0" smtClean="0">
                <a:solidFill>
                  <a:schemeClr val="bg1">
                    <a:lumMod val="65000"/>
                  </a:schemeClr>
                </a:solidFill>
              </a:rPr>
              <a:t>Chapitre 6</a:t>
            </a:r>
            <a:r>
              <a:rPr lang="fr-FR" sz="3000" b="1" dirty="0" smtClean="0"/>
              <a:t> » et «</a:t>
            </a:r>
            <a:r>
              <a:rPr lang="fr-FR" sz="3000" b="1" dirty="0" smtClean="0">
                <a:solidFill>
                  <a:schemeClr val="bg1">
                    <a:lumMod val="65000"/>
                  </a:schemeClr>
                </a:solidFill>
              </a:rPr>
              <a:t> Chapitre 9 </a:t>
            </a:r>
            <a:r>
              <a:rPr lang="fr-FR" sz="3000" b="1" dirty="0" smtClean="0"/>
              <a:t>»</a:t>
            </a:r>
            <a:r>
              <a:rPr lang="fr-FR" sz="30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fr-FR" sz="3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7020" t="50706" r="26976" b="18945"/>
          <a:stretch>
            <a:fillRect/>
          </a:stretch>
        </p:blipFill>
        <p:spPr bwMode="auto">
          <a:xfrm>
            <a:off x="0" y="3143248"/>
            <a:ext cx="914400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contenu 2"/>
          <p:cNvSpPr txBox="1">
            <a:spLocks/>
          </p:cNvSpPr>
          <p:nvPr/>
        </p:nvSpPr>
        <p:spPr>
          <a:xfrm>
            <a:off x="3286116" y="571480"/>
            <a:ext cx="5857884" cy="17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fr-FR" sz="30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ère</a:t>
            </a:r>
            <a:r>
              <a:rPr kumimoji="0" lang="fr-FR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2 carreaux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000" b="1" dirty="0" smtClean="0"/>
              <a:t>2</a:t>
            </a:r>
            <a:r>
              <a:rPr lang="fr-FR" sz="3000" b="1" baseline="30000" dirty="0" smtClean="0"/>
              <a:t>ème</a:t>
            </a:r>
            <a:r>
              <a:rPr lang="fr-FR" sz="3000" b="1" dirty="0" smtClean="0"/>
              <a:t> : de Hugues à Charles VII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fr-FR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fr-FR" sz="30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ème</a:t>
            </a:r>
            <a:r>
              <a:rPr kumimoji="0" lang="fr-FR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de François I</a:t>
            </a:r>
            <a:r>
              <a:rPr lang="fr-FR" sz="3000" b="1" baseline="30000" dirty="0" smtClean="0"/>
              <a:t>er</a:t>
            </a:r>
            <a:r>
              <a:rPr kumimoji="0" lang="fr-FR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à Louis</a:t>
            </a:r>
            <a:r>
              <a:rPr kumimoji="0" lang="fr-FR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XIV</a:t>
            </a:r>
            <a:endParaRPr kumimoji="0" lang="fr-FR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 l="19217" t="17578" r="23207" b="9179"/>
          <a:stretch>
            <a:fillRect/>
          </a:stretch>
        </p:blipFill>
        <p:spPr bwMode="auto">
          <a:xfrm>
            <a:off x="2285984" y="2714620"/>
            <a:ext cx="5793302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1471610"/>
          </a:xfrm>
        </p:spPr>
        <p:txBody>
          <a:bodyPr>
            <a:normAutofit/>
          </a:bodyPr>
          <a:lstStyle/>
          <a:p>
            <a:pPr marL="514350" lvl="0" indent="-514350">
              <a:buNone/>
              <a:defRPr/>
            </a:pPr>
            <a:r>
              <a:rPr lang="fr-FR" sz="2400" b="1" dirty="0" smtClean="0">
                <a:solidFill>
                  <a:srgbClr val="FF0000"/>
                </a:solidFill>
              </a:rPr>
              <a:t>751   Changement de dynastie            </a:t>
            </a:r>
            <a:r>
              <a:rPr lang="fr-FR" sz="2400" b="1" dirty="0" smtClean="0">
                <a:solidFill>
                  <a:srgbClr val="0070C0"/>
                </a:solidFill>
              </a:rPr>
              <a:t>Valois      Dynastie</a:t>
            </a:r>
          </a:p>
          <a:p>
            <a:pPr marL="0" lvl="0" indent="0">
              <a:buNone/>
              <a:defRPr/>
            </a:pP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          Découpage par siècles                 </a:t>
            </a:r>
            <a:r>
              <a:rPr lang="fr-FR" sz="2400" b="1" dirty="0" smtClean="0">
                <a:solidFill>
                  <a:srgbClr val="00B050"/>
                </a:solidFill>
              </a:rPr>
              <a:t>Clovis      Principaux rois de France</a:t>
            </a:r>
          </a:p>
          <a:p>
            <a:pPr marL="514350" lvl="0" indent="-514350">
              <a:buNone/>
              <a:defRPr/>
            </a:pP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Conflits militaires</a:t>
            </a:r>
            <a:r>
              <a:rPr lang="fr-FR" sz="2400" b="1" dirty="0" smtClean="0">
                <a:solidFill>
                  <a:srgbClr val="0070C0"/>
                </a:solidFill>
              </a:rPr>
              <a:t>                      </a:t>
            </a:r>
            <a:r>
              <a:rPr lang="fr-FR" sz="2400" b="1" dirty="0" smtClean="0">
                <a:solidFill>
                  <a:srgbClr val="00B050"/>
                </a:solidFill>
              </a:rPr>
              <a:t>481-511      Dates de règnes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1571612"/>
            <a:ext cx="71438" cy="35719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14282" y="2214554"/>
            <a:ext cx="428596" cy="71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14282" y="2143116"/>
            <a:ext cx="71438" cy="214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42910" y="2143116"/>
            <a:ext cx="71438" cy="214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0" y="0"/>
            <a:ext cx="91440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fr-FR" sz="3200" b="1" u="sng" dirty="0" smtClean="0">
                <a:solidFill>
                  <a:srgbClr val="FF0000"/>
                </a:solidFill>
              </a:rPr>
              <a:t>LA </a:t>
            </a:r>
            <a:r>
              <a:rPr lang="fr-FR" sz="3200" b="1" u="sng" dirty="0">
                <a:solidFill>
                  <a:srgbClr val="FF0000"/>
                </a:solidFill>
              </a:rPr>
              <a:t>MONARCHIE </a:t>
            </a:r>
            <a:r>
              <a:rPr lang="fr-FR" sz="3200" b="1" u="sng" dirty="0" smtClean="0">
                <a:solidFill>
                  <a:srgbClr val="FF0000"/>
                </a:solidFill>
              </a:rPr>
              <a:t>FRANÇAISE :                                            TREIZE SI</a:t>
            </a:r>
            <a:r>
              <a:rPr lang="fr-FR" sz="3200" b="1" u="sng" dirty="0">
                <a:solidFill>
                  <a:srgbClr val="FF0000"/>
                </a:solidFill>
              </a:rPr>
              <a:t>È</a:t>
            </a:r>
            <a:r>
              <a:rPr lang="fr-FR" sz="3200" b="1" u="sng" dirty="0" smtClean="0">
                <a:solidFill>
                  <a:srgbClr val="FF0000"/>
                </a:solidFill>
              </a:rPr>
              <a:t>CLES D’HISTOIRE 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0" y="2643182"/>
            <a:ext cx="1500166" cy="571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200" b="1" dirty="0" smtClean="0"/>
              <a:t>Titre 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6143644"/>
            <a:ext cx="1643042" cy="571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200" b="1" dirty="0" smtClean="0"/>
              <a:t>Légende 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1357290" y="2857496"/>
            <a:ext cx="1857388" cy="21431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1643042" y="6357958"/>
            <a:ext cx="1214446" cy="21431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000" b="1" u="sng" dirty="0" smtClean="0"/>
              <a:t>Résultat final : </a:t>
            </a:r>
            <a:endParaRPr lang="fr-FR" sz="3000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471" t="14648" r="18191" b="6250"/>
          <a:stretch>
            <a:fillRect/>
          </a:stretch>
        </p:blipFill>
        <p:spPr bwMode="auto">
          <a:xfrm>
            <a:off x="0" y="633959"/>
            <a:ext cx="9144000" cy="622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:\Users\aurelien\Documents\Scanned Documents\Image (2)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18"/>
          <a:stretch>
            <a:fillRect/>
          </a:stretch>
        </p:blipFill>
        <p:spPr bwMode="auto">
          <a:xfrm rot="5400000">
            <a:off x="1571614" y="-500070"/>
            <a:ext cx="6000769" cy="91440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10715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3000" b="1" u="sng" dirty="0" smtClean="0"/>
              <a:t>Au </a:t>
            </a:r>
            <a:r>
              <a:rPr lang="fr-FR" sz="3000" b="1" u="sng" dirty="0" smtClean="0"/>
              <a:t>crayon à papier :</a:t>
            </a:r>
          </a:p>
          <a:p>
            <a:pPr marL="0" indent="0" algn="ctr">
              <a:buNone/>
            </a:pPr>
            <a:r>
              <a:rPr lang="fr-FR" sz="3000" b="1" dirty="0" smtClean="0"/>
              <a:t>Prendre le cahier à l’horizontal (marge en haut)</a:t>
            </a:r>
            <a:r>
              <a:rPr lang="fr-FR" sz="3000" b="1" dirty="0" smtClean="0"/>
              <a:t> </a:t>
            </a:r>
            <a:endParaRPr lang="fr-FR" sz="3000" b="1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0" y="1142984"/>
            <a:ext cx="6286512" cy="21431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 milieu de la page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 smtClean="0"/>
              <a:t>Longueur : 28 carreaux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Hauteur : 4 carreaux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 smtClean="0"/>
              <a:t>Faire la flèche</a:t>
            </a:r>
            <a:endParaRPr kumimoji="0" lang="fr-FR" sz="3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207167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000" b="1" u="sng" dirty="0" smtClean="0"/>
              <a:t>Au crayon de papier :</a:t>
            </a:r>
          </a:p>
          <a:p>
            <a:pPr algn="ctr">
              <a:buNone/>
            </a:pPr>
            <a:r>
              <a:rPr lang="fr-FR" sz="3000" b="1" dirty="0" smtClean="0"/>
              <a:t>Tracer des petits traits fins tous les deux carreaux</a:t>
            </a:r>
          </a:p>
          <a:p>
            <a:pPr algn="ctr">
              <a:buNone/>
            </a:pPr>
            <a:r>
              <a:rPr lang="fr-FR" sz="3000" b="1" dirty="0" smtClean="0"/>
              <a:t>(2 carreaux = 1 siècle)</a:t>
            </a:r>
            <a:endParaRPr lang="fr-FR" sz="3000" b="1" dirty="0"/>
          </a:p>
        </p:txBody>
      </p:sp>
      <p:pic>
        <p:nvPicPr>
          <p:cNvPr id="4" name="Espace réservé du contenu 3" descr="C:\Users\aurelien\Documents\Scanned Documents\Image (3)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43" t="14389" r="22233" b="2017"/>
          <a:stretch>
            <a:fillRect/>
          </a:stretch>
        </p:blipFill>
        <p:spPr bwMode="auto">
          <a:xfrm rot="5400000">
            <a:off x="2393141" y="-535777"/>
            <a:ext cx="4357718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429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3000" b="1" u="sng" dirty="0" smtClean="0"/>
              <a:t>Au stylo rouge :</a:t>
            </a:r>
            <a:r>
              <a:rPr lang="fr-FR" sz="3000" b="1" dirty="0" smtClean="0"/>
              <a:t> tracer des traits verticaux de 4 carreaux (2 au-dessus et 2 en-dessous du trait en haut de la frise)</a:t>
            </a:r>
            <a:endParaRPr lang="fr-FR" sz="30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16508" t="20703" r="27671" b="21122"/>
          <a:stretch>
            <a:fillRect/>
          </a:stretch>
        </p:blipFill>
        <p:spPr bwMode="auto">
          <a:xfrm>
            <a:off x="0" y="1500174"/>
            <a:ext cx="9144001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0" y="1285860"/>
            <a:ext cx="1428728" cy="5572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 milieu du 2</a:t>
            </a:r>
            <a:r>
              <a:rPr kumimoji="0" lang="fr-FR" sz="3000" b="1" i="0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carreau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baseline="0" dirty="0" smtClean="0">
                <a:solidFill>
                  <a:srgbClr val="FF0000"/>
                </a:solidFill>
              </a:rPr>
              <a:t>481</a:t>
            </a: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500166" y="1285860"/>
            <a:ext cx="1428728" cy="5572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Entre le 7</a:t>
            </a:r>
            <a:r>
              <a:rPr kumimoji="0" lang="fr-FR" sz="3000" b="1" i="0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8</a:t>
            </a:r>
            <a:r>
              <a:rPr kumimoji="0" lang="fr-FR" sz="3000" b="1" i="0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carreau</a:t>
            </a:r>
            <a:endParaRPr kumimoji="0" lang="fr-FR" sz="3000" b="1" i="0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baseline="0" dirty="0" smtClean="0">
                <a:solidFill>
                  <a:srgbClr val="FF0000"/>
                </a:solidFill>
              </a:rPr>
              <a:t>             751</a:t>
            </a: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928926" y="1285860"/>
            <a:ext cx="1643074" cy="5572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 le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</a:t>
            </a:r>
            <a:r>
              <a:rPr lang="fr-FR" sz="3000" b="1" baseline="30000" dirty="0"/>
              <a:t>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trait bleu du 12</a:t>
            </a:r>
            <a:r>
              <a:rPr kumimoji="0" lang="fr-FR" sz="3000" b="1" i="0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carreau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baseline="0" dirty="0" smtClean="0">
                <a:solidFill>
                  <a:srgbClr val="FF0000"/>
                </a:solidFill>
              </a:rPr>
              <a:t>987</a:t>
            </a: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857752" y="1285860"/>
            <a:ext cx="1428728" cy="5572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 milieu du 19</a:t>
            </a:r>
            <a:r>
              <a:rPr kumimoji="0" lang="fr-FR" sz="3000" b="1" i="0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carreau</a:t>
            </a:r>
            <a:r>
              <a:rPr lang="fr-FR" sz="3000" b="1" baseline="0" dirty="0" smtClean="0">
                <a:solidFill>
                  <a:srgbClr val="FF0000"/>
                </a:solidFill>
              </a:rPr>
              <a:t>             1328</a:t>
            </a: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357950" y="1285860"/>
            <a:ext cx="1643074" cy="5572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 le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</a:t>
            </a:r>
            <a:r>
              <a:rPr lang="fr-FR" sz="3000" b="1" baseline="30000" dirty="0"/>
              <a:t>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trait bleu du 24</a:t>
            </a:r>
            <a:r>
              <a:rPr kumimoji="0" lang="fr-FR" sz="3000" b="1" i="0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carreau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baseline="0" dirty="0" smtClean="0">
                <a:solidFill>
                  <a:srgbClr val="FF0000"/>
                </a:solidFill>
              </a:rPr>
              <a:t>1589</a:t>
            </a: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7929586" y="1285860"/>
            <a:ext cx="1357322" cy="5572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 le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trait de la flèche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baseline="0" dirty="0" smtClean="0">
                <a:solidFill>
                  <a:srgbClr val="FF0000"/>
                </a:solidFill>
              </a:rPr>
              <a:t>1792</a:t>
            </a: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54291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3000" b="1" u="sng" dirty="0" smtClean="0"/>
              <a:t>Au stylo rouge :</a:t>
            </a:r>
            <a:endParaRPr lang="fr-FR" sz="3000" b="1" u="sng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6471" t="19531" r="27452" b="21875"/>
          <a:stretch>
            <a:fillRect/>
          </a:stretch>
        </p:blipFill>
        <p:spPr bwMode="auto">
          <a:xfrm>
            <a:off x="0" y="1486179"/>
            <a:ext cx="9144000" cy="537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0" y="928670"/>
            <a:ext cx="1500166" cy="59293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Clovis, premier roi des Francs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571604" y="928670"/>
            <a:ext cx="1571636" cy="59293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Prise de pouvoir de Pépin le Bref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071802" y="928670"/>
            <a:ext cx="1571636" cy="59293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Avène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lang="fr-FR" sz="3000" b="1" dirty="0" smtClean="0">
                <a:solidFill>
                  <a:srgbClr val="FF0000"/>
                </a:solidFill>
              </a:rPr>
              <a:t>ment de Hugues Capet</a:t>
            </a: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714876" y="928670"/>
            <a:ext cx="1857388" cy="59293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Mort sans héritier de Charles IV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6500826" y="928670"/>
            <a:ext cx="1857388" cy="59293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Mort sans héritier de Henri III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 rot="16200000">
            <a:off x="7219956" y="1209672"/>
            <a:ext cx="2919426" cy="9286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Révolution française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1643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000" b="1" u="sng" dirty="0" smtClean="0"/>
              <a:t>Au stylo bleu :                                                            </a:t>
            </a:r>
            <a:r>
              <a:rPr lang="fr-FR" sz="3000" b="1" dirty="0" smtClean="0">
                <a:solidFill>
                  <a:srgbClr val="0070C0"/>
                </a:solidFill>
              </a:rPr>
              <a:t>Mérovingiens, Carolingiens,                                                     Capétiens directs, Valois, Bourbons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7020" t="19531" r="27525" b="21875"/>
          <a:stretch>
            <a:fillRect/>
          </a:stretch>
        </p:blipFill>
        <p:spPr bwMode="auto">
          <a:xfrm>
            <a:off x="0" y="1425921"/>
            <a:ext cx="9144000" cy="543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000" b="1" u="sng" dirty="0" smtClean="0"/>
              <a:t>Au stylo vert :</a:t>
            </a:r>
            <a:endParaRPr lang="fr-FR" sz="3000" b="1" u="sng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l="13763" t="45745" r="47726" b="21435"/>
          <a:stretch>
            <a:fillRect/>
          </a:stretch>
        </p:blipFill>
        <p:spPr bwMode="auto">
          <a:xfrm>
            <a:off x="0" y="714356"/>
            <a:ext cx="9144000" cy="438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0" y="5143512"/>
            <a:ext cx="3071802" cy="1714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Tracer 1 trait sur 2 interlignes après le trait rouge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071802" y="5143512"/>
            <a:ext cx="3500430" cy="1714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Laisser 2 interlignes vierges et tracer 1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trait sur 3 interlignes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572264" y="5143512"/>
            <a:ext cx="2571736" cy="1714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Tracer 1 trait sur 1 interligne après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 rouge</a:t>
            </a: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54291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3000" b="1" u="sng" dirty="0" smtClean="0"/>
              <a:t>Au stylo vert :</a:t>
            </a:r>
            <a:endParaRPr lang="fr-FR" sz="3000" b="1" u="sng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39434" t="36152" r="34533" b="22098"/>
          <a:stretch>
            <a:fillRect/>
          </a:stretch>
        </p:blipFill>
        <p:spPr bwMode="auto">
          <a:xfrm>
            <a:off x="214282" y="714356"/>
            <a:ext cx="5487895" cy="494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5643570" y="642918"/>
            <a:ext cx="3500430" cy="621508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/>
              <a:t>E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partant du trait 1328 vers la gauche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 smtClean="0"/>
              <a:t>1 interligne vierge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interlignes verts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 smtClean="0"/>
              <a:t>1 interligne vierge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interlignes verts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 smtClean="0"/>
              <a:t>1 interligne vierge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interlignes verts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58021" t="36699" r="12669" b="5078"/>
          <a:stretch>
            <a:fillRect/>
          </a:stretch>
        </p:blipFill>
        <p:spPr bwMode="auto">
          <a:xfrm>
            <a:off x="214282" y="642918"/>
            <a:ext cx="5286380" cy="590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54291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3000" b="1" u="sng" dirty="0" smtClean="0"/>
              <a:t>Au stylo vert :</a:t>
            </a:r>
            <a:endParaRPr lang="fr-FR" sz="3000" b="1" u="sng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5643570" y="642918"/>
            <a:ext cx="3500430" cy="621508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/>
              <a:t>E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partant du trait 1589 vers la gauche</a:t>
            </a:r>
            <a:r>
              <a:rPr kumimoji="0" lang="fr-FR" sz="30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0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/>
              <a:t>3</a:t>
            </a:r>
            <a:r>
              <a:rPr lang="fr-FR" sz="3000" b="1" dirty="0" smtClean="0"/>
              <a:t> interlignes vierges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/>
              <a:t>3</a:t>
            </a: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interlignes verts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3000" b="1" dirty="0"/>
              <a:t>4</a:t>
            </a:r>
            <a:r>
              <a:rPr lang="fr-FR" sz="3000" b="1" dirty="0" smtClean="0"/>
              <a:t> interlignes vierges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interlignes verts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462</Words>
  <Application>Microsoft Office PowerPoint</Application>
  <PresentationFormat>Affichage à l'écran (4:3)</PresentationFormat>
  <Paragraphs>85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aurelien</dc:creator>
  <cp:lastModifiedBy>aurelien</cp:lastModifiedBy>
  <cp:revision>11</cp:revision>
  <dcterms:created xsi:type="dcterms:W3CDTF">2021-03-28T14:19:50Z</dcterms:created>
  <dcterms:modified xsi:type="dcterms:W3CDTF">2021-03-28T16:03:34Z</dcterms:modified>
</cp:coreProperties>
</file>