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63" r:id="rId5"/>
    <p:sldId id="264" r:id="rId6"/>
    <p:sldId id="265" r:id="rId7"/>
    <p:sldId id="266" r:id="rId8"/>
    <p:sldId id="267" r:id="rId9"/>
    <p:sldId id="268" r:id="rId10"/>
    <p:sldId id="269" r:id="rId1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19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99168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 du titre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1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-Gilles Allain"/>
          <p:cNvSpPr txBox="1">
            <a:spLocks noGrp="1"/>
          </p:cNvSpPr>
          <p:nvPr>
            <p:ph type="body" sz="quarter" idx="13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-Gilles Allain</a:t>
            </a:r>
          </a:p>
        </p:txBody>
      </p:sp>
      <p:sp>
        <p:nvSpPr>
          <p:cNvPr id="94" name="« Saisissez une citation ici. »"/>
          <p:cNvSpPr txBox="1">
            <a:spLocks noGrp="1"/>
          </p:cNvSpPr>
          <p:nvPr>
            <p:ph type="body" sz="quarter" idx="14"/>
          </p:nvPr>
        </p:nvSpPr>
        <p:spPr>
          <a:xfrm>
            <a:off x="4833937" y="5997575"/>
            <a:ext cx="14716126" cy="8636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« Saisissez une citation ici. » </a:t>
            </a:r>
          </a:p>
        </p:txBody>
      </p:sp>
      <p:sp>
        <p:nvSpPr>
          <p:cNvPr id="9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3047999" y="0"/>
            <a:ext cx="18288001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sz="half" idx="13"/>
          </p:nvPr>
        </p:nvSpPr>
        <p:spPr>
          <a:xfrm>
            <a:off x="5334000" y="946546"/>
            <a:ext cx="13716001" cy="83046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xte du titre"/>
          <p:cNvSpPr txBox="1"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2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4833937" y="11465718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e du titre"/>
          <p:cNvSpPr txBox="1"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12495609" y="892968"/>
            <a:ext cx="7500938" cy="115550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e du titre"/>
          <p:cNvSpPr txBox="1">
            <a:spLocks noGrp="1"/>
          </p:cNvSpPr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Texte du titre</a:t>
            </a:r>
          </a:p>
        </p:txBody>
      </p:sp>
      <p:sp>
        <p:nvSpPr>
          <p:cNvPr id="40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4387453" y="6643687"/>
            <a:ext cx="7500938" cy="57864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7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quarter" idx="13"/>
          </p:nvPr>
        </p:nvSpPr>
        <p:spPr>
          <a:xfrm>
            <a:off x="12495609" y="3643312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7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8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307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e niveau 1…"/>
          <p:cNvSpPr txBox="1"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2495609" y="1250156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3" name="Texte niveau 1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11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055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500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944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389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833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278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722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167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nal-u.tv/video/ecole_normale_superieure_de_lyon/lesson_study_collaborer_autour_de_la_lecon_pour.19868" TargetMode="Externa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821">
              <a:srgbClr val="E9E7AD"/>
            </a:gs>
            <a:gs pos="63913">
              <a:srgbClr val="DABFB0"/>
            </a:gs>
            <a:gs pos="100000">
              <a:srgbClr val="CB97B4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e"/>
          <p:cNvGrpSpPr/>
          <p:nvPr/>
        </p:nvGrpSpPr>
        <p:grpSpPr>
          <a:xfrm>
            <a:off x="-196850" y="-629790"/>
            <a:ext cx="23454988" cy="14479141"/>
            <a:chOff x="0" y="0"/>
            <a:chExt cx="23454987" cy="14479140"/>
          </a:xfrm>
        </p:grpSpPr>
        <p:pic>
          <p:nvPicPr>
            <p:cNvPr id="123" name="LOGO-LaboMaths-TERMINAL_simple.gif" descr="LOGO-LaboMaths-TERMINAL_simple.gi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3454987" cy="144791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2" name="LaboMaths"/>
            <p:cNvSpPr txBox="1"/>
            <p:nvPr/>
          </p:nvSpPr>
          <p:spPr>
            <a:xfrm>
              <a:off x="1409539" y="7056691"/>
              <a:ext cx="18258469" cy="2083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>
                <a:defRPr sz="10500" i="1">
                  <a:solidFill>
                    <a:srgbClr val="414DFF"/>
                  </a:solidFill>
                </a:defRPr>
              </a:lvl1pPr>
            </a:lstStyle>
            <a:p>
              <a:r>
                <a:rPr sz="12600" dirty="0" err="1" smtClean="0"/>
                <a:t>LaboMaths</a:t>
              </a:r>
              <a:r>
                <a:rPr lang="fr-FR" sz="12600" dirty="0" smtClean="0"/>
                <a:t> 71</a:t>
              </a:r>
              <a:endParaRPr sz="12600" dirty="0"/>
            </a:p>
          </p:txBody>
        </p:sp>
      </p:grp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5"/>
          <a:stretch/>
        </p:blipFill>
        <p:spPr>
          <a:xfrm>
            <a:off x="16291560" y="4859382"/>
            <a:ext cx="7772400" cy="862801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1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821">
              <a:srgbClr val="E9E7AD"/>
            </a:gs>
            <a:gs pos="63913">
              <a:srgbClr val="DABFB0"/>
            </a:gs>
            <a:gs pos="100000">
              <a:srgbClr val="CB97B4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LOGO-LaboMaths-TERMINAL_simple.gif" descr="LOGO-LaboMaths-TERMINAL_simple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1730" y="-150142"/>
            <a:ext cx="22930157" cy="14155154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Olivier Genelot - RMC Châlon I &amp; II…"/>
          <p:cNvSpPr txBox="1"/>
          <p:nvPr/>
        </p:nvSpPr>
        <p:spPr>
          <a:xfrm>
            <a:off x="15890151" y="12145434"/>
            <a:ext cx="8645684" cy="1159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sz="3300" b="0">
                <a:latin typeface="Hobo Std"/>
                <a:ea typeface="Hobo Std"/>
                <a:cs typeface="Hobo Std"/>
                <a:sym typeface="Hobo Std"/>
              </a:defRPr>
            </a:pPr>
            <a:r>
              <a:rPr dirty="0"/>
              <a:t>Olivier </a:t>
            </a:r>
            <a:r>
              <a:rPr dirty="0" err="1"/>
              <a:t>Genelot</a:t>
            </a:r>
            <a:r>
              <a:rPr dirty="0"/>
              <a:t> - RMC </a:t>
            </a:r>
            <a:r>
              <a:rPr dirty="0" err="1" smtClean="0"/>
              <a:t>Ch</a:t>
            </a:r>
            <a:r>
              <a:rPr lang="fr-FR" dirty="0" smtClean="0"/>
              <a:t>a</a:t>
            </a:r>
            <a:r>
              <a:rPr dirty="0" err="1" smtClean="0"/>
              <a:t>lon</a:t>
            </a:r>
            <a:r>
              <a:rPr dirty="0" smtClean="0"/>
              <a:t> </a:t>
            </a:r>
            <a:r>
              <a:rPr lang="fr-FR" dirty="0" smtClean="0"/>
              <a:t>1 &amp; 2</a:t>
            </a:r>
            <a:endParaRPr dirty="0"/>
          </a:p>
          <a:p>
            <a:pPr algn="l">
              <a:defRPr sz="3300" b="0">
                <a:latin typeface="Hobo Std"/>
                <a:ea typeface="Hobo Std"/>
                <a:cs typeface="Hobo Std"/>
                <a:sym typeface="Hobo Std"/>
              </a:defRPr>
            </a:pPr>
            <a:r>
              <a:rPr dirty="0"/>
              <a:t>Jean-Marie </a:t>
            </a:r>
            <a:r>
              <a:rPr dirty="0" err="1"/>
              <a:t>Guillemeney</a:t>
            </a:r>
            <a:r>
              <a:rPr dirty="0"/>
              <a:t> - RMC </a:t>
            </a:r>
            <a:r>
              <a:rPr dirty="0" err="1"/>
              <a:t>Louhans</a:t>
            </a:r>
            <a:endParaRPr dirty="0"/>
          </a:p>
        </p:txBody>
      </p:sp>
      <p:sp>
        <p:nvSpPr>
          <p:cNvPr id="171" name="Merci de votre attention"/>
          <p:cNvSpPr txBox="1"/>
          <p:nvPr/>
        </p:nvSpPr>
        <p:spPr>
          <a:xfrm>
            <a:off x="6159056" y="6304002"/>
            <a:ext cx="10888325" cy="2360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6000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fr-FR" sz="7200" dirty="0" smtClean="0">
                <a:solidFill>
                  <a:srgbClr val="0070C0"/>
                </a:solidFill>
              </a:rPr>
              <a:t>A bientôt dans un </a:t>
            </a:r>
            <a:r>
              <a:rPr lang="fr-FR" sz="7200" dirty="0" err="1" smtClean="0">
                <a:solidFill>
                  <a:srgbClr val="0070C0"/>
                </a:solidFill>
              </a:rPr>
              <a:t>LaboMaths</a:t>
            </a:r>
            <a:r>
              <a:rPr lang="fr-FR" sz="7200" dirty="0" smtClean="0">
                <a:solidFill>
                  <a:srgbClr val="0070C0"/>
                </a:solidFill>
              </a:rPr>
              <a:t> !</a:t>
            </a:r>
            <a:endParaRPr sz="7200" dirty="0">
              <a:solidFill>
                <a:srgbClr val="0070C0"/>
              </a:solidFill>
            </a:endParaRPr>
          </a:p>
        </p:txBody>
      </p:sp>
      <p:pic>
        <p:nvPicPr>
          <p:cNvPr id="173" name="LOGO-LaboMaths-TERMINAL_simple.gif" descr="LOGO-LaboMaths-TERMINAL_simple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62863" y="10273884"/>
            <a:ext cx="4969037" cy="30674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Mission Villani -Torossian des Référents MC"/>
          <p:cNvSpPr txBox="1"/>
          <p:nvPr/>
        </p:nvSpPr>
        <p:spPr>
          <a:xfrm>
            <a:off x="5064440" y="894094"/>
            <a:ext cx="15014734" cy="1590819"/>
          </a:xfrm>
          <a:prstGeom prst="rect">
            <a:avLst/>
          </a:prstGeom>
          <a:solidFill>
            <a:srgbClr val="C5DA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4700"/>
            </a:lvl1pPr>
          </a:lstStyle>
          <a:p>
            <a:r>
              <a:rPr dirty="0"/>
              <a:t>Mission </a:t>
            </a:r>
            <a:r>
              <a:rPr dirty="0" err="1"/>
              <a:t>Villani</a:t>
            </a:r>
            <a:r>
              <a:rPr dirty="0"/>
              <a:t> -</a:t>
            </a:r>
            <a:r>
              <a:rPr dirty="0" err="1"/>
              <a:t>Torossian</a:t>
            </a:r>
            <a:r>
              <a:rPr dirty="0"/>
              <a:t> </a:t>
            </a:r>
            <a:endParaRPr lang="fr-FR" dirty="0" smtClean="0"/>
          </a:p>
          <a:p>
            <a:r>
              <a:rPr dirty="0" smtClean="0"/>
              <a:t>des </a:t>
            </a:r>
            <a:r>
              <a:rPr dirty="0" err="1"/>
              <a:t>Référents</a:t>
            </a:r>
            <a:r>
              <a:rPr dirty="0"/>
              <a:t> </a:t>
            </a:r>
            <a:r>
              <a:rPr dirty="0" smtClean="0"/>
              <a:t>M</a:t>
            </a:r>
            <a:r>
              <a:rPr lang="fr-FR" dirty="0" err="1" smtClean="0"/>
              <a:t>aths</a:t>
            </a:r>
            <a:r>
              <a:rPr lang="fr-FR" dirty="0" smtClean="0"/>
              <a:t> de </a:t>
            </a:r>
            <a:r>
              <a:rPr dirty="0" smtClean="0"/>
              <a:t>C</a:t>
            </a:r>
            <a:r>
              <a:rPr lang="fr-FR" dirty="0" err="1" smtClean="0"/>
              <a:t>irconscription</a:t>
            </a:r>
            <a:endParaRPr dirty="0"/>
          </a:p>
        </p:txBody>
      </p:sp>
      <p:sp>
        <p:nvSpPr>
          <p:cNvPr id="127" name="=&gt; Accompagnement de 5 à 8 enseignants."/>
          <p:cNvSpPr txBox="1"/>
          <p:nvPr/>
        </p:nvSpPr>
        <p:spPr>
          <a:xfrm>
            <a:off x="1342495" y="3125331"/>
            <a:ext cx="14327553" cy="815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457200">
              <a:defRPr sz="4800" b="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=&gt; Accompagnement de 5 à 8 enseignants.</a:t>
            </a:r>
          </a:p>
        </p:txBody>
      </p:sp>
      <p:sp>
        <p:nvSpPr>
          <p:cNvPr id="128" name="=&gt; Construction d’une séquence de mathématiques à partir d’une thématique choisie par le groupe."/>
          <p:cNvSpPr txBox="1"/>
          <p:nvPr/>
        </p:nvSpPr>
        <p:spPr>
          <a:xfrm>
            <a:off x="1347258" y="5053508"/>
            <a:ext cx="22855497" cy="1513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457200">
              <a:defRPr sz="4800" b="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=&gt; Construction d’une séquence de mathématiques à partir d’une thématique choisie par le groupe. </a:t>
            </a:r>
          </a:p>
        </p:txBody>
      </p:sp>
      <p:sp>
        <p:nvSpPr>
          <p:cNvPr id="129" name="=&gt; Fonctionnement qui se rapproche des Lessons Studies."/>
          <p:cNvSpPr txBox="1"/>
          <p:nvPr/>
        </p:nvSpPr>
        <p:spPr>
          <a:xfrm>
            <a:off x="1361893" y="8897163"/>
            <a:ext cx="22318228" cy="815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457200">
              <a:defRPr sz="4800" b="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=&gt; Fonctionnement qui se rapproche des Lessons Studies.</a:t>
            </a:r>
          </a:p>
        </p:txBody>
      </p:sp>
      <p:sp>
        <p:nvSpPr>
          <p:cNvPr id="130" name="=&gt; Volume horaire de 27 heures."/>
          <p:cNvSpPr txBox="1"/>
          <p:nvPr/>
        </p:nvSpPr>
        <p:spPr>
          <a:xfrm>
            <a:off x="1366702" y="10803914"/>
            <a:ext cx="21953010" cy="815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457200">
              <a:defRPr sz="4800" b="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=&gt; Volume horaire de 27 heures.</a:t>
            </a:r>
          </a:p>
        </p:txBody>
      </p:sp>
      <p:sp>
        <p:nvSpPr>
          <p:cNvPr id="131" name="=&gt; Travail construit autour du triptyque « Manipuler, verbaliser, abstraire » sans oublier la différentiation, l’ASH et le numérique."/>
          <p:cNvSpPr txBox="1"/>
          <p:nvPr/>
        </p:nvSpPr>
        <p:spPr>
          <a:xfrm>
            <a:off x="1286006" y="6948914"/>
            <a:ext cx="22216001" cy="1621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457200">
              <a:defRPr sz="4800" b="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=&gt; Travail </a:t>
            </a:r>
            <a:r>
              <a:rPr dirty="0" err="1"/>
              <a:t>construit</a:t>
            </a:r>
            <a:r>
              <a:rPr dirty="0"/>
              <a:t> </a:t>
            </a:r>
            <a:r>
              <a:rPr dirty="0" err="1"/>
              <a:t>autour</a:t>
            </a:r>
            <a:r>
              <a:rPr dirty="0"/>
              <a:t> du </a:t>
            </a:r>
            <a:r>
              <a:rPr dirty="0" err="1"/>
              <a:t>triptyque</a:t>
            </a:r>
            <a:r>
              <a:rPr dirty="0"/>
              <a:t> « </a:t>
            </a:r>
            <a:r>
              <a:rPr dirty="0" err="1"/>
              <a:t>Manipuler</a:t>
            </a:r>
            <a:r>
              <a:rPr dirty="0"/>
              <a:t>, </a:t>
            </a:r>
            <a:r>
              <a:rPr dirty="0" err="1"/>
              <a:t>verbaliser</a:t>
            </a:r>
            <a:r>
              <a:rPr dirty="0"/>
              <a:t>, </a:t>
            </a:r>
            <a:r>
              <a:rPr dirty="0" err="1"/>
              <a:t>abstraire</a:t>
            </a:r>
            <a:r>
              <a:rPr dirty="0"/>
              <a:t> » sans </a:t>
            </a:r>
            <a:r>
              <a:rPr dirty="0" err="1"/>
              <a:t>oublier</a:t>
            </a:r>
            <a:r>
              <a:rPr dirty="0"/>
              <a:t> la </a:t>
            </a:r>
            <a:r>
              <a:rPr dirty="0" err="1" smtClean="0"/>
              <a:t>différen</a:t>
            </a:r>
            <a:r>
              <a:rPr lang="fr-FR" dirty="0" smtClean="0"/>
              <a:t>c</a:t>
            </a:r>
            <a:r>
              <a:rPr dirty="0" err="1" smtClean="0"/>
              <a:t>iation</a:t>
            </a:r>
            <a:r>
              <a:rPr dirty="0"/>
              <a:t>, </a:t>
            </a:r>
            <a:r>
              <a:rPr dirty="0" err="1"/>
              <a:t>l’ASH</a:t>
            </a:r>
            <a:r>
              <a:rPr dirty="0"/>
              <a:t> et le </a:t>
            </a:r>
            <a:r>
              <a:rPr dirty="0" err="1"/>
              <a:t>numérique</a:t>
            </a:r>
            <a:r>
              <a:rPr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=&gt; Sujet d’étude déconnecté des progressions de chacun"/>
          <p:cNvSpPr txBox="1"/>
          <p:nvPr/>
        </p:nvSpPr>
        <p:spPr>
          <a:xfrm>
            <a:off x="1308311" y="2577554"/>
            <a:ext cx="21376053" cy="815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457200">
              <a:defRPr sz="4800" b="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=&gt; Sujet d’étude déconnecté des progressions de chacun</a:t>
            </a:r>
          </a:p>
        </p:txBody>
      </p:sp>
      <p:sp>
        <p:nvSpPr>
          <p:cNvPr id="134" name="=&gt; Adaptation en fonction des cycles représentés et des pré-requis des élèves."/>
          <p:cNvSpPr txBox="1"/>
          <p:nvPr/>
        </p:nvSpPr>
        <p:spPr>
          <a:xfrm>
            <a:off x="1318636" y="5113982"/>
            <a:ext cx="21746728" cy="815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457200">
              <a:defRPr sz="4800" b="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=&gt; Adaptation en fonction des cycles représentés et des pré-requis des élèves.</a:t>
            </a:r>
          </a:p>
        </p:txBody>
      </p:sp>
      <p:sp>
        <p:nvSpPr>
          <p:cNvPr id="135" name="=&gt; Enseignement explicite, analyse des procédures des élèves, institutionnalisation"/>
          <p:cNvSpPr txBox="1"/>
          <p:nvPr/>
        </p:nvSpPr>
        <p:spPr>
          <a:xfrm>
            <a:off x="1280146" y="7609333"/>
            <a:ext cx="22346784" cy="815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457200">
              <a:defRPr sz="4800" b="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=&gt; Enseignement explicite, analyse des procédures des élèves, institutionnalisation</a:t>
            </a:r>
          </a:p>
        </p:txBody>
      </p:sp>
      <p:sp>
        <p:nvSpPr>
          <p:cNvPr id="136" name="=&gt; Du concret, diffusable (sous quelle forme ? ), mutualisable"/>
          <p:cNvSpPr txBox="1"/>
          <p:nvPr/>
        </p:nvSpPr>
        <p:spPr>
          <a:xfrm>
            <a:off x="1299186" y="10070959"/>
            <a:ext cx="20729581" cy="882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457200">
              <a:defRPr sz="4800" b="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=&gt; Du </a:t>
            </a:r>
            <a:r>
              <a:rPr dirty="0" err="1"/>
              <a:t>concret</a:t>
            </a:r>
            <a:r>
              <a:rPr dirty="0"/>
              <a:t>, </a:t>
            </a:r>
            <a:r>
              <a:rPr dirty="0" err="1" smtClean="0"/>
              <a:t>diffusable</a:t>
            </a:r>
            <a:r>
              <a:rPr dirty="0" smtClean="0"/>
              <a:t>, </a:t>
            </a:r>
            <a:r>
              <a:rPr dirty="0" err="1" smtClean="0"/>
              <a:t>mutualisable</a:t>
            </a:r>
            <a:r>
              <a:rPr lang="fr-FR" dirty="0" smtClean="0"/>
              <a:t>: du « </a:t>
            </a:r>
            <a:r>
              <a:rPr lang="fr-FR" b="1" dirty="0" smtClean="0"/>
              <a:t>livrable</a:t>
            </a:r>
            <a:r>
              <a:rPr lang="fr-FR" dirty="0" smtClean="0"/>
              <a:t> »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=&gt;Observation, ajustements dans un souci d’amélioration des pratiques.…"/>
          <p:cNvSpPr txBox="1"/>
          <p:nvPr/>
        </p:nvSpPr>
        <p:spPr>
          <a:xfrm>
            <a:off x="1292851" y="7738998"/>
            <a:ext cx="22255498" cy="2975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just">
              <a:defRPr sz="4300" b="0"/>
            </a:pPr>
            <a:r>
              <a:rPr dirty="0"/>
              <a:t>=&gt;</a:t>
            </a:r>
            <a:r>
              <a:rPr dirty="0" smtClean="0"/>
              <a:t>Observation</a:t>
            </a:r>
            <a:r>
              <a:rPr lang="fr-FR" dirty="0" smtClean="0"/>
              <a:t>s</a:t>
            </a:r>
            <a:r>
              <a:rPr dirty="0" smtClean="0"/>
              <a:t>, </a:t>
            </a:r>
            <a:r>
              <a:rPr dirty="0" err="1"/>
              <a:t>ajustements</a:t>
            </a:r>
            <a:r>
              <a:rPr dirty="0"/>
              <a:t> </a:t>
            </a:r>
            <a:r>
              <a:rPr dirty="0" err="1"/>
              <a:t>dans</a:t>
            </a:r>
            <a:r>
              <a:rPr dirty="0"/>
              <a:t> un souci </a:t>
            </a:r>
            <a:r>
              <a:rPr dirty="0" err="1"/>
              <a:t>d’amélioration</a:t>
            </a:r>
            <a:r>
              <a:rPr dirty="0"/>
              <a:t> des </a:t>
            </a:r>
            <a:r>
              <a:rPr dirty="0" err="1"/>
              <a:t>pratiques</a:t>
            </a:r>
            <a:r>
              <a:rPr dirty="0"/>
              <a:t>.</a:t>
            </a:r>
          </a:p>
          <a:p>
            <a:pPr algn="just">
              <a:defRPr sz="4300"/>
            </a:pPr>
            <a:endParaRPr dirty="0"/>
          </a:p>
          <a:p>
            <a:pPr algn="l">
              <a:defRPr sz="4900">
                <a:solidFill>
                  <a:srgbClr val="0433FF"/>
                </a:solidFill>
              </a:defRPr>
            </a:pPr>
            <a:r>
              <a:rPr dirty="0"/>
              <a:t>Les </a:t>
            </a:r>
            <a:r>
              <a:rPr dirty="0" err="1"/>
              <a:t>membres</a:t>
            </a:r>
            <a:r>
              <a:rPr dirty="0"/>
              <a:t> du </a:t>
            </a:r>
            <a:r>
              <a:rPr dirty="0" err="1"/>
              <a:t>groupe</a:t>
            </a:r>
            <a:r>
              <a:rPr dirty="0"/>
              <a:t> </a:t>
            </a:r>
            <a:r>
              <a:rPr dirty="0" err="1"/>
              <a:t>viennent</a:t>
            </a:r>
            <a:r>
              <a:rPr dirty="0"/>
              <a:t> observer non pas </a:t>
            </a:r>
            <a:r>
              <a:rPr lang="fr-FR" dirty="0" smtClean="0"/>
              <a:t>l’enseignant(e) </a:t>
            </a:r>
            <a:r>
              <a:rPr dirty="0" smtClean="0"/>
              <a:t>qui</a:t>
            </a:r>
            <a:r>
              <a:rPr lang="fr-FR" dirty="0" smtClean="0"/>
              <a:t> </a:t>
            </a:r>
            <a:r>
              <a:rPr dirty="0" err="1" smtClean="0"/>
              <a:t>mène</a:t>
            </a:r>
            <a:r>
              <a:rPr dirty="0" smtClean="0"/>
              <a:t> </a:t>
            </a:r>
            <a:r>
              <a:rPr dirty="0"/>
              <a:t>la </a:t>
            </a:r>
            <a:r>
              <a:rPr dirty="0" err="1"/>
              <a:t>classe</a:t>
            </a:r>
            <a:r>
              <a:rPr dirty="0"/>
              <a:t> </a:t>
            </a:r>
            <a:r>
              <a:rPr dirty="0" err="1"/>
              <a:t>mais</a:t>
            </a:r>
            <a:r>
              <a:rPr dirty="0"/>
              <a:t> la séance </a:t>
            </a:r>
            <a:r>
              <a:rPr dirty="0" err="1"/>
              <a:t>qu’ils</a:t>
            </a:r>
            <a:r>
              <a:rPr dirty="0"/>
              <a:t> </a:t>
            </a:r>
            <a:r>
              <a:rPr dirty="0" err="1"/>
              <a:t>ont</a:t>
            </a:r>
            <a:r>
              <a:rPr dirty="0"/>
              <a:t> </a:t>
            </a:r>
            <a:r>
              <a:rPr dirty="0" err="1"/>
              <a:t>construite</a:t>
            </a:r>
            <a:r>
              <a:rPr dirty="0"/>
              <a:t> ensemble en </a:t>
            </a:r>
            <a:r>
              <a:rPr dirty="0" err="1"/>
              <a:t>amont</a:t>
            </a:r>
            <a:r>
              <a:rPr dirty="0"/>
              <a:t>.</a:t>
            </a:r>
          </a:p>
        </p:txBody>
      </p:sp>
      <p:sp>
        <p:nvSpPr>
          <p:cNvPr id="154" name="Les lessons studies"/>
          <p:cNvSpPr txBox="1"/>
          <p:nvPr/>
        </p:nvSpPr>
        <p:spPr>
          <a:xfrm>
            <a:off x="4684633" y="1210539"/>
            <a:ext cx="15014734" cy="849462"/>
          </a:xfrm>
          <a:prstGeom prst="rect">
            <a:avLst/>
          </a:prstGeom>
          <a:solidFill>
            <a:srgbClr val="C5DA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4700"/>
            </a:lvl1pPr>
          </a:lstStyle>
          <a:p>
            <a:r>
              <a:t>Les lessons studies</a:t>
            </a:r>
          </a:p>
        </p:txBody>
      </p:sp>
      <p:sp>
        <p:nvSpPr>
          <p:cNvPr id="155" name="=&gt;Travail en détail sur une séquence de 2 ou 3 séances autour d’une thématique."/>
          <p:cNvSpPr txBox="1"/>
          <p:nvPr/>
        </p:nvSpPr>
        <p:spPr>
          <a:xfrm>
            <a:off x="1292851" y="2888957"/>
            <a:ext cx="22255498" cy="775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4300" b="0"/>
            </a:lvl1pPr>
          </a:lstStyle>
          <a:p>
            <a:r>
              <a:t>=&gt;Travail en détail sur une séquence de 2 ou 3 séances autour d’une thématique.</a:t>
            </a:r>
          </a:p>
        </p:txBody>
      </p:sp>
      <p:sp>
        <p:nvSpPr>
          <p:cNvPr id="156" name="=&gt;Test d’une séance en classe par un ou une enseignante volontaire du groupe."/>
          <p:cNvSpPr txBox="1"/>
          <p:nvPr/>
        </p:nvSpPr>
        <p:spPr>
          <a:xfrm>
            <a:off x="1292851" y="5128199"/>
            <a:ext cx="22255498" cy="775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just">
              <a:defRPr sz="4300" b="0"/>
            </a:lvl1pPr>
          </a:lstStyle>
          <a:p>
            <a:r>
              <a:t>=&gt;Test d’une séance en classe par un ou une enseignante volontaire du groupe.</a:t>
            </a:r>
          </a:p>
        </p:txBody>
      </p:sp>
      <p:sp>
        <p:nvSpPr>
          <p:cNvPr id="157" name="=&gt;Un objectif final : favoriser le développement professionnel du groupe"/>
          <p:cNvSpPr txBox="1"/>
          <p:nvPr/>
        </p:nvSpPr>
        <p:spPr>
          <a:xfrm>
            <a:off x="1292851" y="11113223"/>
            <a:ext cx="22255498" cy="2221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just">
              <a:defRPr sz="4600">
                <a:solidFill>
                  <a:srgbClr val="0433FF"/>
                </a:solidFill>
              </a:defRPr>
            </a:pPr>
            <a:r>
              <a:rPr dirty="0"/>
              <a:t>=&gt;Un </a:t>
            </a:r>
            <a:r>
              <a:rPr dirty="0" err="1"/>
              <a:t>objectif</a:t>
            </a:r>
            <a:r>
              <a:rPr dirty="0"/>
              <a:t> final : </a:t>
            </a:r>
            <a:r>
              <a:rPr dirty="0" err="1"/>
              <a:t>favoriser</a:t>
            </a:r>
            <a:r>
              <a:rPr dirty="0"/>
              <a:t> le </a:t>
            </a:r>
            <a:r>
              <a:rPr dirty="0" err="1"/>
              <a:t>développement</a:t>
            </a:r>
            <a:r>
              <a:rPr dirty="0"/>
              <a:t> </a:t>
            </a:r>
            <a:r>
              <a:rPr dirty="0" err="1"/>
              <a:t>professionnel</a:t>
            </a:r>
            <a:r>
              <a:rPr dirty="0"/>
              <a:t> du </a:t>
            </a:r>
            <a:r>
              <a:rPr dirty="0" err="1" smtClean="0"/>
              <a:t>groupe</a:t>
            </a:r>
            <a:r>
              <a:rPr lang="fr-FR" dirty="0" smtClean="0"/>
              <a:t>, créer une dynamique autour des mathématiques.</a:t>
            </a:r>
            <a:endParaRPr dirty="0"/>
          </a:p>
          <a:p>
            <a:pPr algn="just">
              <a:defRPr sz="4300"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821">
              <a:srgbClr val="E9E7AD"/>
            </a:gs>
            <a:gs pos="63913">
              <a:srgbClr val="DABFB0"/>
            </a:gs>
            <a:gs pos="100000">
              <a:srgbClr val="CB97B4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Les lessons studies…"/>
          <p:cNvSpPr txBox="1"/>
          <p:nvPr/>
        </p:nvSpPr>
        <p:spPr>
          <a:xfrm>
            <a:off x="4684633" y="3100241"/>
            <a:ext cx="15014734" cy="7515518"/>
          </a:xfrm>
          <a:prstGeom prst="rect">
            <a:avLst/>
          </a:prstGeom>
          <a:solidFill>
            <a:srgbClr val="C5DA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5600"/>
            </a:pPr>
            <a:r>
              <a:rPr dirty="0"/>
              <a:t>Les lessons studies</a:t>
            </a:r>
          </a:p>
          <a:p>
            <a:pPr>
              <a:defRPr sz="4700"/>
            </a:pPr>
            <a:endParaRPr dirty="0"/>
          </a:p>
          <a:p>
            <a:pPr>
              <a:defRPr sz="4700"/>
            </a:pPr>
            <a:r>
              <a:rPr dirty="0"/>
              <a:t>Le cadre </a:t>
            </a:r>
            <a:r>
              <a:rPr dirty="0" err="1"/>
              <a:t>théorique</a:t>
            </a:r>
            <a:r>
              <a:rPr dirty="0"/>
              <a:t> par </a:t>
            </a:r>
            <a:r>
              <a:rPr dirty="0" err="1"/>
              <a:t>Stéphane</a:t>
            </a:r>
            <a:r>
              <a:rPr dirty="0"/>
              <a:t> </a:t>
            </a:r>
            <a:r>
              <a:rPr dirty="0" err="1"/>
              <a:t>Clivaz</a:t>
            </a:r>
            <a:r>
              <a:rPr dirty="0"/>
              <a:t>,</a:t>
            </a:r>
          </a:p>
          <a:p>
            <a:pPr>
              <a:defRPr sz="4700"/>
            </a:pPr>
            <a:r>
              <a:rPr dirty="0" err="1"/>
              <a:t>Professeur</a:t>
            </a:r>
            <a:r>
              <a:rPr dirty="0"/>
              <a:t> HEP Haute </a:t>
            </a:r>
            <a:r>
              <a:rPr dirty="0" err="1"/>
              <a:t>Ecole</a:t>
            </a:r>
            <a:r>
              <a:rPr dirty="0"/>
              <a:t> </a:t>
            </a:r>
            <a:r>
              <a:rPr dirty="0" err="1"/>
              <a:t>Pédagogique</a:t>
            </a:r>
            <a:endParaRPr dirty="0"/>
          </a:p>
          <a:p>
            <a:pPr>
              <a:defRPr sz="4700"/>
            </a:pPr>
            <a:r>
              <a:rPr dirty="0"/>
              <a:t>Canton de Vaud, </a:t>
            </a:r>
            <a:r>
              <a:rPr dirty="0" err="1"/>
              <a:t>spécialiste</a:t>
            </a:r>
            <a:r>
              <a:rPr dirty="0"/>
              <a:t> de la </a:t>
            </a:r>
            <a:r>
              <a:rPr dirty="0" err="1"/>
              <a:t>didactique</a:t>
            </a:r>
            <a:r>
              <a:rPr dirty="0"/>
              <a:t> des </a:t>
            </a:r>
            <a:r>
              <a:rPr dirty="0" err="1"/>
              <a:t>mathématiques</a:t>
            </a:r>
            <a:r>
              <a:rPr dirty="0"/>
              <a:t>, </a:t>
            </a:r>
            <a:r>
              <a:rPr dirty="0" err="1"/>
              <a:t>confondateur</a:t>
            </a:r>
            <a:r>
              <a:rPr dirty="0"/>
              <a:t> en 2014 du </a:t>
            </a:r>
            <a:r>
              <a:rPr lang="fr-FR" dirty="0" smtClean="0"/>
              <a:t>L</a:t>
            </a:r>
            <a:r>
              <a:rPr dirty="0" err="1" smtClean="0"/>
              <a:t>aboratoire</a:t>
            </a:r>
            <a:r>
              <a:rPr dirty="0" smtClean="0"/>
              <a:t> </a:t>
            </a:r>
            <a:r>
              <a:rPr dirty="0" err="1"/>
              <a:t>Lausannois</a:t>
            </a:r>
            <a:r>
              <a:rPr dirty="0"/>
              <a:t> Lesson Study (3LS)</a:t>
            </a:r>
          </a:p>
          <a:p>
            <a:pPr>
              <a:defRPr sz="4700"/>
            </a:pPr>
            <a:endParaRPr dirty="0"/>
          </a:p>
          <a:p>
            <a:pPr>
              <a:defRPr sz="4700"/>
            </a:pPr>
            <a:r>
              <a:rPr dirty="0" err="1"/>
              <a:t>Extrait</a:t>
            </a:r>
            <a:r>
              <a:rPr dirty="0"/>
              <a:t> N°1 </a:t>
            </a:r>
          </a:p>
          <a:p>
            <a:pPr>
              <a:defRPr sz="4700"/>
            </a:pPr>
            <a:r>
              <a:rPr dirty="0"/>
              <a:t> </a:t>
            </a:r>
            <a:r>
              <a:rPr dirty="0" err="1"/>
              <a:t>Une</a:t>
            </a:r>
            <a:r>
              <a:rPr dirty="0"/>
              <a:t> </a:t>
            </a:r>
            <a:r>
              <a:rPr dirty="0" err="1"/>
              <a:t>définition</a:t>
            </a:r>
            <a:r>
              <a:rPr dirty="0"/>
              <a:t> des lessons studies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S.CLIVAZ01.mov" descr="S.CLIVAZ01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297745" y="187308"/>
            <a:ext cx="17788510" cy="13341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320" fill="hold"/>
                                        <p:tgtEl>
                                          <p:spTgt spid="1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6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821">
              <a:srgbClr val="E9E7AD"/>
            </a:gs>
            <a:gs pos="63913">
              <a:srgbClr val="DABFB0"/>
            </a:gs>
            <a:gs pos="100000">
              <a:srgbClr val="CB97B4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Les lessons studies…"/>
          <p:cNvSpPr txBox="1"/>
          <p:nvPr/>
        </p:nvSpPr>
        <p:spPr>
          <a:xfrm>
            <a:off x="4684633" y="3100241"/>
            <a:ext cx="15014734" cy="7515518"/>
          </a:xfrm>
          <a:prstGeom prst="rect">
            <a:avLst/>
          </a:prstGeom>
          <a:solidFill>
            <a:srgbClr val="C5DA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5600"/>
            </a:pPr>
            <a:r>
              <a:rPr dirty="0"/>
              <a:t>Les lessons studies</a:t>
            </a:r>
          </a:p>
          <a:p>
            <a:pPr>
              <a:defRPr sz="4700"/>
            </a:pPr>
            <a:endParaRPr dirty="0"/>
          </a:p>
          <a:p>
            <a:pPr>
              <a:defRPr sz="4700"/>
            </a:pPr>
            <a:r>
              <a:rPr dirty="0"/>
              <a:t>Le cadre </a:t>
            </a:r>
            <a:r>
              <a:rPr dirty="0" err="1"/>
              <a:t>théorique</a:t>
            </a:r>
            <a:r>
              <a:rPr dirty="0"/>
              <a:t> par </a:t>
            </a:r>
            <a:r>
              <a:rPr dirty="0" err="1"/>
              <a:t>Stéphane</a:t>
            </a:r>
            <a:r>
              <a:rPr dirty="0"/>
              <a:t> </a:t>
            </a:r>
            <a:r>
              <a:rPr dirty="0" err="1"/>
              <a:t>Clivaz</a:t>
            </a:r>
            <a:r>
              <a:rPr dirty="0"/>
              <a:t>,</a:t>
            </a:r>
          </a:p>
          <a:p>
            <a:pPr>
              <a:defRPr sz="4700"/>
            </a:pPr>
            <a:r>
              <a:rPr dirty="0" err="1"/>
              <a:t>Professeur</a:t>
            </a:r>
            <a:r>
              <a:rPr dirty="0"/>
              <a:t> HEP Haute </a:t>
            </a:r>
            <a:r>
              <a:rPr dirty="0" err="1"/>
              <a:t>Ecole</a:t>
            </a:r>
            <a:r>
              <a:rPr dirty="0"/>
              <a:t> </a:t>
            </a:r>
            <a:r>
              <a:rPr dirty="0" err="1"/>
              <a:t>Pédagogique</a:t>
            </a:r>
            <a:endParaRPr dirty="0"/>
          </a:p>
          <a:p>
            <a:pPr>
              <a:defRPr sz="4700"/>
            </a:pPr>
            <a:r>
              <a:rPr dirty="0"/>
              <a:t>Canton de Vaud, </a:t>
            </a:r>
            <a:r>
              <a:rPr dirty="0" err="1"/>
              <a:t>spécialiste</a:t>
            </a:r>
            <a:r>
              <a:rPr dirty="0"/>
              <a:t> de la </a:t>
            </a:r>
            <a:r>
              <a:rPr dirty="0" err="1"/>
              <a:t>didactique</a:t>
            </a:r>
            <a:r>
              <a:rPr dirty="0"/>
              <a:t> des </a:t>
            </a:r>
            <a:r>
              <a:rPr dirty="0" err="1"/>
              <a:t>mathématiques</a:t>
            </a:r>
            <a:r>
              <a:rPr dirty="0"/>
              <a:t>, </a:t>
            </a:r>
            <a:r>
              <a:rPr dirty="0" err="1"/>
              <a:t>confondateur</a:t>
            </a:r>
            <a:r>
              <a:rPr dirty="0"/>
              <a:t> en 2014 du </a:t>
            </a:r>
            <a:r>
              <a:rPr lang="fr-FR" dirty="0" smtClean="0"/>
              <a:t>L</a:t>
            </a:r>
            <a:r>
              <a:rPr dirty="0" err="1" smtClean="0"/>
              <a:t>aboratoire</a:t>
            </a:r>
            <a:r>
              <a:rPr dirty="0" smtClean="0"/>
              <a:t> </a:t>
            </a:r>
            <a:r>
              <a:rPr dirty="0" err="1"/>
              <a:t>Lausannois</a:t>
            </a:r>
            <a:r>
              <a:rPr dirty="0"/>
              <a:t> Lesson Study (3LS)</a:t>
            </a:r>
          </a:p>
          <a:p>
            <a:pPr>
              <a:defRPr sz="4700"/>
            </a:pPr>
            <a:endParaRPr dirty="0"/>
          </a:p>
          <a:p>
            <a:pPr>
              <a:defRPr sz="4700"/>
            </a:pPr>
            <a:r>
              <a:rPr dirty="0" err="1"/>
              <a:t>Extrait</a:t>
            </a:r>
            <a:r>
              <a:rPr dirty="0"/>
              <a:t> N°2</a:t>
            </a:r>
          </a:p>
          <a:p>
            <a:pPr>
              <a:defRPr sz="4700"/>
            </a:pPr>
            <a:r>
              <a:rPr dirty="0"/>
              <a:t>Points </a:t>
            </a:r>
            <a:r>
              <a:rPr dirty="0" err="1"/>
              <a:t>travaillés</a:t>
            </a:r>
            <a:r>
              <a:rPr dirty="0"/>
              <a:t> avec les lessons studies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S.CLIVAZ02.mov" descr="S.CLIVAZ02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251199" y="152400"/>
            <a:ext cx="17881602" cy="13411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919" fill="hold"/>
                                        <p:tgtEl>
                                          <p:spTgt spid="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6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821">
              <a:srgbClr val="E9E7AD"/>
            </a:gs>
            <a:gs pos="63913">
              <a:srgbClr val="DABFB0"/>
            </a:gs>
            <a:gs pos="100000">
              <a:srgbClr val="CB97B4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Les lessons studies…"/>
          <p:cNvSpPr txBox="1"/>
          <p:nvPr/>
        </p:nvSpPr>
        <p:spPr>
          <a:xfrm>
            <a:off x="4862433" y="3067553"/>
            <a:ext cx="15014734" cy="5345693"/>
          </a:xfrm>
          <a:prstGeom prst="rect">
            <a:avLst/>
          </a:prstGeom>
          <a:solidFill>
            <a:srgbClr val="C5DA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5600"/>
            </a:pPr>
            <a:r>
              <a:rPr dirty="0"/>
              <a:t>Les lessons studies</a:t>
            </a:r>
          </a:p>
          <a:p>
            <a:pPr>
              <a:defRPr sz="4700"/>
            </a:pPr>
            <a:endParaRPr dirty="0"/>
          </a:p>
          <a:p>
            <a:pPr>
              <a:defRPr sz="4700"/>
            </a:pPr>
            <a:r>
              <a:rPr dirty="0"/>
              <a:t>Le cadre </a:t>
            </a:r>
            <a:r>
              <a:rPr dirty="0" err="1"/>
              <a:t>théorique</a:t>
            </a:r>
            <a:r>
              <a:rPr dirty="0"/>
              <a:t> par </a:t>
            </a:r>
            <a:r>
              <a:rPr dirty="0" err="1"/>
              <a:t>Stéphane</a:t>
            </a:r>
            <a:r>
              <a:rPr dirty="0"/>
              <a:t> </a:t>
            </a:r>
            <a:r>
              <a:rPr dirty="0" err="1"/>
              <a:t>Clivaz</a:t>
            </a:r>
            <a:r>
              <a:rPr dirty="0"/>
              <a:t>,</a:t>
            </a:r>
          </a:p>
          <a:p>
            <a:pPr>
              <a:defRPr sz="4700"/>
            </a:pPr>
            <a:r>
              <a:rPr dirty="0" err="1"/>
              <a:t>Professeur</a:t>
            </a:r>
            <a:r>
              <a:rPr dirty="0"/>
              <a:t> HEP Haute </a:t>
            </a:r>
            <a:r>
              <a:rPr dirty="0" err="1"/>
              <a:t>Ecole</a:t>
            </a:r>
            <a:r>
              <a:rPr dirty="0"/>
              <a:t> </a:t>
            </a:r>
            <a:r>
              <a:rPr dirty="0" err="1"/>
              <a:t>Pédagogique</a:t>
            </a:r>
            <a:endParaRPr dirty="0"/>
          </a:p>
          <a:p>
            <a:pPr>
              <a:defRPr sz="4700"/>
            </a:pPr>
            <a:r>
              <a:rPr dirty="0"/>
              <a:t>Canton de Vaud, </a:t>
            </a:r>
            <a:r>
              <a:rPr dirty="0" err="1"/>
              <a:t>spécialiste</a:t>
            </a:r>
            <a:r>
              <a:rPr dirty="0"/>
              <a:t> de la </a:t>
            </a:r>
            <a:r>
              <a:rPr dirty="0" err="1"/>
              <a:t>didactique</a:t>
            </a:r>
            <a:r>
              <a:rPr dirty="0"/>
              <a:t> des </a:t>
            </a:r>
            <a:r>
              <a:rPr dirty="0" err="1"/>
              <a:t>mathématiques</a:t>
            </a:r>
            <a:r>
              <a:rPr dirty="0"/>
              <a:t>, </a:t>
            </a:r>
            <a:r>
              <a:rPr dirty="0" err="1"/>
              <a:t>confondateur</a:t>
            </a:r>
            <a:r>
              <a:rPr dirty="0"/>
              <a:t> en 2014 du </a:t>
            </a:r>
            <a:r>
              <a:rPr lang="fr-FR" dirty="0" smtClean="0"/>
              <a:t>L</a:t>
            </a:r>
            <a:r>
              <a:rPr dirty="0" err="1" smtClean="0"/>
              <a:t>aboratoire</a:t>
            </a:r>
            <a:r>
              <a:rPr dirty="0" smtClean="0"/>
              <a:t> </a:t>
            </a:r>
            <a:r>
              <a:rPr dirty="0" err="1"/>
              <a:t>Lausannois</a:t>
            </a:r>
            <a:r>
              <a:rPr dirty="0"/>
              <a:t> Lesson Study (3LS)</a:t>
            </a:r>
          </a:p>
        </p:txBody>
      </p:sp>
      <p:sp>
        <p:nvSpPr>
          <p:cNvPr id="168" name="Lien vers la vidéo complète">
            <a:hlinkClick r:id="rId2"/>
          </p:cNvPr>
          <p:cNvSpPr txBox="1"/>
          <p:nvPr/>
        </p:nvSpPr>
        <p:spPr>
          <a:xfrm>
            <a:off x="4862433" y="9316169"/>
            <a:ext cx="15014734" cy="2297262"/>
          </a:xfrm>
          <a:prstGeom prst="rect">
            <a:avLst/>
          </a:prstGeom>
          <a:solidFill>
            <a:srgbClr val="C5DA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4700"/>
            </a:pPr>
            <a:endParaRPr/>
          </a:p>
          <a:p>
            <a:pPr>
              <a:defRPr sz="4700"/>
            </a:pPr>
            <a:r>
              <a:t>Lien vers la vidéo complète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346</Words>
  <Application>Microsoft Office PowerPoint</Application>
  <PresentationFormat>Personnalisé</PresentationFormat>
  <Paragraphs>45</Paragraphs>
  <Slides>10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9" baseType="lpstr">
      <vt:lpstr>Helvetica</vt:lpstr>
      <vt:lpstr>Helvetica Light</vt:lpstr>
      <vt:lpstr>Helvetica Neue</vt:lpstr>
      <vt:lpstr>Helvetica Neue Light</vt:lpstr>
      <vt:lpstr>Helvetica Neue Medium</vt:lpstr>
      <vt:lpstr>Helvetica Neue Thin</vt:lpstr>
      <vt:lpstr>Hobo Std</vt:lpstr>
      <vt:lpstr>Times New Roman</vt:lpstr>
      <vt:lpstr>White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DSDEN71</cp:lastModifiedBy>
  <cp:revision>16</cp:revision>
  <dcterms:modified xsi:type="dcterms:W3CDTF">2019-05-23T08:12:31Z</dcterms:modified>
</cp:coreProperties>
</file>