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63" r:id="rId5"/>
    <p:sldId id="306" r:id="rId6"/>
    <p:sldId id="264" r:id="rId7"/>
    <p:sldId id="257" r:id="rId8"/>
    <p:sldId id="258" r:id="rId9"/>
    <p:sldId id="265" r:id="rId10"/>
    <p:sldId id="266" r:id="rId11"/>
    <p:sldId id="267" r:id="rId12"/>
    <p:sldId id="268" r:id="rId13"/>
    <p:sldId id="269" r:id="rId14"/>
    <p:sldId id="259" r:id="rId15"/>
    <p:sldId id="277" r:id="rId16"/>
    <p:sldId id="278" r:id="rId17"/>
    <p:sldId id="270" r:id="rId18"/>
    <p:sldId id="275" r:id="rId19"/>
    <p:sldId id="271" r:id="rId20"/>
    <p:sldId id="276" r:id="rId21"/>
    <p:sldId id="272" r:id="rId22"/>
    <p:sldId id="273" r:id="rId23"/>
    <p:sldId id="274" r:id="rId24"/>
    <p:sldId id="260" r:id="rId25"/>
    <p:sldId id="279" r:id="rId26"/>
    <p:sldId id="280" r:id="rId27"/>
    <p:sldId id="290" r:id="rId28"/>
    <p:sldId id="281" r:id="rId29"/>
    <p:sldId id="282" r:id="rId30"/>
    <p:sldId id="304" r:id="rId31"/>
    <p:sldId id="283" r:id="rId32"/>
    <p:sldId id="303" r:id="rId33"/>
    <p:sldId id="284" r:id="rId34"/>
    <p:sldId id="285" r:id="rId35"/>
    <p:sldId id="286" r:id="rId36"/>
    <p:sldId id="295" r:id="rId37"/>
    <p:sldId id="287" r:id="rId38"/>
    <p:sldId id="296" r:id="rId39"/>
    <p:sldId id="288" r:id="rId40"/>
    <p:sldId id="305" r:id="rId41"/>
    <p:sldId id="300" r:id="rId42"/>
    <p:sldId id="301" r:id="rId43"/>
    <p:sldId id="302" r:id="rId4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27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80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45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0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41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22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0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07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8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09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93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B466F-DDE1-4642-8177-4688A87C9C83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DFFE-62CA-456B-83DC-935C1C12FD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20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263" y="2638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6600" b="1" dirty="0" smtClean="0">
                <a:solidFill>
                  <a:srgbClr val="00B0F0"/>
                </a:solidFill>
              </a:rPr>
              <a:t>La multiplication en colonnes</a:t>
            </a:r>
            <a:endParaRPr lang="fr-FR" sz="6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4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 rot="10800000">
            <a:off x="3135086" y="2913017"/>
            <a:ext cx="1541417" cy="5747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8</a:t>
            </a:r>
            <a:endParaRPr lang="fr-FR" sz="72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380631" y="2328242"/>
            <a:ext cx="5840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4 fois 2 unités, ça fait 8 unités.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1393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8</a:t>
            </a:r>
            <a:endParaRPr lang="fr-FR" sz="7200" dirty="0"/>
          </a:p>
        </p:txBody>
      </p:sp>
      <p:sp>
        <p:nvSpPr>
          <p:cNvPr id="12" name="Flèche courbée vers le haut 11"/>
          <p:cNvSpPr/>
          <p:nvPr/>
        </p:nvSpPr>
        <p:spPr>
          <a:xfrm rot="10800000">
            <a:off x="2534194" y="2769326"/>
            <a:ext cx="2142309" cy="8621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049484" y="5176463"/>
            <a:ext cx="6975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4 fois 3 dizaines, ça fait 12 dizaines.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407447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8</a:t>
            </a:r>
            <a:endParaRPr lang="fr-FR" sz="7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242779" y="3372729"/>
            <a:ext cx="1214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12</a:t>
            </a:r>
            <a:endParaRPr lang="fr-FR" sz="7200" dirty="0"/>
          </a:p>
        </p:txBody>
      </p:sp>
      <p:sp>
        <p:nvSpPr>
          <p:cNvPr id="12" name="Flèche courbée vers le haut 11"/>
          <p:cNvSpPr/>
          <p:nvPr/>
        </p:nvSpPr>
        <p:spPr>
          <a:xfrm rot="10800000">
            <a:off x="2534194" y="2769326"/>
            <a:ext cx="2142309" cy="8621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049484" y="5176463"/>
            <a:ext cx="6975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4 fois 3 dizaines, ça fait 12 dizaines.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99332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23760" y="3372730"/>
            <a:ext cx="62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8</a:t>
            </a:r>
            <a:endParaRPr lang="fr-FR" sz="7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242779" y="3372729"/>
            <a:ext cx="1214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12</a:t>
            </a:r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294610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20 </a:t>
            </a:r>
            <a:r>
              <a:rPr lang="fr-FR" sz="4800" dirty="0" smtClean="0"/>
              <a:t>=</a:t>
            </a:r>
            <a:endParaRPr lang="fr-FR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0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20 </a:t>
            </a:r>
            <a:r>
              <a:rPr lang="fr-FR" sz="4800" dirty="0" smtClean="0"/>
              <a:t>=</a:t>
            </a:r>
            <a:endParaRPr lang="fr-FR" sz="8800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93676" y="5841106"/>
            <a:ext cx="3726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20 c’est 2 x 10</a:t>
            </a:r>
            <a:endParaRPr lang="fr-FR" sz="4800" b="1" dirty="0">
              <a:solidFill>
                <a:srgbClr val="FF0000"/>
              </a:solidFill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2939143" y="5394960"/>
            <a:ext cx="1136468" cy="679269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98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60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4357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8313" y="5322573"/>
            <a:ext cx="5383235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63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9" name="Flèche courbée vers le haut 8"/>
          <p:cNvSpPr/>
          <p:nvPr/>
        </p:nvSpPr>
        <p:spPr>
          <a:xfrm rot="10800000">
            <a:off x="4062549" y="4349931"/>
            <a:ext cx="979714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6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9" name="Flèche courbée vers le haut 8"/>
          <p:cNvSpPr/>
          <p:nvPr/>
        </p:nvSpPr>
        <p:spPr>
          <a:xfrm rot="10800000">
            <a:off x="4062549" y="4349931"/>
            <a:ext cx="979714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471282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210965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10" name="ZoneTexte 9"/>
          <p:cNvSpPr txBox="1"/>
          <p:nvPr/>
        </p:nvSpPr>
        <p:spPr>
          <a:xfrm>
            <a:off x="7471282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  <p:sp>
        <p:nvSpPr>
          <p:cNvPr id="11" name="Flèche courbée vers le haut 10"/>
          <p:cNvSpPr/>
          <p:nvPr/>
        </p:nvSpPr>
        <p:spPr>
          <a:xfrm rot="10800000">
            <a:off x="3711045" y="4302203"/>
            <a:ext cx="1332411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99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36800" y="1371600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77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10" name="ZoneTexte 9"/>
          <p:cNvSpPr txBox="1"/>
          <p:nvPr/>
        </p:nvSpPr>
        <p:spPr>
          <a:xfrm>
            <a:off x="7471282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  <p:sp>
        <p:nvSpPr>
          <p:cNvPr id="11" name="Flèche courbée vers le haut 10"/>
          <p:cNvSpPr/>
          <p:nvPr/>
        </p:nvSpPr>
        <p:spPr>
          <a:xfrm rot="10800000">
            <a:off x="3711045" y="4302203"/>
            <a:ext cx="1332411" cy="48332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053270" y="473779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742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10" name="ZoneTexte 9"/>
          <p:cNvSpPr txBox="1"/>
          <p:nvPr/>
        </p:nvSpPr>
        <p:spPr>
          <a:xfrm>
            <a:off x="7471282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7053270" y="473779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14" name="Ellipse 13"/>
          <p:cNvSpPr/>
          <p:nvPr/>
        </p:nvSpPr>
        <p:spPr>
          <a:xfrm>
            <a:off x="5210954" y="4737797"/>
            <a:ext cx="1163119" cy="9314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Bulle ronde 1"/>
          <p:cNvSpPr/>
          <p:nvPr/>
        </p:nvSpPr>
        <p:spPr>
          <a:xfrm>
            <a:off x="7182678" y="2027584"/>
            <a:ext cx="2888974" cy="1541840"/>
          </a:xfrm>
          <a:prstGeom prst="wedgeEllipseCallout">
            <a:avLst>
              <a:gd name="adj1" fmla="val -79869"/>
              <a:gd name="adj2" fmla="val 11994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Attention ! 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Il ne faut pas m’oublier !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32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/>
              <a:t>x</a:t>
            </a:r>
            <a:r>
              <a:rPr lang="fr-FR" sz="3200" dirty="0" smtClean="0">
                <a:solidFill>
                  <a:srgbClr val="00B0F0"/>
                </a:solidFill>
              </a:rPr>
              <a:t> </a:t>
            </a:r>
            <a:r>
              <a:rPr lang="fr-FR" sz="3200" dirty="0" smtClean="0">
                <a:solidFill>
                  <a:srgbClr val="0070C0"/>
                </a:solidFill>
              </a:rPr>
              <a:t>20 </a:t>
            </a:r>
            <a:r>
              <a:rPr lang="fr-FR" sz="3200" dirty="0" smtClean="0"/>
              <a:t>=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94151" y="4737798"/>
            <a:ext cx="334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 x 10 </a:t>
            </a:r>
            <a:r>
              <a:rPr lang="fr-FR" sz="4800" dirty="0" smtClean="0"/>
              <a:t>=</a:t>
            </a:r>
            <a:endParaRPr lang="fr-FR" sz="4800" dirty="0"/>
          </a:p>
        </p:txBody>
      </p:sp>
      <p:sp>
        <p:nvSpPr>
          <p:cNvPr id="10" name="ZoneTexte 9"/>
          <p:cNvSpPr txBox="1"/>
          <p:nvPr/>
        </p:nvSpPr>
        <p:spPr>
          <a:xfrm>
            <a:off x="7471282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7053270" y="4737797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7863168" y="4737798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0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210954" y="4737797"/>
            <a:ext cx="1163119" cy="9314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8782595" y="5079499"/>
            <a:ext cx="34094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64 fois 10 </a:t>
            </a:r>
          </a:p>
          <a:p>
            <a:r>
              <a:rPr lang="fr-FR" sz="3600" dirty="0" smtClean="0">
                <a:solidFill>
                  <a:srgbClr val="FF0000"/>
                </a:solidFill>
              </a:rPr>
              <a:t>c’est 64 dizaines, donc 640.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594" y="208869"/>
            <a:ext cx="5642337" cy="361234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3594" y="4737798"/>
            <a:ext cx="26005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20 </a:t>
            </a:r>
            <a:r>
              <a:rPr lang="fr-FR" sz="4800" dirty="0" smtClean="0"/>
              <a:t>=</a:t>
            </a:r>
            <a:endParaRPr lang="fr-FR" sz="4800" dirty="0">
              <a:solidFill>
                <a:srgbClr val="0070C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012163" y="4767185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4</a:t>
            </a:r>
            <a:endParaRPr lang="fr-FR" sz="4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3594151" y="4767184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6</a:t>
            </a:r>
            <a:endParaRPr lang="fr-FR" sz="48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4404049" y="4767185"/>
            <a:ext cx="522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/>
              <a:t>0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32389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</p:spTree>
    <p:extLst>
      <p:ext uri="{BB962C8B-B14F-4D97-AF65-F5344CB8AC3E}">
        <p14:creationId xmlns:p14="http://schemas.microsoft.com/office/powerpoint/2010/main" val="17604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7" name="Rectangle 6"/>
          <p:cNvSpPr/>
          <p:nvPr/>
        </p:nvSpPr>
        <p:spPr>
          <a:xfrm>
            <a:off x="4797286" y="1454931"/>
            <a:ext cx="617173" cy="188243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9728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UNITÉS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12" name="Connecteur droit avec flèche 11"/>
          <p:cNvCxnSpPr>
            <a:stCxn id="10" idx="2"/>
            <a:endCxn id="7" idx="0"/>
          </p:cNvCxnSpPr>
          <p:nvPr/>
        </p:nvCxnSpPr>
        <p:spPr>
          <a:xfrm flipH="1">
            <a:off x="5105873" y="588161"/>
            <a:ext cx="501310" cy="86677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04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6" name="Rectangle 5"/>
          <p:cNvSpPr/>
          <p:nvPr/>
        </p:nvSpPr>
        <p:spPr>
          <a:xfrm>
            <a:off x="4056111" y="1454931"/>
            <a:ext cx="672643" cy="18824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797286" y="1454931"/>
            <a:ext cx="617173" cy="188243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313816" y="146205"/>
            <a:ext cx="265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On dispose les chiffres en colonnes.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9728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UNITÉS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12" name="Connecteur droit avec flèche 11"/>
          <p:cNvCxnSpPr>
            <a:stCxn id="10" idx="2"/>
            <a:endCxn id="7" idx="0"/>
          </p:cNvCxnSpPr>
          <p:nvPr/>
        </p:nvCxnSpPr>
        <p:spPr>
          <a:xfrm flipH="1">
            <a:off x="5105873" y="588161"/>
            <a:ext cx="501310" cy="86677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370406" y="126496"/>
            <a:ext cx="161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DIZAINES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cxnSp>
        <p:nvCxnSpPr>
          <p:cNvPr id="14" name="Connecteur droit avec flèche 13"/>
          <p:cNvCxnSpPr>
            <a:stCxn id="13" idx="2"/>
            <a:endCxn id="6" idx="0"/>
          </p:cNvCxnSpPr>
          <p:nvPr/>
        </p:nvCxnSpPr>
        <p:spPr>
          <a:xfrm>
            <a:off x="4180303" y="588161"/>
            <a:ext cx="212130" cy="8667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63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</p:spTree>
    <p:extLst>
      <p:ext uri="{BB962C8B-B14F-4D97-AF65-F5344CB8AC3E}">
        <p14:creationId xmlns:p14="http://schemas.microsoft.com/office/powerpoint/2010/main" val="169712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43" name="Flèche courbée vers le haut 42"/>
          <p:cNvSpPr/>
          <p:nvPr/>
        </p:nvSpPr>
        <p:spPr>
          <a:xfrm rot="10800000">
            <a:off x="7393966" y="3319281"/>
            <a:ext cx="996287" cy="25930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9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36800" y="1371600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32 colonnes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5817" y="2032000"/>
            <a:ext cx="22206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70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43" name="Flèche courbée vers le haut 42"/>
          <p:cNvSpPr/>
          <p:nvPr/>
        </p:nvSpPr>
        <p:spPr>
          <a:xfrm rot="10800000">
            <a:off x="7393966" y="3319281"/>
            <a:ext cx="996287" cy="25930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47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45" name="Flèche courbée vers le haut 44"/>
          <p:cNvSpPr/>
          <p:nvPr/>
        </p:nvSpPr>
        <p:spPr>
          <a:xfrm rot="10800000">
            <a:off x="7052189" y="3284840"/>
            <a:ext cx="1338064" cy="2937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3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sp>
        <p:nvSpPr>
          <p:cNvPr id="45" name="Flèche courbée vers le haut 44"/>
          <p:cNvSpPr/>
          <p:nvPr/>
        </p:nvSpPr>
        <p:spPr>
          <a:xfrm rot="10800000">
            <a:off x="7052189" y="3284840"/>
            <a:ext cx="1338064" cy="2937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51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61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47" name="Ellipse 46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9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46" name="Flèche courbée vers le haut 45"/>
          <p:cNvSpPr/>
          <p:nvPr/>
        </p:nvSpPr>
        <p:spPr>
          <a:xfrm rot="10800000">
            <a:off x="7393966" y="4422014"/>
            <a:ext cx="996287" cy="23980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95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46" name="Flèche courbée vers le haut 45"/>
          <p:cNvSpPr/>
          <p:nvPr/>
        </p:nvSpPr>
        <p:spPr>
          <a:xfrm rot="10800000">
            <a:off x="7393966" y="4422014"/>
            <a:ext cx="996287" cy="23980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4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4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4</a:t>
            </a:r>
            <a:endParaRPr lang="fr-FR" sz="6600" dirty="0">
              <a:solidFill>
                <a:srgbClr val="0070C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47" name="Ellipse 46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 courbée vers le haut 47"/>
          <p:cNvSpPr/>
          <p:nvPr/>
        </p:nvSpPr>
        <p:spPr>
          <a:xfrm rot="10800000">
            <a:off x="7052189" y="4359145"/>
            <a:ext cx="1361170" cy="31040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5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4</a:t>
            </a:r>
            <a:endParaRPr lang="fr-FR" sz="6600" dirty="0">
              <a:solidFill>
                <a:srgbClr val="0070C0"/>
              </a:solidFill>
            </a:endParaRP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47" name="Ellipse 46"/>
          <p:cNvSpPr/>
          <p:nvPr/>
        </p:nvSpPr>
        <p:spPr>
          <a:xfrm>
            <a:off x="8502653" y="4635477"/>
            <a:ext cx="504967" cy="688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 courbée vers le haut 47"/>
          <p:cNvSpPr/>
          <p:nvPr/>
        </p:nvSpPr>
        <p:spPr>
          <a:xfrm rot="10800000">
            <a:off x="7052189" y="4359145"/>
            <a:ext cx="1361170" cy="31040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793686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6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52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12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4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792223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0070C0"/>
                </a:solidFill>
              </a:rPr>
              <a:t>6</a:t>
            </a:r>
            <a:endParaRPr lang="fr-FR" sz="6600" dirty="0">
              <a:solidFill>
                <a:srgbClr val="0070C0"/>
              </a:solidFill>
            </a:endParaRPr>
          </a:p>
        </p:txBody>
      </p:sp>
      <p:cxnSp>
        <p:nvCxnSpPr>
          <p:cNvPr id="33" name="Connecteur droit 32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1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36800" y="1371600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32 colonnes</a:t>
            </a:r>
          </a:p>
          <a:p>
            <a:r>
              <a:rPr lang="fr-FR" sz="3200" dirty="0" smtClean="0">
                <a:solidFill>
                  <a:srgbClr val="00B0F0"/>
                </a:solidFill>
              </a:rPr>
              <a:t>24 lignes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5817" y="2032000"/>
            <a:ext cx="22206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2455817" y="6204857"/>
            <a:ext cx="5682343" cy="18324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12</a:t>
            </a:r>
            <a:endParaRPr lang="fr-FR" sz="6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</a:t>
            </a:r>
            <a:endParaRPr lang="fr-FR" sz="6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792223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75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12</a:t>
            </a:r>
            <a:endParaRPr lang="fr-FR" sz="6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</a:t>
            </a:r>
            <a:endParaRPr lang="fr-FR" sz="6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792223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6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4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18" name="ZoneTexte 17"/>
          <p:cNvSpPr txBox="1"/>
          <p:nvPr/>
        </p:nvSpPr>
        <p:spPr>
          <a:xfrm>
            <a:off x="6844936" y="3478627"/>
            <a:ext cx="2094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4</a:t>
            </a:r>
            <a:endParaRPr lang="fr-FR" sz="5400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5525588" y="3940292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12</a:t>
            </a:r>
            <a:endParaRPr lang="fr-FR" sz="6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44936" y="451434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32 </a:t>
            </a:r>
            <a:r>
              <a:rPr lang="fr-FR" sz="4400" dirty="0" smtClean="0"/>
              <a:t>X</a:t>
            </a:r>
            <a:r>
              <a:rPr lang="fr-FR" sz="5400" dirty="0" smtClean="0"/>
              <a:t> 20</a:t>
            </a:r>
            <a:endParaRPr lang="fr-FR" sz="5400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525588" y="4976013"/>
            <a:ext cx="12246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</a:t>
            </a:r>
            <a:endParaRPr lang="fr-FR" sz="6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792223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9211460" y="3854417"/>
            <a:ext cx="2399759" cy="34554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460" y="4289566"/>
            <a:ext cx="2399759" cy="1536377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8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6</a:t>
            </a:r>
            <a:endParaRPr lang="fr-FR" sz="6600" dirty="0">
              <a:solidFill>
                <a:srgbClr val="0070C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737442" y="5358061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70C0"/>
                </a:solidFill>
              </a:rPr>
              <a:t>7</a:t>
            </a:r>
            <a:endParaRPr lang="fr-FR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5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70406" y="1454931"/>
            <a:ext cx="2155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/>
              <a:t> </a:t>
            </a:r>
            <a:r>
              <a:rPr lang="fr-FR" sz="6600" dirty="0" smtClean="0"/>
              <a:t>   3 2</a:t>
            </a:r>
          </a:p>
          <a:p>
            <a:r>
              <a:rPr lang="fr-FR" sz="6000" u="sng" dirty="0" smtClean="0"/>
              <a:t>X</a:t>
            </a:r>
            <a:r>
              <a:rPr lang="fr-FR" sz="6600" u="sng" dirty="0" smtClean="0"/>
              <a:t>  2 4</a:t>
            </a:r>
            <a:endParaRPr lang="fr-FR" sz="6600" u="sng" dirty="0"/>
          </a:p>
        </p:txBody>
      </p:sp>
      <p:sp>
        <p:nvSpPr>
          <p:cNvPr id="22" name="ZoneTexte 21"/>
          <p:cNvSpPr txBox="1"/>
          <p:nvPr/>
        </p:nvSpPr>
        <p:spPr>
          <a:xfrm>
            <a:off x="4763019" y="3406352"/>
            <a:ext cx="685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</a:t>
            </a:r>
            <a:endParaRPr lang="fr-FR" sz="6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655707" y="3406352"/>
            <a:ext cx="1261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12</a:t>
            </a:r>
            <a:endParaRPr lang="fr-FR" sz="66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796102" y="4406743"/>
            <a:ext cx="665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0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084" y="4422014"/>
            <a:ext cx="888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</a:t>
            </a:r>
            <a:endParaRPr lang="fr-FR" sz="6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792223" y="4422014"/>
            <a:ext cx="5486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6</a:t>
            </a:r>
            <a:endParaRPr lang="fr-FR" sz="66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3370406" y="5437678"/>
            <a:ext cx="20440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169731" y="4488856"/>
            <a:ext cx="70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+</a:t>
            </a:r>
            <a:endParaRPr lang="fr-FR" sz="54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 flipV="1">
            <a:off x="7181669" y="2353489"/>
            <a:ext cx="4429551" cy="637823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668" y="2885637"/>
            <a:ext cx="4429552" cy="2835894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4824642" y="5357773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8</a:t>
            </a:r>
            <a:endParaRPr lang="fr-FR" sz="6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4235912" y="5350200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6</a:t>
            </a:r>
            <a:endParaRPr lang="fr-FR" sz="6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3737442" y="5358061"/>
            <a:ext cx="6085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7</a:t>
            </a:r>
            <a:endParaRPr lang="fr-FR" sz="6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6007997" y="437647"/>
            <a:ext cx="58625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 smtClean="0">
                <a:solidFill>
                  <a:srgbClr val="FF0000"/>
                </a:solidFill>
              </a:rPr>
              <a:t>32 x 24 = 768</a:t>
            </a:r>
            <a:endParaRPr lang="fr-FR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98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0"/>
            <a:ext cx="7035800" cy="6754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36800" y="1371600"/>
            <a:ext cx="5892800" cy="66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229600" y="2032000"/>
            <a:ext cx="850900" cy="4356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601200" y="3251200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24</a:t>
            </a:r>
            <a:endParaRPr lang="fr-FR" sz="4800" dirty="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334500" y="990600"/>
            <a:ext cx="255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32 colonnes</a:t>
            </a:r>
          </a:p>
          <a:p>
            <a:r>
              <a:rPr lang="fr-FR" sz="3200" dirty="0" smtClean="0">
                <a:solidFill>
                  <a:srgbClr val="00B0F0"/>
                </a:solidFill>
              </a:rPr>
              <a:t>24 lignes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5817" y="2032000"/>
            <a:ext cx="222069" cy="4356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2455817" y="6204857"/>
            <a:ext cx="5682343" cy="18324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94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18393"/>
          <a:stretch/>
        </p:blipFill>
        <p:spPr>
          <a:xfrm>
            <a:off x="705394" y="-1"/>
            <a:ext cx="8620437" cy="67534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1966" y="1031966"/>
            <a:ext cx="6949440" cy="88827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9183189" y="1060604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4</a:t>
            </a:r>
            <a:endParaRPr lang="fr-FR" sz="4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7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18393"/>
          <a:stretch/>
        </p:blipFill>
        <p:spPr>
          <a:xfrm>
            <a:off x="705394" y="-1"/>
            <a:ext cx="8620437" cy="67534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1966" y="1031966"/>
            <a:ext cx="6949440" cy="88827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9183189" y="1060604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4</a:t>
            </a:r>
            <a:endParaRPr lang="fr-FR" sz="4800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1966" y="1920240"/>
            <a:ext cx="6949440" cy="440218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325831" y="3705832"/>
            <a:ext cx="212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32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/>
              <a:t>x</a:t>
            </a:r>
            <a:r>
              <a:rPr lang="fr-FR" sz="4800" dirty="0" smtClean="0">
                <a:solidFill>
                  <a:srgbClr val="00B0F0"/>
                </a:solidFill>
              </a:rPr>
              <a:t> </a:t>
            </a:r>
            <a:r>
              <a:rPr lang="fr-FR" sz="4800" dirty="0" smtClean="0">
                <a:solidFill>
                  <a:srgbClr val="0070C0"/>
                </a:solidFill>
              </a:rPr>
              <a:t>20</a:t>
            </a:r>
            <a:endParaRPr lang="fr-FR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76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00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b="3021"/>
          <a:stretch/>
        </p:blipFill>
        <p:spPr>
          <a:xfrm>
            <a:off x="1615847" y="727573"/>
            <a:ext cx="8736416" cy="125798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30958" y="3372731"/>
            <a:ext cx="3107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32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r>
              <a:rPr lang="fr-FR" sz="7200" dirty="0" smtClean="0"/>
              <a:t>x</a:t>
            </a:r>
            <a:r>
              <a:rPr lang="fr-FR" sz="7200" dirty="0" smtClean="0">
                <a:solidFill>
                  <a:srgbClr val="00B0F0"/>
                </a:solidFill>
              </a:rPr>
              <a:t> 4 </a:t>
            </a:r>
            <a:r>
              <a:rPr lang="fr-FR" sz="7200" dirty="0" smtClean="0"/>
              <a:t>=   </a:t>
            </a:r>
            <a:r>
              <a:rPr lang="fr-FR" sz="7200" dirty="0" smtClean="0">
                <a:solidFill>
                  <a:srgbClr val="00B0F0"/>
                </a:solidFill>
              </a:rPr>
              <a:t> </a:t>
            </a:r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 rot="10800000">
            <a:off x="3135086" y="2913017"/>
            <a:ext cx="1541417" cy="5747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80631" y="2328242"/>
            <a:ext cx="5840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4 fois 2 unités, ça fait 8 unités.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67706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501</Words>
  <Application>Microsoft Office PowerPoint</Application>
  <PresentationFormat>Grand écran</PresentationFormat>
  <Paragraphs>196</Paragraphs>
  <Slides>43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Thème Office</vt:lpstr>
      <vt:lpstr>La multiplication en colonnes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DSDEN71</dc:creator>
  <cp:lastModifiedBy>DSDEN71</cp:lastModifiedBy>
  <cp:revision>29</cp:revision>
  <dcterms:created xsi:type="dcterms:W3CDTF">2020-04-03T10:15:25Z</dcterms:created>
  <dcterms:modified xsi:type="dcterms:W3CDTF">2020-04-04T14:33:50Z</dcterms:modified>
</cp:coreProperties>
</file>