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63" r:id="rId5"/>
    <p:sldId id="264" r:id="rId6"/>
    <p:sldId id="257" r:id="rId7"/>
    <p:sldId id="265" r:id="rId8"/>
    <p:sldId id="258" r:id="rId9"/>
    <p:sldId id="266" r:id="rId10"/>
    <p:sldId id="267" r:id="rId11"/>
    <p:sldId id="268" r:id="rId12"/>
    <p:sldId id="269" r:id="rId13"/>
    <p:sldId id="270" r:id="rId14"/>
    <p:sldId id="271" r:id="rId15"/>
    <p:sldId id="259" r:id="rId16"/>
    <p:sldId id="272" r:id="rId17"/>
    <p:sldId id="273" r:id="rId18"/>
    <p:sldId id="276" r:id="rId19"/>
    <p:sldId id="277" r:id="rId20"/>
    <p:sldId id="278" r:id="rId21"/>
    <p:sldId id="279" r:id="rId22"/>
    <p:sldId id="280" r:id="rId23"/>
    <p:sldId id="260" r:id="rId24"/>
    <p:sldId id="287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4" r:id="rId36"/>
    <p:sldId id="305" r:id="rId37"/>
    <p:sldId id="306" r:id="rId38"/>
    <p:sldId id="307" r:id="rId39"/>
    <p:sldId id="308" r:id="rId40"/>
    <p:sldId id="309" r:id="rId41"/>
    <p:sldId id="312" r:id="rId42"/>
    <p:sldId id="310" r:id="rId43"/>
    <p:sldId id="313" r:id="rId4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927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80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45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05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5415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22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0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07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8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099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93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B466F-DDE1-4642-8177-4688A87C9C83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204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1263" y="2638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600" b="1" dirty="0" smtClean="0">
                <a:solidFill>
                  <a:srgbClr val="00B0F0"/>
                </a:solidFill>
              </a:rPr>
              <a:t>La multiplication en colonnes</a:t>
            </a:r>
            <a:br>
              <a:rPr lang="fr-FR" sz="6600" b="1" dirty="0" smtClean="0">
                <a:solidFill>
                  <a:srgbClr val="00B0F0"/>
                </a:solidFill>
              </a:rPr>
            </a:br>
            <a:r>
              <a:rPr lang="fr-FR" sz="6600" b="1" dirty="0" smtClean="0">
                <a:solidFill>
                  <a:srgbClr val="00B0F0"/>
                </a:solidFill>
              </a:rPr>
              <a:t>avec retenue</a:t>
            </a:r>
            <a:endParaRPr lang="fr-FR" sz="6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4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33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8" name="Flèche courbée vers le haut 7"/>
          <p:cNvSpPr/>
          <p:nvPr/>
        </p:nvSpPr>
        <p:spPr>
          <a:xfrm rot="10800000">
            <a:off x="3135086" y="2913017"/>
            <a:ext cx="1541417" cy="57476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23760" y="3372730"/>
            <a:ext cx="62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2</a:t>
            </a:r>
            <a:endParaRPr lang="fr-FR" sz="72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048159" y="2131052"/>
            <a:ext cx="4978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4</a:t>
            </a:r>
            <a:r>
              <a:rPr lang="fr-FR" sz="2800" dirty="0" smtClean="0"/>
              <a:t> fois </a:t>
            </a:r>
            <a:r>
              <a:rPr lang="fr-FR" sz="3600" dirty="0" smtClean="0"/>
              <a:t>3</a:t>
            </a:r>
            <a:r>
              <a:rPr lang="fr-FR" sz="2800" dirty="0" smtClean="0"/>
              <a:t> unités, ça fait </a:t>
            </a:r>
            <a:r>
              <a:rPr lang="fr-FR" sz="3600" dirty="0" smtClean="0"/>
              <a:t>12</a:t>
            </a:r>
            <a:r>
              <a:rPr lang="fr-FR" sz="2800" dirty="0" smtClean="0"/>
              <a:t> unités.</a:t>
            </a:r>
            <a:endParaRPr lang="fr-FR" sz="28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600428"/>
            <a:ext cx="8965229" cy="122731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9405257" y="3283076"/>
            <a:ext cx="19993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Je pose les 2 </a:t>
            </a:r>
            <a:r>
              <a:rPr lang="fr-FR" sz="2800" b="1" dirty="0" smtClean="0">
                <a:solidFill>
                  <a:srgbClr val="FF0000"/>
                </a:solidFill>
              </a:rPr>
              <a:t>unités</a:t>
            </a:r>
            <a:r>
              <a:rPr lang="fr-FR" sz="2800" b="1" dirty="0">
                <a:solidFill>
                  <a:srgbClr val="FF0000"/>
                </a:solidFill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de 12</a:t>
            </a:r>
            <a:endParaRPr lang="fr-FR" sz="2400" b="1" dirty="0">
              <a:solidFill>
                <a:srgbClr val="FF0000"/>
              </a:solidFill>
            </a:endParaRPr>
          </a:p>
        </p:txBody>
      </p:sp>
      <p:cxnSp>
        <p:nvCxnSpPr>
          <p:cNvPr id="9" name="Connecteur droit avec flèche 8"/>
          <p:cNvCxnSpPr>
            <a:endCxn id="10" idx="3"/>
          </p:cNvCxnSpPr>
          <p:nvPr/>
        </p:nvCxnSpPr>
        <p:spPr>
          <a:xfrm flipH="1">
            <a:off x="7850777" y="3814354"/>
            <a:ext cx="1541417" cy="1585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H="1">
            <a:off x="7850777" y="2634018"/>
            <a:ext cx="870142" cy="9974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31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33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8" name="Flèche courbée vers le haut 7"/>
          <p:cNvSpPr/>
          <p:nvPr/>
        </p:nvSpPr>
        <p:spPr>
          <a:xfrm rot="10800000">
            <a:off x="3135086" y="2913017"/>
            <a:ext cx="1541417" cy="57476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23760" y="3372730"/>
            <a:ext cx="62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2</a:t>
            </a:r>
            <a:endParaRPr lang="fr-FR" sz="72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048159" y="2131052"/>
            <a:ext cx="4978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4</a:t>
            </a:r>
            <a:r>
              <a:rPr lang="fr-FR" sz="2800" dirty="0" smtClean="0"/>
              <a:t> fois </a:t>
            </a:r>
            <a:r>
              <a:rPr lang="fr-FR" sz="3600" dirty="0" smtClean="0"/>
              <a:t>3</a:t>
            </a:r>
            <a:r>
              <a:rPr lang="fr-FR" sz="2800" dirty="0" smtClean="0"/>
              <a:t> unités, ça fait </a:t>
            </a:r>
            <a:r>
              <a:rPr lang="fr-FR" sz="3600" dirty="0" smtClean="0"/>
              <a:t>12</a:t>
            </a:r>
            <a:r>
              <a:rPr lang="fr-FR" sz="2800" dirty="0" smtClean="0"/>
              <a:t> unités.</a:t>
            </a:r>
            <a:endParaRPr lang="fr-FR" sz="28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600428"/>
            <a:ext cx="8965229" cy="122731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0031785" y="4158324"/>
            <a:ext cx="17609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Je </a:t>
            </a:r>
            <a:r>
              <a:rPr lang="fr-FR" sz="2800" b="1" dirty="0" smtClean="0">
                <a:solidFill>
                  <a:srgbClr val="FF0000"/>
                </a:solidFill>
              </a:rPr>
              <a:t>retiens </a:t>
            </a:r>
          </a:p>
          <a:p>
            <a:r>
              <a:rPr lang="fr-FR" sz="2800" b="1" dirty="0" smtClean="0">
                <a:solidFill>
                  <a:srgbClr val="FF0000"/>
                </a:solidFill>
              </a:rPr>
              <a:t>1 dizaine</a:t>
            </a:r>
            <a:r>
              <a:rPr lang="fr-FR" sz="2400" b="1" dirty="0" smtClean="0">
                <a:solidFill>
                  <a:srgbClr val="FF0000"/>
                </a:solidFill>
              </a:rPr>
              <a:t>.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8600138" y="4034157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7" name="Connecteur droit avec flèche 16"/>
          <p:cNvCxnSpPr/>
          <p:nvPr/>
        </p:nvCxnSpPr>
        <p:spPr>
          <a:xfrm flipH="1" flipV="1">
            <a:off x="9321421" y="4407890"/>
            <a:ext cx="681122" cy="2274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8490857" y="2665856"/>
            <a:ext cx="261258" cy="130703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01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33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23760" y="3372730"/>
            <a:ext cx="62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2</a:t>
            </a:r>
            <a:endParaRPr lang="fr-FR" sz="7200" dirty="0"/>
          </a:p>
        </p:txBody>
      </p:sp>
      <p:sp>
        <p:nvSpPr>
          <p:cNvPr id="12" name="Flèche courbée vers le haut 11"/>
          <p:cNvSpPr/>
          <p:nvPr/>
        </p:nvSpPr>
        <p:spPr>
          <a:xfrm rot="10800000">
            <a:off x="2534194" y="2769326"/>
            <a:ext cx="2142309" cy="8621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329859" y="4573059"/>
            <a:ext cx="56686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4</a:t>
            </a:r>
            <a:r>
              <a:rPr lang="fr-FR" sz="2800" dirty="0" smtClean="0"/>
              <a:t> fois </a:t>
            </a:r>
            <a:r>
              <a:rPr lang="fr-FR" sz="3600" dirty="0" smtClean="0"/>
              <a:t>3</a:t>
            </a:r>
            <a:r>
              <a:rPr lang="fr-FR" sz="2800" dirty="0" smtClean="0"/>
              <a:t> dizaines, ça fait </a:t>
            </a:r>
            <a:r>
              <a:rPr lang="fr-FR" sz="3600" dirty="0" smtClean="0"/>
              <a:t>12</a:t>
            </a:r>
            <a:r>
              <a:rPr lang="fr-FR" sz="2800" dirty="0" smtClean="0"/>
              <a:t> dizaines.</a:t>
            </a:r>
          </a:p>
          <a:p>
            <a:r>
              <a:rPr lang="fr-FR" sz="2800" dirty="0" smtClean="0"/>
              <a:t>Avec la dizaine que j’ai retenue, ça fait </a:t>
            </a:r>
            <a:r>
              <a:rPr lang="fr-FR" sz="3600" dirty="0" smtClean="0"/>
              <a:t>13</a:t>
            </a:r>
            <a:r>
              <a:rPr lang="fr-FR" sz="2800" dirty="0" smtClean="0"/>
              <a:t> dizaines.</a:t>
            </a:r>
            <a:endParaRPr lang="fr-FR" sz="28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600428"/>
            <a:ext cx="8965229" cy="1227313"/>
          </a:xfrm>
          <a:prstGeom prst="rect">
            <a:avLst/>
          </a:prstGeom>
        </p:spPr>
      </p:pic>
      <p:sp>
        <p:nvSpPr>
          <p:cNvPr id="15" name="Ellipse 14"/>
          <p:cNvSpPr/>
          <p:nvPr/>
        </p:nvSpPr>
        <p:spPr>
          <a:xfrm>
            <a:off x="8600138" y="4034157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3802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33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23760" y="3372730"/>
            <a:ext cx="62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2</a:t>
            </a:r>
            <a:endParaRPr lang="fr-FR" sz="7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242779" y="3372729"/>
            <a:ext cx="12148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13</a:t>
            </a:r>
            <a:endParaRPr lang="fr-FR" sz="7200" dirty="0"/>
          </a:p>
        </p:txBody>
      </p:sp>
      <p:sp>
        <p:nvSpPr>
          <p:cNvPr id="12" name="Flèche courbée vers le haut 11"/>
          <p:cNvSpPr/>
          <p:nvPr/>
        </p:nvSpPr>
        <p:spPr>
          <a:xfrm rot="10800000">
            <a:off x="2534194" y="2769326"/>
            <a:ext cx="2142309" cy="8621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277608" y="4573058"/>
            <a:ext cx="56686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4</a:t>
            </a:r>
            <a:r>
              <a:rPr lang="fr-FR" sz="2800" dirty="0" smtClean="0"/>
              <a:t> fois </a:t>
            </a:r>
            <a:r>
              <a:rPr lang="fr-FR" sz="3600" dirty="0" smtClean="0"/>
              <a:t>3</a:t>
            </a:r>
            <a:r>
              <a:rPr lang="fr-FR" sz="2800" dirty="0" smtClean="0"/>
              <a:t> dizaines, ça fait </a:t>
            </a:r>
            <a:r>
              <a:rPr lang="fr-FR" sz="3600" dirty="0" smtClean="0"/>
              <a:t>12</a:t>
            </a:r>
            <a:r>
              <a:rPr lang="fr-FR" sz="2800" dirty="0" smtClean="0"/>
              <a:t> dizaines.</a:t>
            </a:r>
          </a:p>
          <a:p>
            <a:r>
              <a:rPr lang="fr-FR" sz="2800" dirty="0" smtClean="0"/>
              <a:t>Avec la dizaine que j’ai retenue, ça fait </a:t>
            </a:r>
            <a:r>
              <a:rPr lang="fr-FR" sz="3600" dirty="0" smtClean="0"/>
              <a:t>13</a:t>
            </a:r>
            <a:r>
              <a:rPr lang="fr-FR" sz="2800" dirty="0" smtClean="0"/>
              <a:t> dizaines.</a:t>
            </a:r>
            <a:endParaRPr lang="fr-FR" sz="28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600428"/>
            <a:ext cx="8965229" cy="1227313"/>
          </a:xfrm>
          <a:prstGeom prst="rect">
            <a:avLst/>
          </a:prstGeom>
        </p:spPr>
      </p:pic>
      <p:sp>
        <p:nvSpPr>
          <p:cNvPr id="15" name="Ellipse 14"/>
          <p:cNvSpPr/>
          <p:nvPr/>
        </p:nvSpPr>
        <p:spPr>
          <a:xfrm>
            <a:off x="8600138" y="4034157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4" name="Connecteur droit 3"/>
          <p:cNvCxnSpPr/>
          <p:nvPr/>
        </p:nvCxnSpPr>
        <p:spPr>
          <a:xfrm flipH="1">
            <a:off x="8600138" y="4034157"/>
            <a:ext cx="587829" cy="5389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24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33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23760" y="3372730"/>
            <a:ext cx="62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2</a:t>
            </a:r>
            <a:endParaRPr lang="fr-FR" sz="7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242779" y="3372729"/>
            <a:ext cx="12148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13</a:t>
            </a:r>
            <a:endParaRPr lang="fr-FR" sz="72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600428"/>
            <a:ext cx="8965229" cy="1227313"/>
          </a:xfrm>
          <a:prstGeom prst="rect">
            <a:avLst/>
          </a:prstGeom>
        </p:spPr>
      </p:pic>
      <p:sp>
        <p:nvSpPr>
          <p:cNvPr id="15" name="Ellipse 14"/>
          <p:cNvSpPr/>
          <p:nvPr/>
        </p:nvSpPr>
        <p:spPr>
          <a:xfrm>
            <a:off x="8600138" y="4034157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6" name="Connecteur droit 15"/>
          <p:cNvCxnSpPr/>
          <p:nvPr/>
        </p:nvCxnSpPr>
        <p:spPr>
          <a:xfrm flipH="1">
            <a:off x="8600138" y="4034157"/>
            <a:ext cx="587829" cy="5389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306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3313" y="4711293"/>
            <a:ext cx="2849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dirty="0" smtClean="0">
                <a:solidFill>
                  <a:srgbClr val="FF0000"/>
                </a:solidFill>
              </a:rPr>
              <a:t>33</a:t>
            </a:r>
            <a:r>
              <a:rPr lang="fr-FR" sz="5400" dirty="0" smtClean="0">
                <a:solidFill>
                  <a:srgbClr val="00B0F0"/>
                </a:solidFill>
              </a:rPr>
              <a:t> </a:t>
            </a:r>
            <a:r>
              <a:rPr lang="fr-FR" sz="5400" dirty="0" smtClean="0"/>
              <a:t>x</a:t>
            </a:r>
            <a:r>
              <a:rPr lang="fr-FR" sz="5400" dirty="0" smtClean="0">
                <a:solidFill>
                  <a:srgbClr val="00B0F0"/>
                </a:solidFill>
              </a:rPr>
              <a:t> </a:t>
            </a:r>
            <a:r>
              <a:rPr lang="fr-FR" sz="5400" dirty="0" smtClean="0">
                <a:solidFill>
                  <a:srgbClr val="0070C0"/>
                </a:solidFill>
              </a:rPr>
              <a:t>20 </a:t>
            </a:r>
            <a:r>
              <a:rPr lang="fr-FR" sz="5400" dirty="0" smtClean="0"/>
              <a:t>=</a:t>
            </a:r>
            <a:endParaRPr lang="fr-FR" sz="5400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3" y="304088"/>
            <a:ext cx="5781675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4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3313" y="4737798"/>
            <a:ext cx="2759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dirty="0" smtClean="0">
                <a:solidFill>
                  <a:srgbClr val="FF0000"/>
                </a:solidFill>
              </a:rPr>
              <a:t>33</a:t>
            </a:r>
            <a:r>
              <a:rPr lang="fr-FR" sz="5400" dirty="0" smtClean="0">
                <a:solidFill>
                  <a:srgbClr val="00B0F0"/>
                </a:solidFill>
              </a:rPr>
              <a:t> </a:t>
            </a:r>
            <a:r>
              <a:rPr lang="fr-FR" sz="5400" dirty="0" smtClean="0"/>
              <a:t>x</a:t>
            </a:r>
            <a:r>
              <a:rPr lang="fr-FR" sz="5400" dirty="0" smtClean="0">
                <a:solidFill>
                  <a:srgbClr val="00B0F0"/>
                </a:solidFill>
              </a:rPr>
              <a:t> </a:t>
            </a:r>
            <a:r>
              <a:rPr lang="fr-FR" sz="5400" dirty="0" smtClean="0">
                <a:solidFill>
                  <a:srgbClr val="0070C0"/>
                </a:solidFill>
              </a:rPr>
              <a:t>20 </a:t>
            </a:r>
            <a:r>
              <a:rPr lang="fr-FR" sz="5400" dirty="0" smtClean="0"/>
              <a:t>=</a:t>
            </a:r>
            <a:endParaRPr lang="fr-FR" sz="5400" dirty="0">
              <a:solidFill>
                <a:srgbClr val="0070C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936377" y="2924058"/>
            <a:ext cx="41611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rgbClr val="00B050"/>
                </a:solidFill>
              </a:rPr>
              <a:t>20 c’est 2 x 10</a:t>
            </a:r>
            <a:endParaRPr lang="fr-FR" sz="5400" b="1" dirty="0">
              <a:solidFill>
                <a:srgbClr val="00B05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462577" y="4740248"/>
            <a:ext cx="3972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rgbClr val="FF0000"/>
                </a:solidFill>
              </a:rPr>
              <a:t>33</a:t>
            </a:r>
            <a:r>
              <a:rPr lang="fr-FR" sz="5400" dirty="0" smtClean="0">
                <a:solidFill>
                  <a:srgbClr val="00B0F0"/>
                </a:solidFill>
              </a:rPr>
              <a:t> </a:t>
            </a:r>
            <a:r>
              <a:rPr lang="fr-FR" sz="5400" dirty="0" smtClean="0"/>
              <a:t>x</a:t>
            </a:r>
            <a:r>
              <a:rPr lang="fr-FR" sz="5400" dirty="0" smtClean="0">
                <a:solidFill>
                  <a:srgbClr val="00B0F0"/>
                </a:solidFill>
              </a:rPr>
              <a:t> </a:t>
            </a:r>
            <a:r>
              <a:rPr lang="fr-FR" sz="5400" dirty="0" smtClean="0">
                <a:solidFill>
                  <a:srgbClr val="0070C0"/>
                </a:solidFill>
              </a:rPr>
              <a:t>2 x 10 </a:t>
            </a:r>
            <a:r>
              <a:rPr lang="fr-FR" sz="5400" dirty="0" smtClean="0"/>
              <a:t>=</a:t>
            </a:r>
            <a:endParaRPr lang="fr-FR" sz="54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3" y="304088"/>
            <a:ext cx="5781675" cy="3543300"/>
          </a:xfrm>
          <a:prstGeom prst="rect">
            <a:avLst/>
          </a:prstGeom>
        </p:spPr>
      </p:pic>
      <p:sp>
        <p:nvSpPr>
          <p:cNvPr id="3" name="Flèche courbée vers le bas 2"/>
          <p:cNvSpPr/>
          <p:nvPr/>
        </p:nvSpPr>
        <p:spPr>
          <a:xfrm>
            <a:off x="2476500" y="4089400"/>
            <a:ext cx="3009900" cy="6274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4721009" y="4716863"/>
            <a:ext cx="1841500" cy="9652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05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5758" y="4026765"/>
            <a:ext cx="2600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rgbClr val="FF0000"/>
                </a:solidFill>
              </a:rPr>
              <a:t>33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/>
              <a:t>x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>
                <a:solidFill>
                  <a:srgbClr val="0070C0"/>
                </a:solidFill>
              </a:rPr>
              <a:t>20</a:t>
            </a:r>
            <a:endParaRPr lang="fr-FR" sz="36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75535" y="483325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33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sp>
        <p:nvSpPr>
          <p:cNvPr id="9" name="Flèche courbée vers le haut 8"/>
          <p:cNvSpPr/>
          <p:nvPr/>
        </p:nvSpPr>
        <p:spPr>
          <a:xfrm rot="10800000">
            <a:off x="2614436" y="4511514"/>
            <a:ext cx="979714" cy="48332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3" y="304088"/>
            <a:ext cx="5781675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13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5758" y="4026765"/>
            <a:ext cx="2600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rgbClr val="FF0000"/>
                </a:solidFill>
              </a:rPr>
              <a:t>33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/>
              <a:t>x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>
                <a:solidFill>
                  <a:srgbClr val="0070C0"/>
                </a:solidFill>
              </a:rPr>
              <a:t>20</a:t>
            </a:r>
            <a:endParaRPr lang="fr-FR" sz="36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75535" y="483325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33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sp>
        <p:nvSpPr>
          <p:cNvPr id="9" name="Flèche courbée vers le haut 8"/>
          <p:cNvSpPr/>
          <p:nvPr/>
        </p:nvSpPr>
        <p:spPr>
          <a:xfrm rot="10800000">
            <a:off x="2614436" y="4511514"/>
            <a:ext cx="979714" cy="48332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3" y="304088"/>
            <a:ext cx="5781675" cy="35433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962474" y="483325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63642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5758" y="4026765"/>
            <a:ext cx="2600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rgbClr val="FF0000"/>
                </a:solidFill>
              </a:rPr>
              <a:t>33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/>
              <a:t>x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>
                <a:solidFill>
                  <a:srgbClr val="0070C0"/>
                </a:solidFill>
              </a:rPr>
              <a:t>20</a:t>
            </a:r>
            <a:endParaRPr lang="fr-FR" sz="36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75535" y="483325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33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3" y="304088"/>
            <a:ext cx="5781675" cy="35433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962474" y="483325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  <p:sp>
        <p:nvSpPr>
          <p:cNvPr id="7" name="Flèche courbée vers le haut 6"/>
          <p:cNvSpPr/>
          <p:nvPr/>
        </p:nvSpPr>
        <p:spPr>
          <a:xfrm rot="10800000">
            <a:off x="2302466" y="4495717"/>
            <a:ext cx="1332411" cy="48332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530327" y="483325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45587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0"/>
            <a:ext cx="7035800" cy="67543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229600" y="2032000"/>
            <a:ext cx="850900" cy="4356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883" y="2032000"/>
            <a:ext cx="236417" cy="4445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5037221" y="1330980"/>
            <a:ext cx="618785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33</a:t>
            </a:r>
            <a:endParaRPr lang="fr-FR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2409091" y="1332484"/>
            <a:ext cx="5892800" cy="66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77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5758" y="4026765"/>
            <a:ext cx="2600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rgbClr val="FF0000"/>
                </a:solidFill>
              </a:rPr>
              <a:t>33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/>
              <a:t>x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>
                <a:solidFill>
                  <a:srgbClr val="0070C0"/>
                </a:solidFill>
              </a:rPr>
              <a:t>20</a:t>
            </a:r>
            <a:endParaRPr lang="fr-FR" sz="36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75535" y="483325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33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3" y="304088"/>
            <a:ext cx="5781675" cy="35433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962474" y="483325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5530327" y="483325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  <p:sp>
        <p:nvSpPr>
          <p:cNvPr id="9" name="Ellipse 8"/>
          <p:cNvSpPr/>
          <p:nvPr/>
        </p:nvSpPr>
        <p:spPr>
          <a:xfrm>
            <a:off x="3779366" y="4833257"/>
            <a:ext cx="1163119" cy="9314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08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5758" y="4026765"/>
            <a:ext cx="2600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rgbClr val="FF0000"/>
                </a:solidFill>
              </a:rPr>
              <a:t>33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/>
              <a:t>x</a:t>
            </a:r>
            <a:r>
              <a:rPr lang="fr-FR" sz="3600" dirty="0" smtClean="0">
                <a:solidFill>
                  <a:srgbClr val="00B0F0"/>
                </a:solidFill>
              </a:rPr>
              <a:t> </a:t>
            </a:r>
            <a:r>
              <a:rPr lang="fr-FR" sz="3600" dirty="0" smtClean="0">
                <a:solidFill>
                  <a:srgbClr val="0070C0"/>
                </a:solidFill>
              </a:rPr>
              <a:t>20</a:t>
            </a:r>
            <a:endParaRPr lang="fr-FR" sz="36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75535" y="483325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33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3" y="304088"/>
            <a:ext cx="5781675" cy="35433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962474" y="483325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5530327" y="483325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  <p:sp>
        <p:nvSpPr>
          <p:cNvPr id="9" name="Ellipse 8"/>
          <p:cNvSpPr/>
          <p:nvPr/>
        </p:nvSpPr>
        <p:spPr>
          <a:xfrm>
            <a:off x="3779366" y="4833257"/>
            <a:ext cx="1163119" cy="9314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6394621" y="4833256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solidFill>
                  <a:srgbClr val="FF0000"/>
                </a:solidFill>
              </a:rPr>
              <a:t>0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937124" y="4349930"/>
            <a:ext cx="34094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66 fois 10 </a:t>
            </a:r>
          </a:p>
          <a:p>
            <a:r>
              <a:rPr lang="fr-FR" sz="3600" dirty="0" smtClean="0">
                <a:solidFill>
                  <a:srgbClr val="FF0000"/>
                </a:solidFill>
              </a:rPr>
              <a:t>c’est 66 dizaines, donc 660.</a:t>
            </a:r>
            <a:endParaRPr lang="fr-F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5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2048534" y="4261758"/>
            <a:ext cx="45681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sz="5400" dirty="0" smtClean="0">
                <a:solidFill>
                  <a:srgbClr val="FF0000"/>
                </a:solidFill>
              </a:rPr>
              <a:t>33</a:t>
            </a:r>
            <a:r>
              <a:rPr lang="fr-FR" sz="5400" dirty="0" smtClean="0">
                <a:solidFill>
                  <a:srgbClr val="00B0F0"/>
                </a:solidFill>
              </a:rPr>
              <a:t> </a:t>
            </a:r>
            <a:r>
              <a:rPr lang="fr-FR" sz="5400" dirty="0" smtClean="0"/>
              <a:t>x</a:t>
            </a:r>
            <a:r>
              <a:rPr lang="fr-FR" sz="5400" dirty="0" smtClean="0">
                <a:solidFill>
                  <a:srgbClr val="00B0F0"/>
                </a:solidFill>
              </a:rPr>
              <a:t> </a:t>
            </a:r>
            <a:r>
              <a:rPr lang="fr-FR" sz="5400" dirty="0" smtClean="0">
                <a:solidFill>
                  <a:srgbClr val="0070C0"/>
                </a:solidFill>
              </a:rPr>
              <a:t>20 </a:t>
            </a:r>
            <a:r>
              <a:rPr lang="fr-FR" sz="5400" dirty="0" smtClean="0"/>
              <a:t>= </a:t>
            </a:r>
            <a:r>
              <a:rPr lang="fr-FR" sz="5400" b="1" dirty="0" smtClean="0"/>
              <a:t>660</a:t>
            </a:r>
            <a:endParaRPr lang="fr-FR" sz="54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3" y="304088"/>
            <a:ext cx="5781675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89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9" name="ZoneTexte 8"/>
          <p:cNvSpPr txBox="1"/>
          <p:nvPr/>
        </p:nvSpPr>
        <p:spPr>
          <a:xfrm>
            <a:off x="9313816" y="146205"/>
            <a:ext cx="2651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On dispose les chiffres en colonnes.</a:t>
            </a:r>
          </a:p>
        </p:txBody>
      </p:sp>
    </p:spTree>
    <p:extLst>
      <p:ext uri="{BB962C8B-B14F-4D97-AF65-F5344CB8AC3E}">
        <p14:creationId xmlns:p14="http://schemas.microsoft.com/office/powerpoint/2010/main" val="176047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7" name="Rectangle 6"/>
          <p:cNvSpPr/>
          <p:nvPr/>
        </p:nvSpPr>
        <p:spPr>
          <a:xfrm>
            <a:off x="4797286" y="1454931"/>
            <a:ext cx="617173" cy="188243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313816" y="146205"/>
            <a:ext cx="2651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On dispose les chiffres en colonnes.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797286" y="126496"/>
            <a:ext cx="1619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UNITÉS</a:t>
            </a:r>
            <a:endParaRPr lang="fr-FR" sz="2400" b="1" dirty="0">
              <a:solidFill>
                <a:srgbClr val="0070C0"/>
              </a:solidFill>
            </a:endParaRPr>
          </a:p>
        </p:txBody>
      </p:sp>
      <p:cxnSp>
        <p:nvCxnSpPr>
          <p:cNvPr id="12" name="Connecteur droit avec flèche 11"/>
          <p:cNvCxnSpPr>
            <a:stCxn id="10" idx="2"/>
            <a:endCxn id="7" idx="0"/>
          </p:cNvCxnSpPr>
          <p:nvPr/>
        </p:nvCxnSpPr>
        <p:spPr>
          <a:xfrm flipH="1">
            <a:off x="5105873" y="588161"/>
            <a:ext cx="501310" cy="86677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4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7" name="Rectangle 6"/>
          <p:cNvSpPr/>
          <p:nvPr/>
        </p:nvSpPr>
        <p:spPr>
          <a:xfrm>
            <a:off x="4797286" y="1454931"/>
            <a:ext cx="617173" cy="188243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313816" y="146205"/>
            <a:ext cx="2651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On dispose les chiffres en colonnes.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797286" y="126496"/>
            <a:ext cx="1619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UNITÉS</a:t>
            </a:r>
            <a:endParaRPr lang="fr-FR" sz="2400" b="1" dirty="0">
              <a:solidFill>
                <a:srgbClr val="0070C0"/>
              </a:solidFill>
            </a:endParaRPr>
          </a:p>
        </p:txBody>
      </p:sp>
      <p:cxnSp>
        <p:nvCxnSpPr>
          <p:cNvPr id="12" name="Connecteur droit avec flèche 11"/>
          <p:cNvCxnSpPr>
            <a:stCxn id="10" idx="2"/>
            <a:endCxn id="7" idx="0"/>
          </p:cNvCxnSpPr>
          <p:nvPr/>
        </p:nvCxnSpPr>
        <p:spPr>
          <a:xfrm flipH="1">
            <a:off x="5105873" y="588161"/>
            <a:ext cx="501310" cy="86677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56111" y="1454931"/>
            <a:ext cx="672643" cy="18824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3370406" y="126496"/>
            <a:ext cx="1619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DIZAINES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cxnSp>
        <p:nvCxnSpPr>
          <p:cNvPr id="13" name="Connecteur droit avec flèche 12"/>
          <p:cNvCxnSpPr>
            <a:stCxn id="11" idx="2"/>
            <a:endCxn id="8" idx="0"/>
          </p:cNvCxnSpPr>
          <p:nvPr/>
        </p:nvCxnSpPr>
        <p:spPr>
          <a:xfrm>
            <a:off x="4180303" y="588161"/>
            <a:ext cx="212130" cy="8667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2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84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7" name="Flèche courbée vers le haut 6"/>
          <p:cNvSpPr/>
          <p:nvPr/>
        </p:nvSpPr>
        <p:spPr>
          <a:xfrm rot="10800000">
            <a:off x="7393966" y="3319281"/>
            <a:ext cx="996287" cy="25930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75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7" name="Flèche courbée vers le haut 6"/>
          <p:cNvSpPr/>
          <p:nvPr/>
        </p:nvSpPr>
        <p:spPr>
          <a:xfrm rot="10800000">
            <a:off x="7393966" y="3319281"/>
            <a:ext cx="996287" cy="25930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3365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0980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0"/>
            <a:ext cx="7035800" cy="67543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229600" y="2032000"/>
            <a:ext cx="850900" cy="4356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9334500" y="990600"/>
            <a:ext cx="2552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33 </a:t>
            </a:r>
            <a:r>
              <a:rPr lang="fr-FR" sz="3200" dirty="0" smtClean="0">
                <a:solidFill>
                  <a:srgbClr val="FF0000"/>
                </a:solidFill>
              </a:rPr>
              <a:t>colonnes</a:t>
            </a:r>
            <a:endParaRPr lang="fr-FR" sz="3200" dirty="0" smtClean="0">
              <a:solidFill>
                <a:srgbClr val="FF000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883" y="2032000"/>
            <a:ext cx="236417" cy="4445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247901" y="2032000"/>
            <a:ext cx="279399" cy="43561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037221" y="1330980"/>
            <a:ext cx="618785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33</a:t>
            </a:r>
            <a:endParaRPr lang="fr-FR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2409091" y="1332484"/>
            <a:ext cx="5892800" cy="66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16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" name="Flèche courbée vers le haut 10"/>
          <p:cNvSpPr/>
          <p:nvPr/>
        </p:nvSpPr>
        <p:spPr>
          <a:xfrm rot="10800000">
            <a:off x="7052189" y="3284840"/>
            <a:ext cx="1338064" cy="29374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997588" y="2107235"/>
            <a:ext cx="25930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4 fois 3 dizaines </a:t>
            </a:r>
          </a:p>
          <a:p>
            <a:r>
              <a:rPr lang="fr-FR" sz="2800" b="1" dirty="0" smtClean="0">
                <a:solidFill>
                  <a:srgbClr val="FF0000"/>
                </a:solidFill>
              </a:rPr>
              <a:t>et la retenue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94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" name="Flèche courbée vers le haut 10"/>
          <p:cNvSpPr/>
          <p:nvPr/>
        </p:nvSpPr>
        <p:spPr>
          <a:xfrm rot="10800000">
            <a:off x="7052189" y="3284840"/>
            <a:ext cx="1338064" cy="29374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997588" y="2107235"/>
            <a:ext cx="25930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4 fois 3 dizaines </a:t>
            </a:r>
          </a:p>
          <a:p>
            <a:r>
              <a:rPr lang="fr-FR" sz="2800" b="1" dirty="0" smtClean="0">
                <a:solidFill>
                  <a:srgbClr val="FF0000"/>
                </a:solidFill>
              </a:rPr>
              <a:t>et la retenue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35532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64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8502653" y="4635477"/>
            <a:ext cx="504967" cy="6883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70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1" name="Flèche courbée vers le haut 20"/>
          <p:cNvSpPr/>
          <p:nvPr/>
        </p:nvSpPr>
        <p:spPr>
          <a:xfrm rot="10800000">
            <a:off x="7393966" y="4422014"/>
            <a:ext cx="996287" cy="23980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31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1" name="Flèche courbée vers le haut 20"/>
          <p:cNvSpPr/>
          <p:nvPr/>
        </p:nvSpPr>
        <p:spPr>
          <a:xfrm rot="10800000">
            <a:off x="7393966" y="4422014"/>
            <a:ext cx="996287" cy="23980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075294" y="4401957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57983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075294" y="4401957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sp>
        <p:nvSpPr>
          <p:cNvPr id="24" name="Flèche courbée vers le haut 23"/>
          <p:cNvSpPr/>
          <p:nvPr/>
        </p:nvSpPr>
        <p:spPr>
          <a:xfrm rot="10800000">
            <a:off x="7052189" y="4359145"/>
            <a:ext cx="1361170" cy="31040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61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075294" y="4401957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sp>
        <p:nvSpPr>
          <p:cNvPr id="24" name="Flèche courbée vers le haut 23"/>
          <p:cNvSpPr/>
          <p:nvPr/>
        </p:nvSpPr>
        <p:spPr>
          <a:xfrm rot="10800000">
            <a:off x="7052189" y="4359145"/>
            <a:ext cx="1361170" cy="31040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769051" y="4397171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5462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0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075294" y="4401957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769051" y="4397171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28299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0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075294" y="4401957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769051" y="4397171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cxnSp>
        <p:nvCxnSpPr>
          <p:cNvPr id="24" name="Connecteur droit 23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290385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0"/>
            <a:ext cx="7035800" cy="67543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229600" y="2032000"/>
            <a:ext cx="850900" cy="4356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9334500" y="990600"/>
            <a:ext cx="2552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33 colonnes</a:t>
            </a:r>
          </a:p>
          <a:p>
            <a:r>
              <a:rPr lang="fr-FR" sz="3200" dirty="0" smtClean="0">
                <a:solidFill>
                  <a:srgbClr val="002060"/>
                </a:solidFill>
              </a:rPr>
              <a:t>24 lignes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883" y="2032000"/>
            <a:ext cx="236417" cy="4445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247901" y="6204857"/>
            <a:ext cx="5890259" cy="22386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247901" y="2032000"/>
            <a:ext cx="279399" cy="43561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037221" y="1330980"/>
            <a:ext cx="618785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33</a:t>
            </a:r>
            <a:endParaRPr lang="fr-FR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2409091" y="1332484"/>
            <a:ext cx="5892800" cy="66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71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0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075294" y="4401957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769051" y="4397171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cxnSp>
        <p:nvCxnSpPr>
          <p:cNvPr id="24" name="Connecteur droit 23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4824642" y="5357773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2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201110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0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075294" y="4401957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769051" y="4397171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cxnSp>
        <p:nvCxnSpPr>
          <p:cNvPr id="24" name="Connecteur droit 23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4235912" y="5350200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9</a:t>
            </a:r>
            <a:endParaRPr lang="fr-FR" sz="6600" dirty="0"/>
          </a:p>
        </p:txBody>
      </p:sp>
      <p:sp>
        <p:nvSpPr>
          <p:cNvPr id="27" name="ZoneTexte 26"/>
          <p:cNvSpPr txBox="1"/>
          <p:nvPr/>
        </p:nvSpPr>
        <p:spPr>
          <a:xfrm>
            <a:off x="4824642" y="5357773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2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51293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4" name="ZoneTexte 13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33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0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075294" y="4401957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769051" y="4397171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cxnSp>
        <p:nvCxnSpPr>
          <p:cNvPr id="24" name="Connecteur droit 23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4235912" y="5350200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9</a:t>
            </a:r>
            <a:endParaRPr lang="fr-FR" sz="6600" dirty="0"/>
          </a:p>
        </p:txBody>
      </p:sp>
      <p:sp>
        <p:nvSpPr>
          <p:cNvPr id="27" name="ZoneTexte 26"/>
          <p:cNvSpPr txBox="1"/>
          <p:nvPr/>
        </p:nvSpPr>
        <p:spPr>
          <a:xfrm>
            <a:off x="4824642" y="5357773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737442" y="5358061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7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107755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3 3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8" name="ZoneTexte 7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10" name="Ellipse 9"/>
          <p:cNvSpPr/>
          <p:nvPr/>
        </p:nvSpPr>
        <p:spPr>
          <a:xfrm>
            <a:off x="7304280" y="2314310"/>
            <a:ext cx="587829" cy="539959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7304280" y="2314310"/>
            <a:ext cx="587829" cy="622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13</a:t>
            </a:r>
            <a:endParaRPr lang="fr-FR" sz="6600" dirty="0"/>
          </a:p>
        </p:txBody>
      </p:sp>
      <p:sp>
        <p:nvSpPr>
          <p:cNvPr id="22" name="ZoneTexte 21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0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075294" y="4401957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769051" y="4397171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cxnSp>
        <p:nvCxnSpPr>
          <p:cNvPr id="24" name="Connecteur droit 23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4235912" y="5350200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9</a:t>
            </a:r>
            <a:endParaRPr lang="fr-FR" sz="6600" dirty="0"/>
          </a:p>
        </p:txBody>
      </p:sp>
      <p:sp>
        <p:nvSpPr>
          <p:cNvPr id="27" name="ZoneTexte 26"/>
          <p:cNvSpPr txBox="1"/>
          <p:nvPr/>
        </p:nvSpPr>
        <p:spPr>
          <a:xfrm>
            <a:off x="4824642" y="5357773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2</a:t>
            </a:r>
            <a:endParaRPr lang="fr-FR" sz="66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737442" y="5358061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7</a:t>
            </a:r>
            <a:endParaRPr lang="fr-FR" sz="6600" dirty="0"/>
          </a:p>
        </p:txBody>
      </p:sp>
      <p:sp>
        <p:nvSpPr>
          <p:cNvPr id="29" name="ZoneTexte 28"/>
          <p:cNvSpPr txBox="1"/>
          <p:nvPr/>
        </p:nvSpPr>
        <p:spPr>
          <a:xfrm>
            <a:off x="6711089" y="3739004"/>
            <a:ext cx="48756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1" dirty="0" smtClean="0">
                <a:solidFill>
                  <a:srgbClr val="FF0000"/>
                </a:solidFill>
              </a:rPr>
              <a:t>33 x 24 = 792</a:t>
            </a:r>
            <a:endParaRPr lang="fr-FR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6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0"/>
            <a:ext cx="7035800" cy="67543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229600" y="2032000"/>
            <a:ext cx="850900" cy="4356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601200" y="3251200"/>
            <a:ext cx="212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33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2060"/>
                </a:solidFill>
              </a:rPr>
              <a:t>24</a:t>
            </a:r>
            <a:endParaRPr lang="fr-FR" sz="4800" dirty="0">
              <a:solidFill>
                <a:srgbClr val="00206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9334500" y="990600"/>
            <a:ext cx="2552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33 colonnes</a:t>
            </a:r>
          </a:p>
          <a:p>
            <a:r>
              <a:rPr lang="fr-FR" sz="3200" dirty="0" smtClean="0">
                <a:solidFill>
                  <a:srgbClr val="002060"/>
                </a:solidFill>
              </a:rPr>
              <a:t>24 lignes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883" y="2032000"/>
            <a:ext cx="236417" cy="4445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247901" y="6204857"/>
            <a:ext cx="5890259" cy="22386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247901" y="2032000"/>
            <a:ext cx="279399" cy="43561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037221" y="1330980"/>
            <a:ext cx="618785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33</a:t>
            </a:r>
            <a:endParaRPr lang="fr-FR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2409091" y="1332484"/>
            <a:ext cx="5892800" cy="66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38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t="18393"/>
          <a:stretch/>
        </p:blipFill>
        <p:spPr>
          <a:xfrm>
            <a:off x="705394" y="-1"/>
            <a:ext cx="8620437" cy="675349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617554" y="1106324"/>
            <a:ext cx="212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33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4</a:t>
            </a:r>
            <a:endParaRPr lang="fr-FR" sz="4800" dirty="0">
              <a:solidFill>
                <a:srgbClr val="00B0F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026568" y="192505"/>
            <a:ext cx="9785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33</a:t>
            </a:r>
            <a:endParaRPr lang="fr-FR" sz="36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079" y="973371"/>
            <a:ext cx="293025" cy="543806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2079" y="1031966"/>
            <a:ext cx="7199327" cy="88827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Accolade fermante 8"/>
          <p:cNvSpPr/>
          <p:nvPr/>
        </p:nvSpPr>
        <p:spPr>
          <a:xfrm>
            <a:off x="8373290" y="1031966"/>
            <a:ext cx="248195" cy="905355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76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t="18393"/>
          <a:stretch/>
        </p:blipFill>
        <p:spPr>
          <a:xfrm>
            <a:off x="705394" y="-1"/>
            <a:ext cx="8620437" cy="675349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9183189" y="1060604"/>
            <a:ext cx="212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33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4</a:t>
            </a:r>
            <a:endParaRPr lang="fr-FR" sz="4800" dirty="0">
              <a:solidFill>
                <a:srgbClr val="00B0F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691592" y="3705832"/>
            <a:ext cx="212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33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20</a:t>
            </a:r>
            <a:endParaRPr lang="fr-FR" sz="4800" dirty="0">
              <a:solidFill>
                <a:srgbClr val="0070C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026568" y="192505"/>
            <a:ext cx="9785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33</a:t>
            </a:r>
            <a:endParaRPr lang="fr-FR" sz="36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079" y="973371"/>
            <a:ext cx="293025" cy="543806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82079" y="1920240"/>
            <a:ext cx="7199327" cy="440218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782079" y="1031966"/>
            <a:ext cx="7199327" cy="88827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Accolade fermante 8"/>
          <p:cNvSpPr/>
          <p:nvPr/>
        </p:nvSpPr>
        <p:spPr>
          <a:xfrm>
            <a:off x="8921931" y="1920240"/>
            <a:ext cx="653143" cy="4402183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789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33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600428"/>
            <a:ext cx="8965229" cy="122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00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33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8" name="Flèche courbée vers le haut 7"/>
          <p:cNvSpPr/>
          <p:nvPr/>
        </p:nvSpPr>
        <p:spPr>
          <a:xfrm rot="10800000">
            <a:off x="3135086" y="2913017"/>
            <a:ext cx="1541417" cy="57476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048159" y="2131052"/>
            <a:ext cx="4978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4</a:t>
            </a:r>
            <a:r>
              <a:rPr lang="fr-FR" sz="2800" dirty="0" smtClean="0"/>
              <a:t> fois </a:t>
            </a:r>
            <a:r>
              <a:rPr lang="fr-FR" sz="3600" dirty="0" smtClean="0"/>
              <a:t>3</a:t>
            </a:r>
            <a:r>
              <a:rPr lang="fr-FR" sz="2800" dirty="0" smtClean="0"/>
              <a:t> unités, ça fait </a:t>
            </a:r>
            <a:r>
              <a:rPr lang="fr-FR" sz="3600" dirty="0" smtClean="0"/>
              <a:t>12</a:t>
            </a:r>
            <a:r>
              <a:rPr lang="fr-FR" sz="2800" dirty="0" smtClean="0"/>
              <a:t> unités.</a:t>
            </a:r>
            <a:endParaRPr lang="fr-FR" sz="28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600428"/>
            <a:ext cx="8965229" cy="122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35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583</Words>
  <Application>Microsoft Office PowerPoint</Application>
  <PresentationFormat>Grand écran</PresentationFormat>
  <Paragraphs>236</Paragraphs>
  <Slides>43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43</vt:i4>
      </vt:variant>
    </vt:vector>
  </HeadingPairs>
  <TitlesOfParts>
    <vt:vector size="47" baseType="lpstr">
      <vt:lpstr>Arial</vt:lpstr>
      <vt:lpstr>Calibri</vt:lpstr>
      <vt:lpstr>Calibri Light</vt:lpstr>
      <vt:lpstr>Thème Office</vt:lpstr>
      <vt:lpstr>La multiplication en colonnes avec retenue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DSDEN71</dc:creator>
  <cp:lastModifiedBy>DSDEN71</cp:lastModifiedBy>
  <cp:revision>37</cp:revision>
  <dcterms:created xsi:type="dcterms:W3CDTF">2020-04-03T10:15:25Z</dcterms:created>
  <dcterms:modified xsi:type="dcterms:W3CDTF">2020-04-07T06:20:28Z</dcterms:modified>
</cp:coreProperties>
</file>