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FF"/>
    <a:srgbClr val="B05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6163" autoAdjust="0"/>
  </p:normalViewPr>
  <p:slideViewPr>
    <p:cSldViewPr snapToGrid="0">
      <p:cViewPr>
        <p:scale>
          <a:sx n="84" d="100"/>
          <a:sy n="84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A373A4-30B0-441D-B8BE-DD20CADD7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AA46385-A23B-4B7C-9AF8-F9C175B0F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A00D014-1714-413A-A282-61E535DE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26E075D-DAE4-42D2-98A6-9D1DBB80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53E82F3-ABB5-4411-B004-E17B40FB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08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B4AF1D-64FF-4997-B00C-477F41D3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9B7E4FA-8204-415F-A16A-278882527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8ADB1E7-DD7D-419B-AAD3-550E2BE0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97DCC55-0424-4A4F-ADC9-D75461C5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9231D8E-96DD-46CF-AB96-7D7C88F8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8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EFCF62D-5475-4CC5-9DB8-700E28DBE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45AB478-549C-4A1F-98E9-AE3A2ED5D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8F46AB-D90D-4777-8F11-959275FA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AA6DF5-4C5C-4109-90E8-7E9FBE17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1AC7554-C625-444E-9AAB-95C50804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3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AB0D2D-662A-489B-8297-57FBB734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CF2FA39-1B52-42AB-82F1-66B49101F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BDB1877-CD86-4500-B1CA-59CB161E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C198D89-B488-4BB2-A00B-85B1A659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8D50625-427A-4E28-BB1E-9D0A48FE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76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F100FD-CB04-4B15-A9D9-C1428AC1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78F5DC5-13F9-4193-B007-4A894EAE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CB40D92-0366-498B-8009-803A0295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2D6723-A3EE-45E6-959A-CD645441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F28C622-D5EA-4B23-9908-9FD75FF4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29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8AF4F3-CFA7-40E2-AE75-88B06FF3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6BCF47-10FD-4863-8DF4-DCE2347E0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C3B42E3-48A3-4AFB-B5ED-430463FC9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F9E37CC-D6C4-4D13-9CCE-5AF2CE47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4EE9DEE-95A1-4CCB-B802-1F6E6102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9D3FE8E-5851-4B34-8209-45B8B2D9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5F3DAC-48BE-4871-A076-7B621E13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106DC7E-9F03-4660-98DB-B92484F33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610D576-D5D3-497C-A70A-29AF5A97D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67BCEA2-13D5-427B-8019-729FAAB11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5E4E7A7-062D-43E1-8A6E-A397DA702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EE032C5-AFF0-437C-B848-39AF42F5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AEAE083-1C2B-4622-9F99-97B85B39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75970FA-BE60-47C5-9759-57B6E0FE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19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70A4E1-C52B-431C-836B-EC48DF07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C3F5F07-456C-48F1-ABD4-EAB6D196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34B1E55-7F96-4254-ABDC-7CEB6E3E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6C34085-33A9-4C7B-A7EE-EFAB23BA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46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82C061-A8A6-47C4-845C-DC5F655D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8CCFEA2-540E-46B7-915B-C41617D2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980F9A9-56D2-4C6C-A7D6-39E41610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5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76EAED-1160-4A7D-93ED-F0951776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BCAAE5-1142-4BF8-B8E6-9FB4BCB4C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627536E-44DA-4FE6-BAA5-E416C1B82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7597AEC-6805-4730-814E-F7370084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2528D5F-2D59-4AD6-AED7-F813118F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E0DEADA-0608-4A84-AB9A-98967DB2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35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92E0EB-100F-4F14-BB43-DFCEB4C4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6866810-409A-4B2B-9C1C-C3756BFC1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CA1F1A6-F98F-4A5F-9102-26BED69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7451254-8803-4DC0-93AD-9F0F942E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45141D1-F09B-41E5-9138-116A1398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7F657A9-72A8-44EA-AB39-6CF59070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50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7102EDC-A1C7-423B-BFDF-900F48FC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1DB592-B56D-4223-8F9C-06541FFE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B365E27-91BF-4458-B91E-46DE1ED0D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561B-2A9E-45B8-A685-52AA081214DC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3CB4AE-287C-4B14-8B3D-800B2E2D3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5403804-B327-42F9-A4CF-084C10006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DDD6-EA51-4239-A493-B7025BA47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67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openedition.org/erea/631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safalleida.blogspot.com/2016/09/welcome-back-to-school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ularagon.catedu.es/materialesaularagon2013/blogs/M2_contenido/u2_multimedia.html" TargetMode="External"/><Relationship Id="rId7" Type="http://schemas.openxmlformats.org/officeDocument/2006/relationships/hyperlink" Target="https://pixabay.com/en/book-books-library-books-reading-202246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pngall.com/newspaper-pn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0A1ED06-4733-4020-9C60-81D4D8014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CA3509-3AF9-45FE-93ED-57BB5D5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58352E45-FEBD-484E-8CF1-5D9DFC729B5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7683" b="1"/>
          <a:stretch/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9A1D16-499A-44AA-BEDC-0B66026C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25195"/>
            <a:ext cx="10165218" cy="2806506"/>
          </a:xfrm>
          <a:effectLst>
            <a:softEdge rad="2032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dirty="0">
                <a:solidFill>
                  <a:srgbClr val="000099"/>
                </a:solidFill>
                <a:latin typeface="Arial Black" panose="020B0A04020102020204" pitchFamily="34" charset="0"/>
              </a:rPr>
              <a:t>ANGLAIS LLCER ET LLCER MC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045BDE0-39D6-4A5E-96AD-AEBF8D42E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091" y="3526300"/>
            <a:ext cx="10165218" cy="2588458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DEUX SPECIALITES DIFFERENTES ET SIMILAIRES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HORAIRES DE PREMIERE: 4H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HORAIRES DE TERMINALE: 6 HEURES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NIVEAU VISE EN PREMIERE: B2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NIVEAU VISE EN TERMINALE: </a:t>
            </a:r>
            <a:r>
              <a:rPr lang="en-US" sz="2000" dirty="0" smtClean="0">
                <a:solidFill>
                  <a:srgbClr val="FFFFFF"/>
                </a:solidFill>
              </a:rPr>
              <a:t>B2 / C1 </a:t>
            </a:r>
            <a:r>
              <a:rPr lang="en-US" sz="2000" dirty="0" err="1" smtClean="0">
                <a:solidFill>
                  <a:srgbClr val="FFFFFF"/>
                </a:solidFill>
              </a:rPr>
              <a:t>selon</a:t>
            </a:r>
            <a:r>
              <a:rPr lang="en-US" sz="2000" dirty="0" smtClean="0">
                <a:solidFill>
                  <a:srgbClr val="FFFFFF"/>
                </a:solidFill>
              </a:rPr>
              <a:t> les </a:t>
            </a:r>
            <a:r>
              <a:rPr lang="en-US" sz="2000" dirty="0" err="1" smtClean="0">
                <a:solidFill>
                  <a:srgbClr val="FFFFFF"/>
                </a:solidFill>
              </a:rPr>
              <a:t>spécialités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2000" b="1" i="0" dirty="0">
                <a:solidFill>
                  <a:srgbClr val="FFFFFF"/>
                </a:solidFill>
                <a:effectLst/>
              </a:rPr>
              <a:t>Get to know your way around the English-speaking world and cultures! </a:t>
            </a:r>
          </a:p>
          <a:p>
            <a:pPr algn="l"/>
            <a:r>
              <a:rPr lang="en-US" sz="2000" b="1" i="0" dirty="0" err="1">
                <a:solidFill>
                  <a:srgbClr val="FFFFFF"/>
                </a:solidFill>
                <a:effectLst/>
              </a:rPr>
              <a:t>Familiarisez</a:t>
            </a:r>
            <a:r>
              <a:rPr lang="en-US" sz="2000" b="1" i="0" dirty="0">
                <a:solidFill>
                  <a:srgbClr val="FFFFFF"/>
                </a:solidFill>
                <a:effectLst/>
              </a:rPr>
              <a:t> - </a:t>
            </a:r>
            <a:r>
              <a:rPr lang="en-US" sz="2000" b="1" i="0" dirty="0" err="1">
                <a:solidFill>
                  <a:srgbClr val="FFFFFF"/>
                </a:solidFill>
                <a:effectLst/>
              </a:rPr>
              <a:t>vous</a:t>
            </a:r>
            <a:r>
              <a:rPr lang="en-US" sz="2000" b="1" i="0" dirty="0">
                <a:solidFill>
                  <a:srgbClr val="FFFFFF"/>
                </a:solidFill>
                <a:effectLst/>
              </a:rPr>
              <a:t> avec le monde anglophone et </a:t>
            </a:r>
            <a:r>
              <a:rPr lang="en-US" sz="2000" b="1" i="0" dirty="0" err="1">
                <a:solidFill>
                  <a:srgbClr val="FFFFFF"/>
                </a:solidFill>
                <a:effectLst/>
              </a:rPr>
              <a:t>ses</a:t>
            </a:r>
            <a:r>
              <a:rPr lang="en-US" sz="2000" b="1" i="0" dirty="0">
                <a:solidFill>
                  <a:srgbClr val="FFFFFF"/>
                </a:solidFill>
                <a:effectLst/>
              </a:rPr>
              <a:t> cultures!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2FC4F7-F4C3-4A60-8C2E-BED4F075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 D’ETUDES SUPERIEURES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xmlns="" id="{606F31D4-F78B-42D4-849B-18A9EC14D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574485"/>
              </p:ext>
            </p:extLst>
          </p:nvPr>
        </p:nvGraphicFramePr>
        <p:xfrm>
          <a:off x="932468" y="2222122"/>
          <a:ext cx="10515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37020534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3084735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LANGUES CIVILISATION ET CULTURES ETRANGERES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LLCE MONDE CONTEMPORAIN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7210890"/>
                  </a:ext>
                </a:extLst>
              </a:tr>
              <a:tr h="399948">
                <a:tc>
                  <a:txBody>
                    <a:bodyPr/>
                    <a:lstStyle/>
                    <a:p>
                      <a:r>
                        <a:rPr lang="fr-FR" dirty="0"/>
                        <a:t>ETUDES UNIVERSITAIRES EN SCIENCES HUMAINES OU LANGUES OU DROIT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ETUDES UNIVERSITAIRES EN SCIENCES OU DROIT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18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CLASSES PREPAS LITTERAIRES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CLASSES PREPAS SCIENTIFIQUES OU ECONOMIQUES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024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SCIENCES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SCIENCES 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55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GRANDES ECOLES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ECOLES D’INGENIEURS ET DE COMMERCE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78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BTS TOURISME, ARTS ET CULTURE…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BTS COMMERCE INTERNATIONAL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130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786FA3-F088-4869-A999-4752EFF7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THANKS FOR YOUR ATTENTION!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CCB8692-C4CA-4FDC-8E44-DB81F1E3C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381"/>
          <a:stretch/>
        </p:blipFill>
        <p:spPr>
          <a:xfrm>
            <a:off x="-107556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081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03DC2-41E3-429B-A467-0D7BACDB12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fr-FR" sz="3959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POURQUOI CHOISIR LA SPE LLCER OU LLCER MC?</a:t>
            </a:r>
            <a:br>
              <a:rPr kumimoji="0" lang="fr-FR" sz="3959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3C6150B-8FE7-4E3A-BB80-27B66E47FD8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Pour progresser rapidement en anglais si vous avez déjà un niveau B1.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Pour vous faire plaisir , et acquérir une solide culture générale.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 vous vous intéressez à l’art, à la culture et à la civilisation et à la littérature, vous choisirez plutôt LLCER.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Si vous aimez comprendre et analyser les enjeux du monde anglophone  contemporain _ société, économie, géopolitique, sciences et techniques _vous choisirez plutôt LLCER MC.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22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5F1614-D19D-4CB5-975B-E6DD1108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LLCER ET LLCER MONDE CONTEMPORAIN</a:t>
            </a:r>
            <a:br>
              <a:rPr lang="fr-FR" dirty="0"/>
            </a:br>
            <a:r>
              <a:rPr lang="fr-FR" dirty="0"/>
              <a:t>OBJECTIFS COMMUNS DES DEUX SPES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xmlns="" id="{A5281713-277B-4A4C-AA80-71F2B17F9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030362"/>
              </p:ext>
            </p:extLst>
          </p:nvPr>
        </p:nvGraphicFramePr>
        <p:xfrm>
          <a:off x="838200" y="2242438"/>
          <a:ext cx="10515600" cy="353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6910713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EXPLORER ET METTRE EN PERSPECTIVE LA LANGUE ET LES CULTURES DES SOCIETES ANGLOPHONES</a:t>
                      </a:r>
                    </a:p>
                  </a:txBody>
                  <a:tcPr>
                    <a:solidFill>
                      <a:srgbClr val="B058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3714221"/>
                  </a:ext>
                </a:extLst>
              </a:tr>
              <a:tr h="668590">
                <a:tc>
                  <a:txBody>
                    <a:bodyPr/>
                    <a:lstStyle/>
                    <a:p>
                      <a:r>
                        <a:rPr lang="fr-FR" dirty="0"/>
                        <a:t>MAITRISER LA LANGUE ECRITE ET ORALE NIVEAU C1 EN FIN DE TERMINALE (UTILISATEUR EXPERIMENTE)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Vous pourrez passer en terminale une certification de Cambridge niveau B2/C1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Calibri"/>
                        <a:sym typeface="Arial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8705126"/>
                  </a:ext>
                </a:extLst>
              </a:tr>
              <a:tr h="668590">
                <a:tc>
                  <a:txBody>
                    <a:bodyPr/>
                    <a:lstStyle/>
                    <a:p>
                      <a:r>
                        <a:rPr lang="fr-FR" dirty="0"/>
                        <a:t>ACQUERIR DES CONNAISSANCES CIVILISATIONNELLES ET CULTURELLES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7196366"/>
                  </a:ext>
                </a:extLst>
              </a:tr>
              <a:tr h="668590">
                <a:tc>
                  <a:txBody>
                    <a:bodyPr/>
                    <a:lstStyle/>
                    <a:p>
                      <a:r>
                        <a:rPr lang="fr-FR" dirty="0"/>
                        <a:t>SE PREPARER AUX ETUDES SUPERIEURES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6276811"/>
                  </a:ext>
                </a:extLst>
              </a:tr>
              <a:tr h="668590">
                <a:tc>
                  <a:txBody>
                    <a:bodyPr/>
                    <a:lstStyle/>
                    <a:p>
                      <a:r>
                        <a:rPr lang="fr-FR" dirty="0"/>
                        <a:t>SE PREPARER A LA MOBILITE INTERNATIONALE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Calibri"/>
                        <a:sym typeface="Arial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403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0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91592F-B1C6-473E-9201-B89B2D48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DEUX ENSEIGNEMENTS DIFFERENTS ET SIMILAIRES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xmlns="" id="{781EC1DF-EBA4-4C76-B31D-2E3CAE0CE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799454"/>
              </p:ext>
            </p:extLst>
          </p:nvPr>
        </p:nvGraphicFramePr>
        <p:xfrm>
          <a:off x="976746" y="1820151"/>
          <a:ext cx="10014305" cy="505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945">
                  <a:extLst>
                    <a:ext uri="{9D8B030D-6E8A-4147-A177-3AD203B41FA5}">
                      <a16:colId xmlns:a16="http://schemas.microsoft.com/office/drawing/2014/main" xmlns="" val="4226186879"/>
                    </a:ext>
                  </a:extLst>
                </a:gridCol>
                <a:gridCol w="5024360">
                  <a:extLst>
                    <a:ext uri="{9D8B030D-6E8A-4147-A177-3AD203B41FA5}">
                      <a16:colId xmlns:a16="http://schemas.microsoft.com/office/drawing/2014/main" xmlns="" val="3183851729"/>
                    </a:ext>
                  </a:extLst>
                </a:gridCol>
              </a:tblGrid>
              <a:tr h="624020">
                <a:tc>
                  <a:txBody>
                    <a:bodyPr/>
                    <a:lstStyle/>
                    <a:p>
                      <a:r>
                        <a:rPr lang="fr-FR" dirty="0"/>
                        <a:t>LANGUES CIVILISATION ET CULTURES ETRANGERES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LLCER MONDE CONTEMPORAIN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7418613"/>
                  </a:ext>
                </a:extLst>
              </a:tr>
              <a:tr h="173518">
                <a:tc>
                  <a:txBody>
                    <a:bodyPr/>
                    <a:lstStyle/>
                    <a:p>
                      <a:r>
                        <a:rPr lang="fr-FR" dirty="0"/>
                        <a:t>TRAVAIL SUR LA LANGUE PARLEE ET ECRITE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TRAVAIL SUR LA LANGUE PARLEE ET ECRITE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295319"/>
                  </a:ext>
                </a:extLst>
              </a:tr>
              <a:tr h="616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CIVILISATION,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LITTÉRATURE, ARTS VISUELS,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CULTURE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FF"/>
                          </a:solidFill>
                        </a:rPr>
                        <a:t>CIVILISATION CONTEMPORAINE </a:t>
                      </a:r>
                      <a:r>
                        <a:rPr lang="fr-FR" dirty="0"/>
                        <a:t>,</a:t>
                      </a:r>
                      <a:r>
                        <a:rPr lang="fr-FR" dirty="0">
                          <a:solidFill>
                            <a:srgbClr val="FF00FF"/>
                          </a:solidFill>
                        </a:rPr>
                        <a:t> </a:t>
                      </a:r>
                      <a:r>
                        <a:rPr lang="fr-FR" dirty="0"/>
                        <a:t>ARTS VISUELS, CULTURE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2642250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r>
                        <a:rPr lang="fr-FR" dirty="0"/>
                        <a:t>DEVELOPPEMENT DES COMPETENCES ORALES ARGUMENTATIVES:PENSER, RAISONNER,CONVAINCRE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DEVELOPPEMENT DES COMPETENCES ORALES ARGUMENTATIVES:PENSER,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RAISONNER,CONVAINCRE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245579"/>
                  </a:ext>
                </a:extLst>
              </a:tr>
              <a:tr h="40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DEVELOPPEMENT DE L’ESPRIT CRITIQUE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  <a:sym typeface="Arial"/>
                        </a:rPr>
                        <a:t>DEVELOPPEMENT DE L’ESPRIT CRITIQUE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408511"/>
                  </a:ext>
                </a:extLst>
              </a:tr>
              <a:tr h="673624">
                <a:tc>
                  <a:txBody>
                    <a:bodyPr/>
                    <a:lstStyle/>
                    <a:p>
                      <a:r>
                        <a:rPr lang="fr-FR" dirty="0"/>
                        <a:t>DECOUVERTE DES </a:t>
                      </a:r>
                      <a:r>
                        <a:rPr lang="fr-FR" dirty="0">
                          <a:solidFill>
                            <a:srgbClr val="FF00FF"/>
                          </a:solidFill>
                        </a:rPr>
                        <a:t>COURANTS ARTISTIQUES ET LITTERAIRES </a:t>
                      </a:r>
                      <a:r>
                        <a:rPr lang="fr-FR" dirty="0"/>
                        <a:t>DU MONDE ANGLOPHONE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DECOUVERTES DES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COURANTS D’IDEES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 MONDE ANGLOPHONE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8975666"/>
                  </a:ext>
                </a:extLst>
              </a:tr>
              <a:tr h="62956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FF"/>
                          </a:solidFill>
                        </a:rPr>
                        <a:t>ETUDE GUIDEE D’ŒUVRES COMPLETES LITTERAIRES ET FILMIQUES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FF"/>
                          </a:solidFill>
                        </a:rPr>
                        <a:t>ETUDE GUIDEE DE SUPPORTS VARIES NON LITTERAIRES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4529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8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80816F2-EFB0-44E7-94C9-B65CB34DFA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813715-5AB1-4DE3-AF34-64116705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87" y="-660011"/>
            <a:ext cx="5998043" cy="2806506"/>
          </a:xfrm>
        </p:spPr>
        <p:txBody>
          <a:bodyPr anchor="b">
            <a:normAutofit/>
          </a:bodyPr>
          <a:lstStyle/>
          <a:p>
            <a:r>
              <a:rPr lang="fr-FR" sz="4000" dirty="0"/>
              <a:t>SUPPORTS UTILISES </a:t>
            </a:r>
          </a:p>
        </p:txBody>
      </p:sp>
      <p:pic>
        <p:nvPicPr>
          <p:cNvPr id="4" name="Espace réservé du contenu 3" descr="Une image contenant intérieur, table, équipement électronique, assis&#10;&#10;Description générée automatiquement">
            <a:extLst>
              <a:ext uri="{FF2B5EF4-FFF2-40B4-BE49-F238E27FC236}">
                <a16:creationId xmlns:a16="http://schemas.microsoft.com/office/drawing/2014/main" xmlns="" id="{8208E2DC-D82F-4772-8400-B409AD013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0858667">
            <a:off x="1157246" y="2806106"/>
            <a:ext cx="3452282" cy="2589212"/>
          </a:xfrm>
        </p:spPr>
      </p:pic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xmlns="" id="{34B5BA48-771D-4E07-AA7C-DF3E3C732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300733"/>
              </p:ext>
            </p:extLst>
          </p:nvPr>
        </p:nvGraphicFramePr>
        <p:xfrm>
          <a:off x="7180854" y="1393243"/>
          <a:ext cx="4836520" cy="427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023">
                  <a:extLst>
                    <a:ext uri="{9D8B030D-6E8A-4147-A177-3AD203B41FA5}">
                      <a16:colId xmlns:a16="http://schemas.microsoft.com/office/drawing/2014/main" xmlns="" val="2689392432"/>
                    </a:ext>
                  </a:extLst>
                </a:gridCol>
                <a:gridCol w="2404497">
                  <a:extLst>
                    <a:ext uri="{9D8B030D-6E8A-4147-A177-3AD203B41FA5}">
                      <a16:colId xmlns:a16="http://schemas.microsoft.com/office/drawing/2014/main" xmlns="" val="1381581225"/>
                    </a:ext>
                  </a:extLst>
                </a:gridCol>
              </a:tblGrid>
              <a:tr h="773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LANGUES CIVILISATION ET CULTURES ETRANGERES</a:t>
                      </a:r>
                    </a:p>
                  </a:txBody>
                  <a:tcPr marL="74366" marR="74366" marT="37183" marB="37183"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LLCER  MONDE CONTEMPORAIN </a:t>
                      </a:r>
                    </a:p>
                  </a:txBody>
                  <a:tcPr marL="74366" marR="74366" marT="37183" marB="37183"/>
                </a:tc>
                <a:extLst>
                  <a:ext uri="{0D108BD9-81ED-4DB2-BD59-A6C34878D82A}">
                    <a16:rowId xmlns:a16="http://schemas.microsoft.com/office/drawing/2014/main" xmlns="" val="1854647064"/>
                  </a:ext>
                </a:extLst>
              </a:tr>
              <a:tr h="550308">
                <a:tc>
                  <a:txBody>
                    <a:bodyPr/>
                    <a:lstStyle/>
                    <a:p>
                      <a:r>
                        <a:rPr lang="fr-FR" sz="1500"/>
                        <a:t>TEXTES LITTERAIRES</a:t>
                      </a:r>
                    </a:p>
                  </a:txBody>
                  <a:tcPr marL="74366" marR="74366" marT="37183" marB="37183"/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PRESSE ECRITE ET AUDIOVISUELLE</a:t>
                      </a:r>
                    </a:p>
                  </a:txBody>
                  <a:tcPr marL="74366" marR="74366" marT="37183" marB="37183"/>
                </a:tc>
                <a:extLst>
                  <a:ext uri="{0D108BD9-81ED-4DB2-BD59-A6C34878D82A}">
                    <a16:rowId xmlns:a16="http://schemas.microsoft.com/office/drawing/2014/main" xmlns="" val="3332813861"/>
                  </a:ext>
                </a:extLst>
              </a:tr>
              <a:tr h="327210">
                <a:tc>
                  <a:txBody>
                    <a:bodyPr/>
                    <a:lstStyle/>
                    <a:p>
                      <a:r>
                        <a:rPr lang="fr-FR" sz="1500" dirty="0"/>
                        <a:t>ARTICLES DE PRESSE,DISCOURS </a:t>
                      </a:r>
                    </a:p>
                  </a:txBody>
                  <a:tcPr marL="74366" marR="74366" marT="37183" marB="37183"/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DISCOURS</a:t>
                      </a:r>
                    </a:p>
                  </a:txBody>
                  <a:tcPr marL="74366" marR="74366" marT="37183" marB="37183"/>
                </a:tc>
                <a:extLst>
                  <a:ext uri="{0D108BD9-81ED-4DB2-BD59-A6C34878D82A}">
                    <a16:rowId xmlns:a16="http://schemas.microsoft.com/office/drawing/2014/main" xmlns="" val="3399594156"/>
                  </a:ext>
                </a:extLst>
              </a:tr>
              <a:tr h="550308">
                <a:tc>
                  <a:txBody>
                    <a:bodyPr/>
                    <a:lstStyle/>
                    <a:p>
                      <a:r>
                        <a:rPr lang="fr-FR" sz="1500"/>
                        <a:t>FILMS OU EXTRAITS DE FILMS </a:t>
                      </a:r>
                    </a:p>
                  </a:txBody>
                  <a:tcPr marL="74366" marR="74366" marT="37183" marB="37183"/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FILMS OU EXTRAITS DE FILMS </a:t>
                      </a:r>
                    </a:p>
                  </a:txBody>
                  <a:tcPr marL="74366" marR="74366" marT="37183" marB="37183"/>
                </a:tc>
                <a:extLst>
                  <a:ext uri="{0D108BD9-81ED-4DB2-BD59-A6C34878D82A}">
                    <a16:rowId xmlns:a16="http://schemas.microsoft.com/office/drawing/2014/main" xmlns="" val="1719196641"/>
                  </a:ext>
                </a:extLst>
              </a:tr>
              <a:tr h="550308">
                <a:tc>
                  <a:txBody>
                    <a:bodyPr/>
                    <a:lstStyle/>
                    <a:p>
                      <a:r>
                        <a:rPr lang="fr-FR" sz="1500"/>
                        <a:t>DOCUMENTS ICONOGRAPHIQUES</a:t>
                      </a:r>
                    </a:p>
                  </a:txBody>
                  <a:tcPr marL="74366" marR="74366" marT="37183" marB="37183"/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DOCUMENTS ICONOGRAPHIQUES</a:t>
                      </a:r>
                    </a:p>
                  </a:txBody>
                  <a:tcPr marL="74366" marR="74366" marT="37183" marB="37183"/>
                </a:tc>
                <a:extLst>
                  <a:ext uri="{0D108BD9-81ED-4DB2-BD59-A6C34878D82A}">
                    <a16:rowId xmlns:a16="http://schemas.microsoft.com/office/drawing/2014/main" xmlns="" val="3192959098"/>
                  </a:ext>
                </a:extLst>
              </a:tr>
              <a:tr h="550308">
                <a:tc>
                  <a:txBody>
                    <a:bodyPr/>
                    <a:lstStyle/>
                    <a:p>
                      <a:r>
                        <a:rPr lang="fr-FR" sz="1500"/>
                        <a:t>SITES D’INFORMATION EN LIGNE</a:t>
                      </a:r>
                    </a:p>
                  </a:txBody>
                  <a:tcPr marL="74366" marR="74366" marT="37183" marB="37183"/>
                </a:tc>
                <a:tc>
                  <a:txBody>
                    <a:bodyPr/>
                    <a:lstStyle/>
                    <a:p>
                      <a:r>
                        <a:rPr lang="fr-FR" sz="1500"/>
                        <a:t>SITES D’INFORMATION EN LIGNE</a:t>
                      </a:r>
                    </a:p>
                  </a:txBody>
                  <a:tcPr marL="74366" marR="74366" marT="37183" marB="37183"/>
                </a:tc>
                <a:extLst>
                  <a:ext uri="{0D108BD9-81ED-4DB2-BD59-A6C34878D82A}">
                    <a16:rowId xmlns:a16="http://schemas.microsoft.com/office/drawing/2014/main" xmlns="" val="2614710617"/>
                  </a:ext>
                </a:extLst>
              </a:tr>
              <a:tr h="773406">
                <a:tc>
                  <a:txBody>
                    <a:bodyPr/>
                    <a:lstStyle/>
                    <a:p>
                      <a:r>
                        <a:rPr lang="fr-FR" sz="1500"/>
                        <a:t>ŒUVRES COMPLETES LITTERAIRES ET FILMIQUES</a:t>
                      </a:r>
                    </a:p>
                  </a:txBody>
                  <a:tcPr marL="74366" marR="74366" marT="37183" marB="37183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366" marR="74366" marT="37183" marB="37183"/>
                </a:tc>
                <a:extLst>
                  <a:ext uri="{0D108BD9-81ED-4DB2-BD59-A6C34878D82A}">
                    <a16:rowId xmlns:a16="http://schemas.microsoft.com/office/drawing/2014/main" xmlns="" val="3975867825"/>
                  </a:ext>
                </a:extLst>
              </a:tr>
            </a:tbl>
          </a:graphicData>
        </a:graphic>
      </p:graphicFrame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EB10F54E-C900-4C6F-8C72-B19F5F6F7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736425">
            <a:off x="2937642" y="4115703"/>
            <a:ext cx="1843200" cy="816519"/>
          </a:xfrm>
          <a:prstGeom prst="rect">
            <a:avLst/>
          </a:prstGeom>
        </p:spPr>
      </p:pic>
      <p:pic>
        <p:nvPicPr>
          <p:cNvPr id="12" name="Image 11" descr="Une image contenant livre, assis, table, clavier&#10;&#10;Description générée automatiquement">
            <a:extLst>
              <a:ext uri="{FF2B5EF4-FFF2-40B4-BE49-F238E27FC236}">
                <a16:creationId xmlns:a16="http://schemas.microsoft.com/office/drawing/2014/main" xmlns="" id="{6FAFD2D2-88E3-4414-8534-C892FB012B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68672" y="4856345"/>
            <a:ext cx="147220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3E192C-5820-4ACC-972F-A09BADCB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FF00FF"/>
                </a:solidFill>
              </a:rPr>
              <a:t>PROGRAMMES DE PREMIERE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xmlns="" id="{F0FBC67E-C0C8-41AF-87BE-0B9B6FC9D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75298"/>
              </p:ext>
            </p:extLst>
          </p:nvPr>
        </p:nvGraphicFramePr>
        <p:xfrm>
          <a:off x="964850" y="671079"/>
          <a:ext cx="102622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499">
                  <a:extLst>
                    <a:ext uri="{9D8B030D-6E8A-4147-A177-3AD203B41FA5}">
                      <a16:colId xmlns:a16="http://schemas.microsoft.com/office/drawing/2014/main" xmlns="" val="39191767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179633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LANGUES CIVILISATION ET CULTURES ETRANGERES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LLCER MONDE CONTEMPORAIN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280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DEUX THEMATIQUES EN PREMIERE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DEUX THEMATIQUES EN PREMIERE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1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1.IMAGINAIRES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Axe 1: Imagination créatrice et visionnaire</a:t>
                      </a:r>
                    </a:p>
                    <a:p>
                      <a:r>
                        <a:rPr lang="fr-FR" dirty="0"/>
                        <a:t>Axe 2: Imaginaires effrayants</a:t>
                      </a:r>
                    </a:p>
                    <a:p>
                      <a:r>
                        <a:rPr lang="fr-FR" dirty="0"/>
                        <a:t>Axe 3: Utopies et dystopies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1.SAVOIRS, CREATIONS ET INNOVATIONS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Axe 1: Production et circulation des savoirs</a:t>
                      </a:r>
                    </a:p>
                    <a:p>
                      <a:r>
                        <a:rPr lang="fr-FR" dirty="0"/>
                        <a:t>Axe 2: sciences et techniques, promesses et défis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20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2.RENCONTRES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Axe 1: l’amour et l’amitié</a:t>
                      </a:r>
                    </a:p>
                    <a:p>
                      <a:r>
                        <a:rPr lang="fr-FR" dirty="0"/>
                        <a:t>Axe 2: relations entre l’individu et le groupe</a:t>
                      </a:r>
                    </a:p>
                    <a:p>
                      <a:r>
                        <a:rPr lang="fr-FR" dirty="0"/>
                        <a:t>Axe 3: confrontation à la différence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2.REPRESENTATIONS</a:t>
                      </a:r>
                    </a:p>
                    <a:p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Axe 1: faire entendre sa voix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Axe 2: informer et s’informer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Axe 3: représenter le monde et se représenter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9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DEUX ŒUVRES COMPLETES PARMI UN PROGRAMME DE CINQ ET UNE OEUVRE FILMIQUE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4534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1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A103312-FC4C-4771-B6DF-F6A0E2E3563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9900"/>
            <a:ext cx="1016000" cy="1625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D769BB6-4FC5-4241-87A0-5FFB21DC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69900"/>
            <a:ext cx="1625600" cy="1625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FA082A8-820A-4909-8F87-1FB464807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2171700"/>
            <a:ext cx="1130300" cy="1905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A86E438-8D8A-415C-8B44-C7A59388C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00" y="2171700"/>
            <a:ext cx="1511300" cy="1905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121DC31-4D6E-41AB-B93D-A25B2A54D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900" y="4152900"/>
            <a:ext cx="1295400" cy="2184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D36A7A-D98D-4C52-864E-DA7122D57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00" y="4152900"/>
            <a:ext cx="1346200" cy="2184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F1ED749-CF64-4909-AA4E-06B6AA6EB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4600" y="469900"/>
            <a:ext cx="1955800" cy="2794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EF8755D-854C-4AAB-8CF1-772A655341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4600" y="3327400"/>
            <a:ext cx="1955800" cy="3009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7F9F38-DBF9-41DB-8708-7D342420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ŒUVRES DE LLCE PREMIERE</a:t>
            </a:r>
          </a:p>
        </p:txBody>
      </p:sp>
    </p:spTree>
    <p:extLst>
      <p:ext uri="{BB962C8B-B14F-4D97-AF65-F5344CB8AC3E}">
        <p14:creationId xmlns:p14="http://schemas.microsoft.com/office/powerpoint/2010/main" val="9246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62F84A-FECA-47DC-8A6F-8818A988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THEMATIQUES DU PROGRAMME DE TERMINALE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xmlns="" id="{F7E1EFF6-907B-47CD-8EFA-34C3FE284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940633"/>
              </p:ext>
            </p:extLst>
          </p:nvPr>
        </p:nvGraphicFramePr>
        <p:xfrm>
          <a:off x="574249" y="2300140"/>
          <a:ext cx="10515600" cy="293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84077323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813549334"/>
                    </a:ext>
                  </a:extLst>
                </a:gridCol>
              </a:tblGrid>
              <a:tr h="1016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LANGUES CIVILISATION ET CULTURES ETRANGERES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LLCER MONDE CONTEMPORAIN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431403"/>
                  </a:ext>
                </a:extLst>
              </a:tr>
              <a:tr h="58065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dirty="0"/>
                        <a:t>ART ET DEBAT D’IDEES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1.FAIRE SOCIETE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4752613"/>
                  </a:ext>
                </a:extLst>
              </a:tr>
              <a:tr h="580651">
                <a:tc>
                  <a:txBody>
                    <a:bodyPr/>
                    <a:lstStyle/>
                    <a:p>
                      <a:r>
                        <a:rPr lang="fr-FR" dirty="0"/>
                        <a:t>2.EXPRESSION ET CONSTRUCTION DE SOI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2.ENVIRONNEMENTS EN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8669935"/>
                  </a:ext>
                </a:extLst>
              </a:tr>
              <a:tr h="580651">
                <a:tc>
                  <a:txBody>
                    <a:bodyPr/>
                    <a:lstStyle/>
                    <a:p>
                      <a:r>
                        <a:rPr lang="fr-FR" dirty="0"/>
                        <a:t>3.VOYAGES,  TERRITOIRES,  FRONTIERES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3.RELATION AU MONDE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77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5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26BCE5-3A8C-4CD8-A2FE-82A6A735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FF"/>
                </a:solidFill>
              </a:rPr>
              <a:t>EPREUVES DE BAC DANS LES DEUX SPECIALITES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23EF76CB-9A33-41DC-BD14-D20E1CD0D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EN FIN DE PREMIERE SI VOUS QUITTEZ LA SPE: </a:t>
            </a:r>
          </a:p>
          <a:p>
            <a:pPr marL="0" indent="0">
              <a:buNone/>
            </a:pPr>
            <a:r>
              <a:rPr lang="fr-FR" dirty="0"/>
              <a:t>EPREUVE ORALE DE 20 MINUTES NIVEAU B2</a:t>
            </a:r>
          </a:p>
          <a:p>
            <a:r>
              <a:rPr lang="fr-FR" dirty="0"/>
              <a:t>EN MARS EN TERMINALE:</a:t>
            </a:r>
          </a:p>
          <a:p>
            <a:pPr marL="0" indent="0">
              <a:buNone/>
            </a:pPr>
            <a:r>
              <a:rPr lang="fr-FR" dirty="0"/>
              <a:t>EPREUVE ECRITE DE 3H30 NIVEAU B2/C1(C1 pour anglais monde contemporain)</a:t>
            </a:r>
          </a:p>
          <a:p>
            <a:pPr marL="0" indent="0">
              <a:buNone/>
            </a:pPr>
            <a:r>
              <a:rPr lang="fr-FR" dirty="0"/>
              <a:t>EPREUVE ORALE DE 20 MINUTES NIVEAU B2/C1 (C1 pour anglais monde contemporain)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5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622</Words>
  <Application>Microsoft Office PowerPoint</Application>
  <PresentationFormat>Personnalisé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ANGLAIS LLCER ET LLCER MC </vt:lpstr>
      <vt:lpstr>POURQUOI CHOISIR LA SPE LLCER OU LLCER MC? </vt:lpstr>
      <vt:lpstr>LLCER ET LLCER MONDE CONTEMPORAIN OBJECTIFS COMMUNS DES DEUX SPES </vt:lpstr>
      <vt:lpstr>DEUX ENSEIGNEMENTS DIFFERENTS ET SIMILAIRES</vt:lpstr>
      <vt:lpstr>SUPPORTS UTILISES </vt:lpstr>
      <vt:lpstr>PROGRAMMES DE PREMIERE</vt:lpstr>
      <vt:lpstr>ŒUVRES DE LLCE PREMIERE</vt:lpstr>
      <vt:lpstr>THEMATIQUES DU PROGRAMME DE TERMINALE </vt:lpstr>
      <vt:lpstr>EPREUVES DE BAC DANS LES DEUX SPECIALITES </vt:lpstr>
      <vt:lpstr>PROFIL D’ETUDES SUPERIEURES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ANGLAIS LLCE ET LLCE MC</dc:title>
  <dc:creator>JOCELYNE JUAN</dc:creator>
  <cp:lastModifiedBy>nelly</cp:lastModifiedBy>
  <cp:revision>28</cp:revision>
  <dcterms:created xsi:type="dcterms:W3CDTF">2020-12-06T17:55:31Z</dcterms:created>
  <dcterms:modified xsi:type="dcterms:W3CDTF">2021-02-10T16:05:42Z</dcterms:modified>
</cp:coreProperties>
</file>