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65" r:id="rId3"/>
    <p:sldId id="257" r:id="rId4"/>
    <p:sldId id="267" r:id="rId5"/>
    <p:sldId id="278" r:id="rId6"/>
    <p:sldId id="258" r:id="rId7"/>
    <p:sldId id="277" r:id="rId8"/>
    <p:sldId id="289" r:id="rId9"/>
    <p:sldId id="270" r:id="rId10"/>
    <p:sldId id="292" r:id="rId11"/>
    <p:sldId id="259" r:id="rId12"/>
    <p:sldId id="291" r:id="rId13"/>
    <p:sldId id="294" r:id="rId14"/>
    <p:sldId id="273" r:id="rId15"/>
    <p:sldId id="293" r:id="rId16"/>
    <p:sldId id="263" r:id="rId17"/>
    <p:sldId id="285" r:id="rId18"/>
    <p:sldId id="286" r:id="rId19"/>
    <p:sldId id="295" r:id="rId20"/>
    <p:sldId id="283" r:id="rId21"/>
    <p:sldId id="284" r:id="rId22"/>
  </p:sldIdLst>
  <p:sldSz cx="9144000" cy="5143500" type="screen16x9"/>
  <p:notesSz cx="6858000" cy="9144000"/>
  <p:embeddedFontLst>
    <p:embeddedFont>
      <p:font typeface="Source Sans Pro" panose="020B0604020202020204" charset="0"/>
      <p:regular r:id="rId24"/>
      <p:bold r:id="rId25"/>
      <p:italic r:id="rId26"/>
      <p:boldItalic r:id="rId27"/>
    </p:embeddedFont>
    <p:embeddedFont>
      <p:font typeface="Dosis" panose="020B060402020202020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D12833-1958-4461-8ED6-FAB27700C17F}">
  <a:tblStyle styleId="{B6D12833-1958-4461-8ED6-FAB27700C1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579" autoAdjust="0"/>
  </p:normalViewPr>
  <p:slideViewPr>
    <p:cSldViewPr>
      <p:cViewPr varScale="1">
        <p:scale>
          <a:sx n="92" d="100"/>
          <a:sy n="92" d="100"/>
        </p:scale>
        <p:origin x="78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2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0667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83b76f85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83b76f85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2"/>
                </a:solidFill>
              </a:rPr>
              <a:t>”</a:t>
            </a:r>
            <a:endParaRPr sz="7200" b="1">
              <a:solidFill>
                <a:schemeClr val="dk2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jp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2"/>
          <p:cNvGrpSpPr/>
          <p:nvPr/>
        </p:nvGrpSpPr>
        <p:grpSpPr>
          <a:xfrm>
            <a:off x="6533474" y="417731"/>
            <a:ext cx="2120985" cy="4361089"/>
            <a:chOff x="5160100" y="1609475"/>
            <a:chExt cx="975300" cy="2005375"/>
          </a:xfrm>
        </p:grpSpPr>
        <p:sp>
          <p:nvSpPr>
            <p:cNvPr id="70" name="Google Shape;70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600" dirty="0" smtClean="0"/>
              <a:t>Глава 5</a:t>
            </a:r>
            <a:br>
              <a:rPr lang="ru-RU" sz="3600" dirty="0" smtClean="0"/>
            </a:br>
            <a:r>
              <a:rPr lang="ru-RU" sz="3600" dirty="0"/>
              <a:t>Опорно-двигательный </a:t>
            </a:r>
            <a:r>
              <a:rPr lang="ru-RU" sz="3600" dirty="0" smtClean="0"/>
              <a:t>аппарат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Строение</a:t>
            </a:r>
            <a:r>
              <a:rPr lang="ru-RU" sz="3600" dirty="0"/>
              <a:t>, функции и соединения костей</a:t>
            </a:r>
            <a:endParaRPr sz="3600" dirty="0"/>
          </a:p>
        </p:txBody>
      </p:sp>
      <p:grpSp>
        <p:nvGrpSpPr>
          <p:cNvPr id="73" name="Google Shape;73;p12"/>
          <p:cNvGrpSpPr/>
          <p:nvPr/>
        </p:nvGrpSpPr>
        <p:grpSpPr>
          <a:xfrm>
            <a:off x="7859064" y="996386"/>
            <a:ext cx="433800" cy="433800"/>
            <a:chOff x="5382800" y="412975"/>
            <a:chExt cx="433800" cy="433800"/>
          </a:xfrm>
        </p:grpSpPr>
        <p:sp>
          <p:nvSpPr>
            <p:cNvPr id="74" name="Google Shape;74;p12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72;p12"/>
          <p:cNvSpPr txBox="1">
            <a:spLocks/>
          </p:cNvSpPr>
          <p:nvPr/>
        </p:nvSpPr>
        <p:spPr>
          <a:xfrm>
            <a:off x="683568" y="3764188"/>
            <a:ext cx="5309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err="1" smtClean="0">
                <a:solidFill>
                  <a:schemeClr val="tx1"/>
                </a:solidFill>
              </a:rPr>
              <a:t>Пархомчук</a:t>
            </a:r>
            <a:r>
              <a:rPr lang="ru-RU" sz="2000" dirty="0" smtClean="0">
                <a:solidFill>
                  <a:schemeClr val="tx1"/>
                </a:solidFill>
              </a:rPr>
              <a:t> Татьяна Викторовна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ГУО «Гимназия №2 г. Пинск»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Блок 4  Форма костей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44425" y="1131590"/>
            <a:ext cx="2503440" cy="36419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Губчатые кости: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- прочность и подвижность;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- состоят из </a:t>
            </a:r>
            <a:r>
              <a:rPr lang="ru-RU" dirty="0"/>
              <a:t>губчатого вещества, </a:t>
            </a:r>
            <a:r>
              <a:rPr lang="ru-RU" dirty="0" smtClean="0"/>
              <a:t>покрыт  слоем </a:t>
            </a:r>
            <a:r>
              <a:rPr lang="ru-RU" dirty="0"/>
              <a:t>компактного </a:t>
            </a:r>
            <a:r>
              <a:rPr lang="ru-RU" dirty="0" smtClean="0"/>
              <a:t>вещества;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- короткие </a:t>
            </a:r>
            <a:r>
              <a:rPr lang="ru-RU" dirty="0"/>
              <a:t>(кости </a:t>
            </a:r>
            <a:r>
              <a:rPr lang="ru-RU" dirty="0" smtClean="0"/>
              <a:t>кисти), длинные (грудина</a:t>
            </a:r>
            <a:r>
              <a:rPr lang="ru-RU" dirty="0"/>
              <a:t>, ребра)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52" y="1333480"/>
            <a:ext cx="2761445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82484"/>
            <a:ext cx="2664296" cy="36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Блок 4  Форма костей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44425" y="1131590"/>
            <a:ext cx="2503440" cy="36419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3275856" y="1275606"/>
            <a:ext cx="2664296" cy="3297008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 smtClean="0"/>
              <a:t>Плоские</a:t>
            </a:r>
            <a:r>
              <a:rPr lang="ru-RU" dirty="0" smtClean="0"/>
              <a:t> (</a:t>
            </a:r>
            <a:r>
              <a:rPr lang="ru-RU" b="1" dirty="0" smtClean="0"/>
              <a:t>широкие) </a:t>
            </a:r>
            <a:r>
              <a:rPr lang="ru-RU" dirty="0" smtClean="0"/>
              <a:t> </a:t>
            </a:r>
            <a:r>
              <a:rPr lang="ru-RU" b="1" dirty="0" smtClean="0"/>
              <a:t>кости: </a:t>
            </a:r>
          </a:p>
          <a:p>
            <a:pPr marL="114300" indent="0">
              <a:buNone/>
            </a:pPr>
            <a:r>
              <a:rPr lang="ru-RU" dirty="0" smtClean="0"/>
              <a:t>- защита органов, прикрепление </a:t>
            </a:r>
            <a:r>
              <a:rPr lang="ru-RU" dirty="0"/>
              <a:t>мышц</a:t>
            </a:r>
            <a:r>
              <a:rPr lang="ru-RU" dirty="0" smtClean="0"/>
              <a:t>;</a:t>
            </a:r>
          </a:p>
          <a:p>
            <a:pPr marL="114300" indent="0">
              <a:buNone/>
            </a:pPr>
            <a:r>
              <a:rPr lang="ru-RU" dirty="0" smtClean="0"/>
              <a:t>- образуют </a:t>
            </a:r>
            <a:r>
              <a:rPr lang="ru-RU" dirty="0"/>
              <a:t>полости </a:t>
            </a:r>
            <a:r>
              <a:rPr lang="ru-RU" dirty="0" smtClean="0"/>
              <a:t>тела;</a:t>
            </a:r>
          </a:p>
          <a:p>
            <a:pPr marL="114300" indent="0">
              <a:buNone/>
            </a:pPr>
            <a:r>
              <a:rPr lang="ru-RU" dirty="0" smtClean="0"/>
              <a:t> - кости </a:t>
            </a:r>
            <a:r>
              <a:rPr lang="ru-RU" dirty="0"/>
              <a:t>таза, лопатка, кости мозгового</a:t>
            </a:r>
            <a:br>
              <a:rPr lang="ru-RU" dirty="0"/>
            </a:br>
            <a:r>
              <a:rPr lang="ru-RU" dirty="0"/>
              <a:t>отдела </a:t>
            </a:r>
            <a:r>
              <a:rPr lang="ru-RU" dirty="0" smtClean="0"/>
              <a:t>черепа.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3"/>
          </p:nvPr>
        </p:nvSpPr>
        <p:spPr>
          <a:xfrm>
            <a:off x="6084168" y="1275606"/>
            <a:ext cx="2736304" cy="3225000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8223"/>
            <a:ext cx="2549936" cy="3191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06" y="771549"/>
            <a:ext cx="2963566" cy="3602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Блок 4  Форма костей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44425" y="1131590"/>
            <a:ext cx="2503440" cy="36419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3"/>
          </p:nvPr>
        </p:nvSpPr>
        <p:spPr>
          <a:xfrm>
            <a:off x="6084168" y="1275606"/>
            <a:ext cx="2736304" cy="3225000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/>
              <a:t>Смешанные </a:t>
            </a:r>
            <a:r>
              <a:rPr lang="ru-RU" b="1" dirty="0" smtClean="0"/>
              <a:t>кости: </a:t>
            </a:r>
          </a:p>
          <a:p>
            <a:pPr marL="114300" indent="0">
              <a:buNone/>
            </a:pPr>
            <a:r>
              <a:rPr lang="ru-RU" dirty="0" smtClean="0"/>
              <a:t>- защита органов и опора;</a:t>
            </a:r>
          </a:p>
          <a:p>
            <a:pPr marL="114300" indent="0">
              <a:buNone/>
            </a:pPr>
            <a:r>
              <a:rPr lang="ru-RU" dirty="0" smtClean="0"/>
              <a:t>- состоят из нескольких </a:t>
            </a:r>
            <a:r>
              <a:rPr lang="ru-RU" dirty="0"/>
              <a:t>частей, имеющих различное строение и форму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- позвонки</a:t>
            </a:r>
            <a:r>
              <a:rPr lang="ru-RU" dirty="0"/>
              <a:t>, височная кость, </a:t>
            </a:r>
            <a:r>
              <a:rPr lang="ru-RU" dirty="0" smtClean="0"/>
              <a:t>ключица.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58290"/>
            <a:ext cx="2736303" cy="3257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4940" y="2254177"/>
            <a:ext cx="3105731" cy="11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739998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600" b="1" dirty="0" smtClean="0"/>
              <a:t>Блок 5. Соединения </a:t>
            </a:r>
            <a:r>
              <a:rPr lang="ru-RU" sz="2600" b="1" dirty="0"/>
              <a:t>костей скелета.</a:t>
            </a:r>
            <a:r>
              <a:rPr lang="ru-RU" sz="2600" dirty="0"/>
              <a:t> 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08" name="Google Shape;308;p29"/>
          <p:cNvSpPr txBox="1">
            <a:spLocks noGrp="1"/>
          </p:cNvSpPr>
          <p:nvPr>
            <p:ph type="body" idx="1"/>
          </p:nvPr>
        </p:nvSpPr>
        <p:spPr>
          <a:xfrm>
            <a:off x="844424" y="1140000"/>
            <a:ext cx="4735688" cy="2079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400" b="1" dirty="0"/>
              <a:t>Неподвижные соединения </a:t>
            </a:r>
            <a:endParaRPr sz="2400" b="1" dirty="0"/>
          </a:p>
          <a:p>
            <a:pPr marL="0" lvl="0" indent="0">
              <a:buNone/>
            </a:pPr>
            <a:r>
              <a:rPr lang="ru-RU" dirty="0" smtClean="0"/>
              <a:t>Образуются </a:t>
            </a:r>
            <a:r>
              <a:rPr lang="ru-RU" dirty="0"/>
              <a:t>в результате сращения </a:t>
            </a:r>
            <a:r>
              <a:rPr lang="ru-RU" dirty="0" smtClean="0"/>
              <a:t>костей</a:t>
            </a:r>
            <a:br>
              <a:rPr lang="ru-RU" dirty="0" smtClean="0"/>
            </a:br>
            <a:r>
              <a:rPr lang="ru-RU" dirty="0" smtClean="0"/>
              <a:t>(тазовые </a:t>
            </a:r>
            <a:r>
              <a:rPr lang="ru-RU" dirty="0"/>
              <a:t>кости) или образования швов (кости черепа)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Обеспечивают  </a:t>
            </a:r>
            <a:r>
              <a:rPr lang="ru-RU" dirty="0"/>
              <a:t>надежную защиту и опору для внутренних органов и мозга.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pPr marL="0" lvl="0" indent="0">
              <a:buNone/>
            </a:pPr>
            <a:endParaRPr lang="ru-RU" sz="1600" dirty="0" smtClean="0"/>
          </a:p>
          <a:p>
            <a:pPr marL="0" lvl="0" indent="0">
              <a:buNone/>
            </a:pPr>
            <a:endParaRPr lang="ru-RU" sz="1600" dirty="0"/>
          </a:p>
          <a:p>
            <a:pPr marL="0" lv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endParaRPr sz="1600" dirty="0"/>
          </a:p>
        </p:txBody>
      </p:sp>
      <p:sp>
        <p:nvSpPr>
          <p:cNvPr id="309" name="Google Shape;309;p29"/>
          <p:cNvSpPr txBox="1">
            <a:spLocks noGrp="1"/>
          </p:cNvSpPr>
          <p:nvPr>
            <p:ph type="body" idx="2"/>
          </p:nvPr>
        </p:nvSpPr>
        <p:spPr>
          <a:xfrm>
            <a:off x="3398952" y="1619250"/>
            <a:ext cx="24300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 smtClean="0"/>
              <a:t>. </a:t>
            </a:r>
            <a:endParaRPr sz="1200" dirty="0"/>
          </a:p>
        </p:txBody>
      </p:sp>
      <p:sp>
        <p:nvSpPr>
          <p:cNvPr id="312" name="Google Shape;312;p29"/>
          <p:cNvSpPr txBox="1">
            <a:spLocks noGrp="1"/>
          </p:cNvSpPr>
          <p:nvPr>
            <p:ph type="body" idx="2"/>
          </p:nvPr>
        </p:nvSpPr>
        <p:spPr>
          <a:xfrm>
            <a:off x="3419872" y="3435846"/>
            <a:ext cx="24300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1200" smtClean="0"/>
              <a:t>-</a:t>
            </a:r>
            <a:endParaRPr sz="1200" dirty="0"/>
          </a:p>
        </p:txBody>
      </p:sp>
      <p:sp>
        <p:nvSpPr>
          <p:cNvPr id="313" name="Google Shape;313;p29"/>
          <p:cNvSpPr txBox="1">
            <a:spLocks noGrp="1"/>
          </p:cNvSpPr>
          <p:nvPr>
            <p:ph type="body" idx="3"/>
          </p:nvPr>
        </p:nvSpPr>
        <p:spPr>
          <a:xfrm>
            <a:off x="5953479" y="3200400"/>
            <a:ext cx="24300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14" name="Google Shape;314;p2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86" y="2924250"/>
            <a:ext cx="2826584" cy="2008362"/>
          </a:xfrm>
          <a:prstGeom prst="rect">
            <a:avLst/>
          </a:prstGeom>
        </p:spPr>
      </p:pic>
      <p:pic>
        <p:nvPicPr>
          <p:cNvPr id="4" name="15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32.477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7872" y="4531654"/>
            <a:ext cx="232792" cy="232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31077"/>
            <a:ext cx="17621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0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739998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600" b="1" dirty="0" smtClean="0"/>
              <a:t>Блок 5. Соединения </a:t>
            </a:r>
            <a:r>
              <a:rPr lang="ru-RU" sz="2600" b="1" dirty="0"/>
              <a:t>костей скелета.</a:t>
            </a:r>
            <a:r>
              <a:rPr lang="ru-RU" sz="2600" dirty="0"/>
              <a:t> 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09" name="Google Shape;309;p29"/>
          <p:cNvSpPr txBox="1">
            <a:spLocks noGrp="1"/>
          </p:cNvSpPr>
          <p:nvPr>
            <p:ph type="body" idx="2"/>
          </p:nvPr>
        </p:nvSpPr>
        <p:spPr>
          <a:xfrm>
            <a:off x="1115616" y="915566"/>
            <a:ext cx="4176464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Полуподвижные</a:t>
            </a:r>
            <a:r>
              <a:rPr lang="ru-RU" b="1" dirty="0" smtClean="0">
                <a:solidFill>
                  <a:srgbClr val="0070C0"/>
                </a:solidFill>
              </a:rPr>
              <a:t> соединения</a:t>
            </a:r>
            <a:endParaRPr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- Кости </a:t>
            </a:r>
            <a:r>
              <a:rPr lang="ru-RU" dirty="0">
                <a:solidFill>
                  <a:srgbClr val="0070C0"/>
                </a:solidFill>
              </a:rPr>
              <a:t>связаны между собой с помощью хряща, в толще которого имеется небольшая полость. </a:t>
            </a:r>
            <a:endParaRPr lang="ru-RU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-  </a:t>
            </a:r>
            <a:r>
              <a:rPr lang="ru-RU" dirty="0">
                <a:solidFill>
                  <a:srgbClr val="0070C0"/>
                </a:solidFill>
              </a:rPr>
              <a:t>Работают как биологические амортизаторы, смягчающие толчки и удары . 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  <a:p>
            <a:pPr marL="171450" lvl="0" indent="-171450">
              <a:buFontTx/>
              <a:buChar char="-"/>
            </a:pPr>
            <a:endParaRPr lang="ru-RU" dirty="0" smtClean="0">
              <a:solidFill>
                <a:srgbClr val="0070C0"/>
              </a:solidFill>
            </a:endParaRPr>
          </a:p>
          <a:p>
            <a:pPr marL="171450" lvl="0" indent="-171450">
              <a:buFontTx/>
              <a:buChar char="-"/>
            </a:pPr>
            <a:endParaRPr sz="1200" dirty="0">
              <a:solidFill>
                <a:srgbClr val="0070C0"/>
              </a:solidFill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7574"/>
            <a:ext cx="3888432" cy="365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7399983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600" b="1" dirty="0" smtClean="0"/>
              <a:t>Блок 5. Соединения </a:t>
            </a:r>
            <a:r>
              <a:rPr lang="ru-RU" sz="2600" b="1" dirty="0"/>
              <a:t>костей скелета.</a:t>
            </a:r>
            <a:r>
              <a:rPr lang="ru-RU" sz="2600" dirty="0"/>
              <a:t> 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08" name="Google Shape;308;p29"/>
          <p:cNvSpPr txBox="1">
            <a:spLocks noGrp="1"/>
          </p:cNvSpPr>
          <p:nvPr>
            <p:ph type="body" idx="1"/>
          </p:nvPr>
        </p:nvSpPr>
        <p:spPr>
          <a:xfrm>
            <a:off x="844425" y="1619250"/>
            <a:ext cx="2430000" cy="1600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200" dirty="0"/>
              <a:t/>
            </a:r>
            <a:br>
              <a:rPr lang="ru-RU" sz="1200" dirty="0"/>
            </a:br>
            <a:endParaRPr sz="1200" dirty="0"/>
          </a:p>
        </p:txBody>
      </p:sp>
      <p:sp>
        <p:nvSpPr>
          <p:cNvPr id="310" name="Google Shape;310;p29"/>
          <p:cNvSpPr txBox="1">
            <a:spLocks noGrp="1"/>
          </p:cNvSpPr>
          <p:nvPr>
            <p:ph type="body" idx="3"/>
          </p:nvPr>
        </p:nvSpPr>
        <p:spPr>
          <a:xfrm>
            <a:off x="5682389" y="1563638"/>
            <a:ext cx="3354108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400" b="1" dirty="0" smtClean="0"/>
              <a:t>Подвижные соединения </a:t>
            </a:r>
            <a:r>
              <a:rPr lang="ru-RU" sz="2400" dirty="0" smtClean="0"/>
              <a:t>(</a:t>
            </a:r>
            <a:r>
              <a:rPr lang="ru-RU" sz="2400" b="1" dirty="0" smtClean="0"/>
              <a:t>суставы)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</a:t>
            </a:r>
            <a:r>
              <a:rPr lang="ru-RU" sz="1600" dirty="0" smtClean="0"/>
              <a:t>Образован</a:t>
            </a:r>
            <a:r>
              <a:rPr lang="ru-RU" sz="1600" dirty="0"/>
              <a:t> суставными поверхностями </a:t>
            </a:r>
            <a:r>
              <a:rPr lang="ru-RU" sz="1600" dirty="0" smtClean="0"/>
              <a:t>, покрытыми </a:t>
            </a:r>
            <a:r>
              <a:rPr lang="ru-RU" sz="1600" dirty="0"/>
              <a:t> суставным  </a:t>
            </a:r>
            <a:r>
              <a:rPr lang="ru-RU" sz="1600" dirty="0" smtClean="0"/>
              <a:t>хрящом. Покрыт суставной сумкой, образующей  суставную </a:t>
            </a:r>
            <a:r>
              <a:rPr lang="ru-RU" sz="1600" dirty="0"/>
              <a:t>полость, содержащую суставную  жидкость.</a:t>
            </a:r>
            <a:endParaRPr sz="1600" dirty="0"/>
          </a:p>
        </p:txBody>
      </p:sp>
      <p:sp>
        <p:nvSpPr>
          <p:cNvPr id="314" name="Google Shape;314;p2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0000"/>
            <a:ext cx="5682387" cy="37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669525" y="1203598"/>
            <a:ext cx="3902474" cy="3024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Артрит – воспаление </a:t>
            </a:r>
            <a:r>
              <a:rPr lang="ru-RU" b="1" dirty="0" smtClean="0">
                <a:solidFill>
                  <a:srgbClr val="0070C0"/>
                </a:solidFill>
              </a:rPr>
              <a:t>сустава</a:t>
            </a: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Симптомы: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болевые </a:t>
            </a:r>
            <a:r>
              <a:rPr lang="ru-RU" sz="1800" dirty="0">
                <a:solidFill>
                  <a:srgbClr val="0070C0"/>
                </a:solidFill>
              </a:rPr>
              <a:t>ощущения, отечность воспаленного сустава, нарушение подвижности и посторонние звуки в </a:t>
            </a:r>
            <a:r>
              <a:rPr lang="ru-RU" sz="1800" dirty="0" smtClean="0">
                <a:solidFill>
                  <a:srgbClr val="0070C0"/>
                </a:solidFill>
              </a:rPr>
              <a:t>суставе  при </a:t>
            </a:r>
            <a:r>
              <a:rPr lang="ru-RU" sz="1800" dirty="0">
                <a:solidFill>
                  <a:srgbClr val="0070C0"/>
                </a:solidFill>
              </a:rPr>
              <a:t>движениях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</a:p>
          <a:p>
            <a:pPr marL="0" lv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7111951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Блок 6  Заболевания суставов:</a:t>
            </a:r>
            <a:endParaRPr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5292080" y="1275606"/>
            <a:ext cx="3096344" cy="223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5606"/>
            <a:ext cx="3983732" cy="235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424" y="5598"/>
            <a:ext cx="8120064" cy="1140000"/>
          </a:xfrm>
        </p:spPr>
        <p:txBody>
          <a:bodyPr/>
          <a:lstStyle/>
          <a:p>
            <a:r>
              <a:rPr lang="ru-RU" dirty="0"/>
              <a:t>Блок 6  Заболевания суставов: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Артроз </a:t>
            </a:r>
            <a:r>
              <a:rPr lang="ru-RU" b="1" dirty="0"/>
              <a:t>– деформация и разрушение хрящей сустава</a:t>
            </a:r>
          </a:p>
          <a:p>
            <a:pPr marL="0" lvl="0" indent="0">
              <a:buNone/>
            </a:pPr>
            <a:r>
              <a:rPr lang="ru-RU" b="1" dirty="0"/>
              <a:t>Симптомы: </a:t>
            </a:r>
          </a:p>
          <a:p>
            <a:pPr marL="0" lvl="0" indent="0">
              <a:buNone/>
            </a:pPr>
            <a:r>
              <a:rPr lang="ru-RU" dirty="0" smtClean="0"/>
              <a:t>боль </a:t>
            </a:r>
            <a:r>
              <a:rPr lang="ru-RU" dirty="0"/>
              <a:t>при нагрузке, утренняя скованность и ограничение подвижности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7614"/>
            <a:ext cx="4752528" cy="2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16" y="0"/>
            <a:ext cx="71148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83518"/>
            <a:ext cx="5309700" cy="720080"/>
          </a:xfrm>
        </p:spPr>
        <p:txBody>
          <a:bodyPr/>
          <a:lstStyle/>
          <a:p>
            <a:r>
              <a:rPr lang="ru-RU" sz="2800" dirty="0" smtClean="0"/>
              <a:t>Выводы: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3418" y="1150168"/>
            <a:ext cx="913192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Кости – это пассивная часть опорно-двигательного аппарата.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Скелет </a:t>
            </a:r>
            <a:r>
              <a:rPr lang="ru-RU" sz="2000" dirty="0">
                <a:solidFill>
                  <a:schemeClr val="bg1"/>
                </a:solidFill>
              </a:rPr>
              <a:t>человека насчитывает 205—207 </a:t>
            </a:r>
            <a:r>
              <a:rPr lang="ru-RU" sz="2000" dirty="0" smtClean="0">
                <a:solidFill>
                  <a:schemeClr val="bg1"/>
                </a:solidFill>
              </a:rPr>
              <a:t>костей.</a:t>
            </a: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состав кости входят белок оссеин и минеральные соли.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По форме различают </a:t>
            </a:r>
            <a:r>
              <a:rPr lang="ru-RU" sz="2000" dirty="0">
                <a:solidFill>
                  <a:schemeClr val="bg1"/>
                </a:solidFill>
              </a:rPr>
              <a:t>трубчатые, губчатые, плоские и смешанные кости.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Кости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образуют </a:t>
            </a:r>
            <a:r>
              <a:rPr lang="ru-RU" sz="2000" dirty="0">
                <a:solidFill>
                  <a:schemeClr val="bg1"/>
                </a:solidFill>
              </a:rPr>
              <a:t>неподвижные, </a:t>
            </a:r>
            <a:r>
              <a:rPr lang="ru-RU" sz="2000" dirty="0" err="1">
                <a:solidFill>
                  <a:schemeClr val="bg1"/>
                </a:solidFill>
              </a:rPr>
              <a:t>полуподвижные</a:t>
            </a:r>
            <a:r>
              <a:rPr lang="ru-RU" sz="2000" dirty="0">
                <a:solidFill>
                  <a:schemeClr val="bg1"/>
                </a:solidFill>
              </a:rPr>
              <a:t> и подвижные </a:t>
            </a:r>
            <a:r>
              <a:rPr lang="ru-RU" sz="2000" dirty="0" smtClean="0">
                <a:solidFill>
                  <a:schemeClr val="bg1"/>
                </a:solidFill>
              </a:rPr>
              <a:t>соединения.</a:t>
            </a: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Подвижные </a:t>
            </a:r>
            <a:r>
              <a:rPr lang="ru-RU" sz="2000" dirty="0">
                <a:solidFill>
                  <a:schemeClr val="bg1"/>
                </a:solidFill>
              </a:rPr>
              <a:t>соединения, или суставы, обеспечивают </a:t>
            </a:r>
            <a:r>
              <a:rPr lang="ru-RU" sz="2000" dirty="0" smtClean="0">
                <a:solidFill>
                  <a:schemeClr val="bg1"/>
                </a:solidFill>
              </a:rPr>
              <a:t>необходимую </a:t>
            </a:r>
            <a:r>
              <a:rPr lang="ru-RU" sz="2000" dirty="0">
                <a:solidFill>
                  <a:schemeClr val="bg1"/>
                </a:solidFill>
              </a:rPr>
              <a:t>подвижность костей скелета. 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5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6939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300" b="1" dirty="0"/>
              <a:t>Учащиеся к концу </a:t>
            </a:r>
            <a:r>
              <a:rPr lang="ru-RU" sz="2300" b="1" dirty="0" smtClean="0"/>
              <a:t>урока должны:</a:t>
            </a:r>
            <a:endParaRPr lang="ru-RU" sz="2300" dirty="0"/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1"/>
          </p:nvPr>
        </p:nvSpPr>
        <p:spPr>
          <a:xfrm>
            <a:off x="683567" y="627534"/>
            <a:ext cx="4146857" cy="432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строение, формы, типы соединений костей;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кости головы, туловища, верхних и нижних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конечностей.</a:t>
            </a:r>
          </a:p>
          <a:p>
            <a:pPr marL="76200" indent="0">
              <a:spcBef>
                <a:spcPts val="0"/>
              </a:spcBef>
              <a:buNone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уметь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объяснять значение двигательной активности для сохранения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здоровья.</a:t>
            </a:r>
          </a:p>
          <a:p>
            <a:pPr marL="76200" indent="0">
              <a:spcBef>
                <a:spcPts val="0"/>
              </a:spcBef>
              <a:buNone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владеть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терминами и понятиями: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опорно-двигательный аппарат, эпифиз, диафиз, надкостница, компактное и губчатое вещество, красный и желтый костный мозг, сустав, суставные связки, полость, сумка, названия крупных костей осевого скелета и скелета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конечностей.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3">
            <a:alphaModFix/>
          </a:blip>
          <a:srcRect t="10223" b="10215"/>
          <a:stretch/>
        </p:blipFill>
        <p:spPr>
          <a:xfrm>
            <a:off x="4830425" y="0"/>
            <a:ext cx="43135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5531"/>
            <a:ext cx="4427983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9"/>
          <p:cNvSpPr txBox="1">
            <a:spLocks noGrp="1"/>
          </p:cNvSpPr>
          <p:nvPr>
            <p:ph type="body" idx="1"/>
          </p:nvPr>
        </p:nvSpPr>
        <p:spPr>
          <a:xfrm>
            <a:off x="1475656" y="1128673"/>
            <a:ext cx="5904656" cy="5848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dirty="0"/>
              <a:t>§ </a:t>
            </a:r>
            <a:r>
              <a:rPr lang="ru-RU" dirty="0" smtClean="0"/>
              <a:t>18, </a:t>
            </a:r>
            <a:endParaRPr dirty="0"/>
          </a:p>
        </p:txBody>
      </p:sp>
      <p:sp>
        <p:nvSpPr>
          <p:cNvPr id="423" name="Google Shape;423;p39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Домашнее задание</a:t>
            </a:r>
            <a:endParaRPr dirty="0"/>
          </a:p>
        </p:txBody>
      </p:sp>
      <p:sp>
        <p:nvSpPr>
          <p:cNvPr id="424" name="Google Shape;424;p3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38" name="Google Shape;438;p39"/>
          <p:cNvSpPr/>
          <p:nvPr/>
        </p:nvSpPr>
        <p:spPr>
          <a:xfrm>
            <a:off x="881739" y="1270203"/>
            <a:ext cx="259841" cy="301751"/>
          </a:xfrm>
          <a:custGeom>
            <a:avLst/>
            <a:gdLst/>
            <a:ahLst/>
            <a:cxnLst/>
            <a:rect l="l" t="t" r="r" b="b"/>
            <a:pathLst>
              <a:path w="393699" h="457199" extrusionOk="0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9"/>
          <p:cNvSpPr/>
          <p:nvPr/>
        </p:nvSpPr>
        <p:spPr>
          <a:xfrm>
            <a:off x="924569" y="2729510"/>
            <a:ext cx="301752" cy="301776"/>
          </a:xfrm>
          <a:custGeom>
            <a:avLst/>
            <a:gdLst/>
            <a:ahLst/>
            <a:cxnLst/>
            <a:rect l="l" t="t" r="r" b="b"/>
            <a:pathLst>
              <a:path w="457200" h="457237" extrusionOk="0">
                <a:moveTo>
                  <a:pt x="371475" y="71466"/>
                </a:moveTo>
                <a:lnTo>
                  <a:pt x="371475" y="71476"/>
                </a:lnTo>
                <a:cubicBezTo>
                  <a:pt x="371474" y="72388"/>
                  <a:pt x="371383" y="73298"/>
                  <a:pt x="371202" y="74192"/>
                </a:cubicBezTo>
                <a:cubicBezTo>
                  <a:pt x="371030" y="75057"/>
                  <a:pt x="370779" y="75904"/>
                  <a:pt x="370449" y="76722"/>
                </a:cubicBezTo>
                <a:lnTo>
                  <a:pt x="370422" y="76815"/>
                </a:lnTo>
                <a:lnTo>
                  <a:pt x="370421" y="76815"/>
                </a:lnTo>
                <a:cubicBezTo>
                  <a:pt x="369622" y="78771"/>
                  <a:pt x="368399" y="80525"/>
                  <a:pt x="366840" y="81950"/>
                </a:cubicBezTo>
                <a:lnTo>
                  <a:pt x="309916" y="138774"/>
                </a:lnTo>
                <a:cubicBezTo>
                  <a:pt x="304398" y="144302"/>
                  <a:pt x="295445" y="144311"/>
                  <a:pt x="289916" y="138793"/>
                </a:cubicBezTo>
                <a:cubicBezTo>
                  <a:pt x="284389" y="133275"/>
                  <a:pt x="284379" y="124322"/>
                  <a:pt x="289897" y="118794"/>
                </a:cubicBezTo>
                <a:lnTo>
                  <a:pt x="322985" y="85763"/>
                </a:lnTo>
                <a:lnTo>
                  <a:pt x="134215" y="85763"/>
                </a:lnTo>
                <a:lnTo>
                  <a:pt x="167303" y="118794"/>
                </a:lnTo>
                <a:cubicBezTo>
                  <a:pt x="172820" y="124322"/>
                  <a:pt x="172811" y="133275"/>
                  <a:pt x="167284" y="138793"/>
                </a:cubicBezTo>
                <a:cubicBezTo>
                  <a:pt x="161755" y="144311"/>
                  <a:pt x="152801" y="144302"/>
                  <a:pt x="147284" y="138774"/>
                </a:cubicBezTo>
                <a:lnTo>
                  <a:pt x="90354" y="81945"/>
                </a:lnTo>
                <a:cubicBezTo>
                  <a:pt x="88797" y="80521"/>
                  <a:pt x="87576" y="78768"/>
                  <a:pt x="86779" y="76815"/>
                </a:cubicBezTo>
                <a:lnTo>
                  <a:pt x="86747" y="76713"/>
                </a:lnTo>
                <a:cubicBezTo>
                  <a:pt x="86078" y="75047"/>
                  <a:pt x="85731" y="73270"/>
                  <a:pt x="85725" y="71476"/>
                </a:cubicBezTo>
                <a:lnTo>
                  <a:pt x="85725" y="71466"/>
                </a:lnTo>
                <a:cubicBezTo>
                  <a:pt x="85734" y="69680"/>
                  <a:pt x="86079" y="67911"/>
                  <a:pt x="86744" y="66252"/>
                </a:cubicBezTo>
                <a:lnTo>
                  <a:pt x="86783" y="66122"/>
                </a:lnTo>
                <a:cubicBezTo>
                  <a:pt x="87576" y="64185"/>
                  <a:pt x="88786" y="62446"/>
                  <a:pt x="90327" y="61029"/>
                </a:cubicBezTo>
                <a:lnTo>
                  <a:pt x="147284" y="4177"/>
                </a:lnTo>
                <a:cubicBezTo>
                  <a:pt x="152788" y="-1365"/>
                  <a:pt x="161741" y="-1396"/>
                  <a:pt x="167284" y="4107"/>
                </a:cubicBezTo>
                <a:cubicBezTo>
                  <a:pt x="172825" y="9610"/>
                  <a:pt x="172857" y="18564"/>
                  <a:pt x="167354" y="24106"/>
                </a:cubicBezTo>
                <a:cubicBezTo>
                  <a:pt x="167337" y="24123"/>
                  <a:pt x="167320" y="24141"/>
                  <a:pt x="167303" y="24158"/>
                </a:cubicBezTo>
                <a:lnTo>
                  <a:pt x="134213" y="57188"/>
                </a:lnTo>
                <a:lnTo>
                  <a:pt x="322987" y="57188"/>
                </a:lnTo>
                <a:lnTo>
                  <a:pt x="289897" y="24158"/>
                </a:lnTo>
                <a:cubicBezTo>
                  <a:pt x="284395" y="18615"/>
                  <a:pt x="284426" y="9661"/>
                  <a:pt x="289968" y="4158"/>
                </a:cubicBezTo>
                <a:cubicBezTo>
                  <a:pt x="295490" y="-1325"/>
                  <a:pt x="304405" y="-1317"/>
                  <a:pt x="309916" y="4177"/>
                </a:cubicBezTo>
                <a:lnTo>
                  <a:pt x="366867" y="61025"/>
                </a:lnTo>
                <a:cubicBezTo>
                  <a:pt x="368411" y="62443"/>
                  <a:pt x="369623" y="64183"/>
                  <a:pt x="370417" y="66123"/>
                </a:cubicBezTo>
                <a:lnTo>
                  <a:pt x="370417" y="66123"/>
                </a:lnTo>
                <a:lnTo>
                  <a:pt x="370459" y="66258"/>
                </a:lnTo>
                <a:lnTo>
                  <a:pt x="370463" y="66276"/>
                </a:lnTo>
                <a:cubicBezTo>
                  <a:pt x="370785" y="67083"/>
                  <a:pt x="371033" y="67917"/>
                  <a:pt x="371203" y="68769"/>
                </a:cubicBezTo>
                <a:cubicBezTo>
                  <a:pt x="371382" y="69657"/>
                  <a:pt x="371473" y="70561"/>
                  <a:pt x="371475" y="71466"/>
                </a:cubicBezTo>
                <a:close/>
                <a:moveTo>
                  <a:pt x="447674" y="200064"/>
                </a:moveTo>
                <a:cubicBezTo>
                  <a:pt x="447674" y="179021"/>
                  <a:pt x="430617" y="161964"/>
                  <a:pt x="409574" y="161964"/>
                </a:cubicBezTo>
                <a:cubicBezTo>
                  <a:pt x="388532" y="161964"/>
                  <a:pt x="371474" y="179021"/>
                  <a:pt x="371474" y="200064"/>
                </a:cubicBezTo>
                <a:cubicBezTo>
                  <a:pt x="371474" y="221105"/>
                  <a:pt x="388532" y="238164"/>
                  <a:pt x="409574" y="238164"/>
                </a:cubicBezTo>
                <a:cubicBezTo>
                  <a:pt x="430617" y="238164"/>
                  <a:pt x="447674" y="221105"/>
                  <a:pt x="447674" y="200064"/>
                </a:cubicBezTo>
                <a:close/>
                <a:moveTo>
                  <a:pt x="457200" y="265422"/>
                </a:moveTo>
                <a:cubicBezTo>
                  <a:pt x="441925" y="259929"/>
                  <a:pt x="425808" y="257151"/>
                  <a:pt x="409575" y="257213"/>
                </a:cubicBezTo>
                <a:cubicBezTo>
                  <a:pt x="338984" y="257213"/>
                  <a:pt x="285750" y="306354"/>
                  <a:pt x="285750" y="371513"/>
                </a:cubicBezTo>
                <a:cubicBezTo>
                  <a:pt x="285750" y="382034"/>
                  <a:pt x="294279" y="390563"/>
                  <a:pt x="304800" y="390563"/>
                </a:cubicBezTo>
                <a:cubicBezTo>
                  <a:pt x="315321" y="390563"/>
                  <a:pt x="323850" y="382034"/>
                  <a:pt x="323850" y="371513"/>
                </a:cubicBezTo>
                <a:cubicBezTo>
                  <a:pt x="323339" y="344606"/>
                  <a:pt x="338094" y="319725"/>
                  <a:pt x="361950" y="307271"/>
                </a:cubicBezTo>
                <a:lnTo>
                  <a:pt x="361950" y="457238"/>
                </a:lnTo>
                <a:lnTo>
                  <a:pt x="457200" y="457238"/>
                </a:lnTo>
                <a:lnTo>
                  <a:pt x="457200" y="307271"/>
                </a:lnTo>
                <a:lnTo>
                  <a:pt x="457200" y="307271"/>
                </a:lnTo>
                <a:close/>
                <a:moveTo>
                  <a:pt x="47626" y="238163"/>
                </a:moveTo>
                <a:cubicBezTo>
                  <a:pt x="68668" y="238163"/>
                  <a:pt x="85726" y="221105"/>
                  <a:pt x="85726" y="200063"/>
                </a:cubicBezTo>
                <a:cubicBezTo>
                  <a:pt x="85726" y="179021"/>
                  <a:pt x="68668" y="161963"/>
                  <a:pt x="47626" y="161963"/>
                </a:cubicBezTo>
                <a:cubicBezTo>
                  <a:pt x="26584" y="161963"/>
                  <a:pt x="9526" y="179021"/>
                  <a:pt x="9526" y="200063"/>
                </a:cubicBezTo>
                <a:cubicBezTo>
                  <a:pt x="9526" y="221105"/>
                  <a:pt x="26584" y="238163"/>
                  <a:pt x="47626" y="238163"/>
                </a:cubicBezTo>
                <a:close/>
                <a:moveTo>
                  <a:pt x="47625" y="257213"/>
                </a:moveTo>
                <a:cubicBezTo>
                  <a:pt x="31393" y="257151"/>
                  <a:pt x="15275" y="259929"/>
                  <a:pt x="0" y="265422"/>
                </a:cubicBezTo>
                <a:lnTo>
                  <a:pt x="0" y="307271"/>
                </a:lnTo>
                <a:lnTo>
                  <a:pt x="0" y="307271"/>
                </a:lnTo>
                <a:lnTo>
                  <a:pt x="0" y="457238"/>
                </a:lnTo>
                <a:lnTo>
                  <a:pt x="95250" y="457238"/>
                </a:lnTo>
                <a:lnTo>
                  <a:pt x="95250" y="307271"/>
                </a:lnTo>
                <a:cubicBezTo>
                  <a:pt x="119106" y="319725"/>
                  <a:pt x="133862" y="344606"/>
                  <a:pt x="133350" y="371513"/>
                </a:cubicBezTo>
                <a:cubicBezTo>
                  <a:pt x="133350" y="382034"/>
                  <a:pt x="141879" y="390563"/>
                  <a:pt x="152400" y="390563"/>
                </a:cubicBezTo>
                <a:cubicBezTo>
                  <a:pt x="162921" y="390563"/>
                  <a:pt x="171450" y="382034"/>
                  <a:pt x="171450" y="371513"/>
                </a:cubicBezTo>
                <a:cubicBezTo>
                  <a:pt x="171450" y="306354"/>
                  <a:pt x="118216" y="257213"/>
                  <a:pt x="47625" y="257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5" name="Google Shape;585;p39"/>
          <p:cNvGrpSpPr/>
          <p:nvPr/>
        </p:nvGrpSpPr>
        <p:grpSpPr>
          <a:xfrm>
            <a:off x="874184" y="1959212"/>
            <a:ext cx="301203" cy="301203"/>
            <a:chOff x="4206975" y="2966278"/>
            <a:chExt cx="457200" cy="457200"/>
          </a:xfrm>
        </p:grpSpPr>
        <p:sp>
          <p:nvSpPr>
            <p:cNvPr id="586" name="Google Shape;586;p39"/>
            <p:cNvSpPr/>
            <p:nvPr/>
          </p:nvSpPr>
          <p:spPr>
            <a:xfrm>
              <a:off x="4387950" y="3347278"/>
              <a:ext cx="95250" cy="28575"/>
            </a:xfrm>
            <a:custGeom>
              <a:avLst/>
              <a:gdLst/>
              <a:ahLst/>
              <a:cxnLst/>
              <a:rect l="l" t="t" r="r" b="b"/>
              <a:pathLst>
                <a:path w="95250" h="28575" extrusionOk="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8"/>
                    <a:pt x="88582" y="0"/>
                    <a:pt x="80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4330800" y="3099628"/>
              <a:ext cx="209550" cy="228600"/>
            </a:xfrm>
            <a:custGeom>
              <a:avLst/>
              <a:gdLst/>
              <a:ahLst/>
              <a:cxnLst/>
              <a:rect l="l" t="t" r="r" b="b"/>
              <a:pathLst>
                <a:path w="209550" h="228600" extrusionOk="0">
                  <a:moveTo>
                    <a:pt x="104775" y="0"/>
                  </a:moveTo>
                  <a:cubicBezTo>
                    <a:pt x="46672" y="0"/>
                    <a:pt x="0" y="46672"/>
                    <a:pt x="0" y="104775"/>
                  </a:cubicBezTo>
                  <a:cubicBezTo>
                    <a:pt x="0" y="145733"/>
                    <a:pt x="22860" y="180975"/>
                    <a:pt x="57150" y="198120"/>
                  </a:cubicBezTo>
                  <a:lnTo>
                    <a:pt x="57150" y="219075"/>
                  </a:lnTo>
                  <a:cubicBezTo>
                    <a:pt x="57150" y="224790"/>
                    <a:pt x="60960" y="228600"/>
                    <a:pt x="66675" y="228600"/>
                  </a:cubicBezTo>
                  <a:lnTo>
                    <a:pt x="142875" y="228600"/>
                  </a:lnTo>
                  <a:cubicBezTo>
                    <a:pt x="148590" y="228600"/>
                    <a:pt x="152400" y="224790"/>
                    <a:pt x="152400" y="219075"/>
                  </a:cubicBezTo>
                  <a:lnTo>
                    <a:pt x="152400" y="198120"/>
                  </a:lnTo>
                  <a:cubicBezTo>
                    <a:pt x="186690" y="180975"/>
                    <a:pt x="209550" y="145733"/>
                    <a:pt x="209550" y="104775"/>
                  </a:cubicBezTo>
                  <a:cubicBezTo>
                    <a:pt x="209550" y="46672"/>
                    <a:pt x="162878" y="0"/>
                    <a:pt x="10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4416525" y="2966278"/>
              <a:ext cx="38100" cy="95250"/>
            </a:xfrm>
            <a:custGeom>
              <a:avLst/>
              <a:gdLst/>
              <a:ahLst/>
              <a:cxnLst/>
              <a:rect l="l" t="t" r="r" b="b"/>
              <a:pathLst>
                <a:path w="38100" h="95250" extrusionOk="0">
                  <a:moveTo>
                    <a:pt x="19050" y="95250"/>
                  </a:moveTo>
                  <a:cubicBezTo>
                    <a:pt x="29528" y="95250"/>
                    <a:pt x="38100" y="86678"/>
                    <a:pt x="38100" y="76200"/>
                  </a:cubicBezTo>
                  <a:lnTo>
                    <a:pt x="38100" y="19050"/>
                  </a:lnTo>
                  <a:cubicBezTo>
                    <a:pt x="38100" y="8573"/>
                    <a:pt x="29528" y="0"/>
                    <a:pt x="19050" y="0"/>
                  </a:cubicBezTo>
                  <a:cubicBezTo>
                    <a:pt x="8572" y="0"/>
                    <a:pt x="0" y="8573"/>
                    <a:pt x="0" y="19050"/>
                  </a:cubicBezTo>
                  <a:lnTo>
                    <a:pt x="0" y="76200"/>
                  </a:lnTo>
                  <a:cubicBezTo>
                    <a:pt x="0" y="86678"/>
                    <a:pt x="8572" y="95250"/>
                    <a:pt x="1905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4206975" y="3175828"/>
              <a:ext cx="95250" cy="38100"/>
            </a:xfrm>
            <a:custGeom>
              <a:avLst/>
              <a:gdLst/>
              <a:ahLst/>
              <a:cxnLst/>
              <a:rect l="l" t="t" r="r" b="b"/>
              <a:pathLst>
                <a:path w="95250" h="38100" extrusionOk="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8" y="38100"/>
                    <a:pt x="95250" y="29528"/>
                    <a:pt x="95250" y="19050"/>
                  </a:cubicBezTo>
                  <a:cubicBezTo>
                    <a:pt x="95250" y="8572"/>
                    <a:pt x="86678" y="0"/>
                    <a:pt x="7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4568925" y="3175828"/>
              <a:ext cx="95250" cy="38100"/>
            </a:xfrm>
            <a:custGeom>
              <a:avLst/>
              <a:gdLst/>
              <a:ahLst/>
              <a:cxnLst/>
              <a:rect l="l" t="t" r="r" b="b"/>
              <a:pathLst>
                <a:path w="95250" h="38100" extrusionOk="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7" y="38100"/>
                    <a:pt x="95250" y="29528"/>
                    <a:pt x="95250" y="19050"/>
                  </a:cubicBezTo>
                  <a:cubicBezTo>
                    <a:pt x="95250" y="8572"/>
                    <a:pt x="86677" y="0"/>
                    <a:pt x="7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4269573" y="3016194"/>
              <a:ext cx="73875" cy="83046"/>
            </a:xfrm>
            <a:custGeom>
              <a:avLst/>
              <a:gdLst/>
              <a:ahLst/>
              <a:cxnLst/>
              <a:rect l="l" t="t" r="r" b="b"/>
              <a:pathLst>
                <a:path w="73875" h="83046" extrusionOk="0">
                  <a:moveTo>
                    <a:pt x="69799" y="52001"/>
                  </a:moveTo>
                  <a:lnTo>
                    <a:pt x="33604" y="7233"/>
                  </a:lnTo>
                  <a:cubicBezTo>
                    <a:pt x="26936" y="-1339"/>
                    <a:pt x="14554" y="-2292"/>
                    <a:pt x="6934" y="4376"/>
                  </a:cubicBezTo>
                  <a:cubicBezTo>
                    <a:pt x="-686" y="11043"/>
                    <a:pt x="-2591" y="23426"/>
                    <a:pt x="4076" y="31046"/>
                  </a:cubicBezTo>
                  <a:lnTo>
                    <a:pt x="40271" y="75813"/>
                  </a:lnTo>
                  <a:cubicBezTo>
                    <a:pt x="46939" y="84386"/>
                    <a:pt x="59321" y="85338"/>
                    <a:pt x="66941" y="78671"/>
                  </a:cubicBezTo>
                  <a:cubicBezTo>
                    <a:pt x="74561" y="72003"/>
                    <a:pt x="76466" y="60573"/>
                    <a:pt x="69799" y="5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4527401" y="3017147"/>
              <a:ext cx="73771" cy="83046"/>
            </a:xfrm>
            <a:custGeom>
              <a:avLst/>
              <a:gdLst/>
              <a:ahLst/>
              <a:cxnLst/>
              <a:rect l="l" t="t" r="r" b="b"/>
              <a:pathLst>
                <a:path w="73771" h="83046" extrusionOk="0">
                  <a:moveTo>
                    <a:pt x="67241" y="4376"/>
                  </a:moveTo>
                  <a:cubicBezTo>
                    <a:pt x="58668" y="-2292"/>
                    <a:pt x="47238" y="-1339"/>
                    <a:pt x="40571" y="7233"/>
                  </a:cubicBezTo>
                  <a:lnTo>
                    <a:pt x="4376" y="52001"/>
                  </a:lnTo>
                  <a:cubicBezTo>
                    <a:pt x="-2292" y="60573"/>
                    <a:pt x="-1339" y="72003"/>
                    <a:pt x="7233" y="78671"/>
                  </a:cubicBezTo>
                  <a:cubicBezTo>
                    <a:pt x="15806" y="85338"/>
                    <a:pt x="27236" y="84386"/>
                    <a:pt x="33903" y="75813"/>
                  </a:cubicBezTo>
                  <a:lnTo>
                    <a:pt x="70098" y="31046"/>
                  </a:lnTo>
                  <a:cubicBezTo>
                    <a:pt x="75813" y="23426"/>
                    <a:pt x="74861" y="11043"/>
                    <a:pt x="67241" y="4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4397475" y="3394903"/>
              <a:ext cx="76200" cy="28575"/>
            </a:xfrm>
            <a:custGeom>
              <a:avLst/>
              <a:gdLst/>
              <a:ahLst/>
              <a:cxnLst/>
              <a:rect l="l" t="t" r="r" b="b"/>
              <a:pathLst>
                <a:path w="76200" h="28575" extrusionOk="0">
                  <a:moveTo>
                    <a:pt x="666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20002"/>
                    <a:pt x="8572" y="28575"/>
                    <a:pt x="19050" y="28575"/>
                  </a:cubicBezTo>
                  <a:lnTo>
                    <a:pt x="57150" y="28575"/>
                  </a:lnTo>
                  <a:cubicBezTo>
                    <a:pt x="67628" y="28575"/>
                    <a:pt x="76200" y="20002"/>
                    <a:pt x="76200" y="9525"/>
                  </a:cubicBezTo>
                  <a:cubicBezTo>
                    <a:pt x="76200" y="3810"/>
                    <a:pt x="72390" y="0"/>
                    <a:pt x="66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422;p39"/>
          <p:cNvSpPr txBox="1">
            <a:spLocks/>
          </p:cNvSpPr>
          <p:nvPr/>
        </p:nvSpPr>
        <p:spPr>
          <a:xfrm>
            <a:off x="1475656" y="1869242"/>
            <a:ext cx="5904656" cy="58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None/>
            </a:pPr>
            <a:r>
              <a:rPr lang="ru-RU" dirty="0" smtClean="0"/>
              <a:t> Ответьте на вопросы в конце § 18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8" name="Google Shape;422;p39"/>
          <p:cNvSpPr txBox="1">
            <a:spLocks/>
          </p:cNvSpPr>
          <p:nvPr/>
        </p:nvSpPr>
        <p:spPr>
          <a:xfrm>
            <a:off x="1507152" y="2606451"/>
            <a:ext cx="7313319" cy="58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Индивидуальное домашнее исследование.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Измерение роста. Измерьте утром и вечером свой рост и рост членов своей семьи. За счет чего ночью человек «подрастает» на 1—2 см,  а к концу дня теряет их? Обсудите результаты.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43758"/>
            <a:ext cx="5309700" cy="1159800"/>
          </a:xfrm>
        </p:spPr>
        <p:txBody>
          <a:bodyPr/>
          <a:lstStyle/>
          <a:p>
            <a:pPr algn="ctr"/>
            <a:r>
              <a:rPr lang="ru-RU" dirty="0" smtClean="0"/>
              <a:t>Удачи!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0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7471991" cy="7659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Блок 1. Опорно-двигательный аппарат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27584" y="1587394"/>
            <a:ext cx="3611100" cy="984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ru-RU" sz="1400" b="1" dirty="0" smtClean="0"/>
              <a:t>Костная (скелет) система:</a:t>
            </a:r>
          </a:p>
          <a:p>
            <a:pPr marL="101600" indent="0">
              <a:buNone/>
            </a:pPr>
            <a:r>
              <a:rPr lang="ru-RU" sz="1400" dirty="0"/>
              <a:t>представлена 205—207 костями </a:t>
            </a:r>
            <a:br>
              <a:rPr lang="ru-RU" sz="1400" dirty="0"/>
            </a:br>
            <a:endParaRPr lang="ru-RU" sz="1400" b="1"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4563579" y="1551510"/>
            <a:ext cx="3868500" cy="80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300" b="1" dirty="0" smtClean="0"/>
              <a:t>Мышечная система:</a:t>
            </a:r>
          </a:p>
          <a:p>
            <a:pPr marL="0" lvl="0" indent="0">
              <a:buNone/>
            </a:pPr>
            <a:r>
              <a:rPr lang="ru-RU" sz="1400" dirty="0"/>
              <a:t>более 600 скелетных мышц </a:t>
            </a:r>
            <a:br>
              <a:rPr lang="ru-RU" sz="1400" dirty="0"/>
            </a:br>
            <a:endParaRPr sz="1300" dirty="0"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669525" y="2427734"/>
            <a:ext cx="8222955" cy="2160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dk2"/>
                </a:solidFill>
              </a:rPr>
              <a:t>Функции скелета: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/>
              <a:t>Опорная – определяет форму тела, является вместилищем для внутренних </a:t>
            </a:r>
            <a:r>
              <a:rPr lang="ru-RU" sz="1400" dirty="0" smtClean="0"/>
              <a:t>органов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/>
              <a:t>Защитная – защита мозга, сердца, </a:t>
            </a:r>
            <a:r>
              <a:rPr lang="ru-RU" sz="1400" dirty="0" smtClean="0"/>
              <a:t>легких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/>
              <a:t>Минеральный обмен – в костях содержится большое </a:t>
            </a:r>
            <a:r>
              <a:rPr lang="ru-RU" sz="1400" dirty="0" smtClean="0"/>
              <a:t>количество кальция и фосфора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/>
              <a:t>Кроветворение – </a:t>
            </a:r>
            <a:r>
              <a:rPr lang="ru-RU" sz="1400" dirty="0" smtClean="0"/>
              <a:t>некоторые кости</a:t>
            </a:r>
            <a:r>
              <a:rPr lang="ru-RU" sz="1400" dirty="0"/>
              <a:t> </a:t>
            </a:r>
            <a:r>
              <a:rPr lang="ru-RU" sz="1400" dirty="0" smtClean="0"/>
              <a:t> скелета </a:t>
            </a:r>
            <a:r>
              <a:rPr lang="ru-RU" sz="1400" dirty="0"/>
              <a:t>являются местом образования новых клеток крови </a:t>
            </a:r>
            <a:br>
              <a:rPr lang="ru-RU" sz="1400" dirty="0"/>
            </a:br>
            <a:r>
              <a:rPr lang="ru-RU" sz="1400" dirty="0" smtClean="0"/>
              <a:t>Двигательная </a:t>
            </a:r>
            <a:r>
              <a:rPr lang="ru-RU" sz="1400" dirty="0"/>
              <a:t>– передвижение костей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Google Shape;81;p13"/>
          <p:cNvSpPr txBox="1">
            <a:spLocks/>
          </p:cNvSpPr>
          <p:nvPr/>
        </p:nvSpPr>
        <p:spPr>
          <a:xfrm>
            <a:off x="829623" y="339502"/>
            <a:ext cx="7471991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ru-RU" sz="2000" dirty="0" smtClean="0"/>
              <a:t>Опорно-двигательный аппарат объединяет: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844424" y="5598"/>
            <a:ext cx="7688015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Блок 2. Химический состав </a:t>
            </a:r>
            <a:r>
              <a:rPr lang="ru-RU" sz="2800" dirty="0" smtClean="0"/>
              <a:t>костей</a:t>
            </a:r>
            <a:endParaRPr dirty="0"/>
          </a:p>
        </p:txBody>
      </p:sp>
      <p:sp>
        <p:nvSpPr>
          <p:cNvPr id="219" name="Google Shape;219;p23"/>
          <p:cNvSpPr/>
          <p:nvPr/>
        </p:nvSpPr>
        <p:spPr>
          <a:xfrm>
            <a:off x="827584" y="1563638"/>
            <a:ext cx="2749941" cy="2620287"/>
          </a:xfrm>
          <a:prstGeom prst="ellipse">
            <a:avLst/>
          </a:prstGeom>
          <a:solidFill>
            <a:srgbClr val="F24745"/>
          </a:solidFill>
          <a:ln w="9525" cap="flat" cmpd="sng">
            <a:solidFill>
              <a:srgbClr val="41566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ru-RU" sz="1800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1800" dirty="0" smtClean="0">
                <a:solidFill>
                  <a:schemeClr val="bg1"/>
                </a:solidFill>
              </a:rPr>
              <a:t>Органические</a:t>
            </a: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вещества </a:t>
            </a:r>
            <a:endParaRPr lang="ru-RU" sz="1800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1800" dirty="0" smtClean="0">
                <a:solidFill>
                  <a:schemeClr val="bg1"/>
                </a:solidFill>
              </a:rPr>
              <a:t>(</a:t>
            </a:r>
            <a:r>
              <a:rPr lang="ru-RU" sz="1800" dirty="0">
                <a:solidFill>
                  <a:schemeClr val="bg1"/>
                </a:solidFill>
              </a:rPr>
              <a:t>28 </a:t>
            </a:r>
            <a:r>
              <a:rPr lang="ru-RU" sz="1800" dirty="0" smtClean="0">
                <a:solidFill>
                  <a:schemeClr val="bg1"/>
                </a:solidFill>
              </a:rPr>
              <a:t>%) 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Состав: жиры, белок оссеин; </a:t>
            </a:r>
            <a:endParaRPr lang="ru-RU" sz="1600" dirty="0">
              <a:solidFill>
                <a:schemeClr val="bg1"/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Свойства: упругость и эластичность</a:t>
            </a:r>
            <a:r>
              <a:rPr lang="ru-RU" sz="1600" dirty="0"/>
              <a:t/>
            </a:r>
            <a:br>
              <a:rPr lang="ru-RU" sz="1600" dirty="0"/>
            </a:br>
            <a:endParaRPr sz="16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5377222" y="1563638"/>
            <a:ext cx="2867186" cy="2620287"/>
          </a:xfrm>
          <a:prstGeom prst="ellipse">
            <a:avLst/>
          </a:prstGeom>
          <a:solidFill>
            <a:srgbClr val="A9D039"/>
          </a:solidFill>
          <a:ln w="9525" cap="flat" cmpd="sng">
            <a:solidFill>
              <a:srgbClr val="41566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ru-RU" sz="1800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1800" dirty="0" smtClean="0">
                <a:solidFill>
                  <a:schemeClr val="bg1"/>
                </a:solidFill>
              </a:rPr>
              <a:t>Неорганические </a:t>
            </a:r>
            <a:r>
              <a:rPr lang="ru-RU" sz="1800" dirty="0">
                <a:solidFill>
                  <a:schemeClr val="bg1"/>
                </a:solidFill>
              </a:rPr>
              <a:t>вещества </a:t>
            </a:r>
            <a:endParaRPr lang="ru-RU" sz="1800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1800" dirty="0" smtClean="0">
                <a:solidFill>
                  <a:schemeClr val="bg1"/>
                </a:solidFill>
              </a:rPr>
              <a:t>(22 %)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Состав: минеральные соли; 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Свойства: прочность </a:t>
            </a:r>
            <a:r>
              <a:rPr lang="ru-RU" sz="1800" dirty="0"/>
              <a:t/>
            </a:r>
            <a:br>
              <a:rPr lang="ru-RU" sz="1800" dirty="0"/>
            </a:br>
            <a:endParaRPr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p2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2" name="Google Shape;222;p23"/>
          <p:cNvSpPr/>
          <p:nvPr/>
        </p:nvSpPr>
        <p:spPr>
          <a:xfrm>
            <a:off x="3207474" y="1563638"/>
            <a:ext cx="2539800" cy="2620287"/>
          </a:xfrm>
          <a:prstGeom prst="ellipse">
            <a:avLst/>
          </a:prstGeom>
          <a:solidFill>
            <a:srgbClr val="0DB7C4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FFFF"/>
                </a:solidFill>
                <a:latin typeface="+mj-lt"/>
                <a:ea typeface="Source Sans Pro"/>
                <a:cs typeface="Source Sans Pro"/>
                <a:sym typeface="Source Sans Pro"/>
              </a:rPr>
              <a:t>Вода</a:t>
            </a:r>
          </a:p>
          <a:p>
            <a:pPr lvl="0" algn="ctr"/>
            <a:r>
              <a:rPr lang="ru-RU" sz="1800" dirty="0" smtClean="0">
                <a:solidFill>
                  <a:schemeClr val="bg1"/>
                </a:solidFill>
              </a:rPr>
              <a:t>(около </a:t>
            </a:r>
            <a:r>
              <a:rPr lang="ru-RU" sz="1800" dirty="0">
                <a:solidFill>
                  <a:schemeClr val="bg1"/>
                </a:solidFill>
              </a:rPr>
              <a:t>50 </a:t>
            </a:r>
            <a:r>
              <a:rPr lang="ru-RU" sz="1800" dirty="0" smtClean="0">
                <a:solidFill>
                  <a:schemeClr val="bg1"/>
                </a:solidFill>
              </a:rPr>
              <a:t>%) </a:t>
            </a:r>
            <a:r>
              <a:rPr lang="ru-RU" sz="2400" dirty="0"/>
              <a:t/>
            </a:r>
            <a:br>
              <a:rPr lang="ru-RU" sz="2400" dirty="0"/>
            </a:br>
            <a:endParaRPr sz="24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"/>
          <p:cNvSpPr/>
          <p:nvPr/>
        </p:nvSpPr>
        <p:spPr>
          <a:xfrm>
            <a:off x="3995936" y="339502"/>
            <a:ext cx="4968552" cy="377240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title"/>
          </p:nvPr>
        </p:nvSpPr>
        <p:spPr>
          <a:xfrm>
            <a:off x="611560" y="0"/>
            <a:ext cx="3624608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Блок 3</a:t>
            </a:r>
            <a:br>
              <a:rPr lang="ru-RU" dirty="0" smtClean="0"/>
            </a:br>
            <a:r>
              <a:rPr lang="ru-RU" dirty="0" smtClean="0"/>
              <a:t>Строение костной ткани</a:t>
            </a:r>
            <a:endParaRPr dirty="0"/>
          </a:p>
        </p:txBody>
      </p:sp>
      <p:sp>
        <p:nvSpPr>
          <p:cNvPr id="357" name="Google Shape;357;p34"/>
          <p:cNvSpPr txBox="1">
            <a:spLocks noGrp="1"/>
          </p:cNvSpPr>
          <p:nvPr>
            <p:ph type="body" idx="1"/>
          </p:nvPr>
        </p:nvSpPr>
        <p:spPr>
          <a:xfrm>
            <a:off x="539552" y="915566"/>
            <a:ext cx="3600401" cy="403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ru-RU" sz="1400" dirty="0"/>
              <a:t>В образовании кости основная </a:t>
            </a:r>
            <a:r>
              <a:rPr lang="ru-RU" sz="1400" dirty="0" smtClean="0"/>
              <a:t>роль принадлежит соединительной  </a:t>
            </a:r>
            <a:r>
              <a:rPr lang="ru-RU" sz="1400" dirty="0"/>
              <a:t>костной ткани.</a:t>
            </a:r>
          </a:p>
          <a:p>
            <a:pPr marL="76200" indent="0">
              <a:buNone/>
            </a:pPr>
            <a:r>
              <a:rPr lang="ru-RU" sz="1400" b="1" dirty="0" smtClean="0"/>
              <a:t>Костная </a:t>
            </a:r>
            <a:r>
              <a:rPr lang="ru-RU" sz="1400" b="1" dirty="0"/>
              <a:t>ткань включает:</a:t>
            </a:r>
          </a:p>
          <a:p>
            <a:pPr marL="76200" indent="0">
              <a:buNone/>
            </a:pPr>
            <a:r>
              <a:rPr lang="ru-RU" sz="1400" dirty="0"/>
              <a:t>клетки — </a:t>
            </a:r>
            <a:r>
              <a:rPr lang="ru-RU" sz="1400" b="1" dirty="0" smtClean="0"/>
              <a:t>остеоциты</a:t>
            </a:r>
            <a:r>
              <a:rPr lang="ru-RU" sz="1400" b="1" dirty="0"/>
              <a:t> </a:t>
            </a:r>
            <a:r>
              <a:rPr lang="ru-RU" sz="1400" dirty="0" smtClean="0"/>
              <a:t> и </a:t>
            </a:r>
            <a:r>
              <a:rPr lang="ru-RU" sz="1400" dirty="0"/>
              <a:t>межклеточное вещество.</a:t>
            </a:r>
          </a:p>
          <a:p>
            <a:pPr marL="76200" indent="0">
              <a:buNone/>
            </a:pPr>
            <a:r>
              <a:rPr lang="ru-RU" sz="1400" dirty="0"/>
              <a:t>В составе кости различают </a:t>
            </a:r>
            <a:r>
              <a:rPr lang="ru-RU" sz="1400" b="1" dirty="0"/>
              <a:t>компактное и губчатое </a:t>
            </a:r>
            <a:r>
              <a:rPr lang="ru-RU" sz="1400" b="1" dirty="0" smtClean="0"/>
              <a:t>вещество</a:t>
            </a:r>
          </a:p>
          <a:p>
            <a:pPr marL="76200" indent="0">
              <a:buNone/>
            </a:pPr>
            <a:r>
              <a:rPr lang="ru-RU" sz="1400" b="1" dirty="0" smtClean="0"/>
              <a:t>Компактное </a:t>
            </a:r>
            <a:r>
              <a:rPr lang="ru-RU" sz="1400" b="1" dirty="0"/>
              <a:t>вещество </a:t>
            </a:r>
            <a:r>
              <a:rPr lang="ru-RU" sz="1400" dirty="0" smtClean="0"/>
              <a:t>образует  </a:t>
            </a:r>
            <a:r>
              <a:rPr lang="ru-RU" sz="1400" dirty="0"/>
              <a:t>костные</a:t>
            </a:r>
            <a:br>
              <a:rPr lang="ru-RU" sz="1400" dirty="0"/>
            </a:br>
            <a:r>
              <a:rPr lang="ru-RU" sz="1400" dirty="0"/>
              <a:t>пластинки, </a:t>
            </a:r>
            <a:r>
              <a:rPr lang="ru-RU" sz="1400" dirty="0" smtClean="0"/>
              <a:t>в виде вставленных друг </a:t>
            </a:r>
            <a:r>
              <a:rPr lang="ru-RU" sz="1400" dirty="0"/>
              <a:t>в друга полых </a:t>
            </a:r>
            <a:r>
              <a:rPr lang="ru-RU" sz="1400" dirty="0" smtClean="0"/>
              <a:t>цилиндров.  </a:t>
            </a:r>
            <a:r>
              <a:rPr lang="ru-RU" sz="1400" dirty="0"/>
              <a:t>Между костными пластинками </a:t>
            </a:r>
            <a:r>
              <a:rPr lang="ru-RU" sz="1400" dirty="0" smtClean="0"/>
              <a:t>- остеоциты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 smtClean="0"/>
              <a:t>В </a:t>
            </a:r>
            <a:r>
              <a:rPr lang="ru-RU" sz="1400" b="1" dirty="0" smtClean="0"/>
              <a:t>губчатом веществе </a:t>
            </a:r>
            <a:r>
              <a:rPr lang="ru-RU" sz="1400" dirty="0"/>
              <a:t>костные пластинки перекрещиваются и образуют множество </a:t>
            </a:r>
            <a:r>
              <a:rPr lang="ru-RU" sz="1400" dirty="0" smtClean="0"/>
              <a:t>ячеек.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55526"/>
            <a:ext cx="4536504" cy="272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55576" y="195486"/>
            <a:ext cx="7848872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+mj-lt"/>
              </a:rPr>
              <a:t>Блок 4  По форме кости разделяются на:</a:t>
            </a:r>
            <a:endParaRPr dirty="0">
              <a:latin typeface="+mj-lt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43557"/>
            <a:ext cx="6624736" cy="3646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wipe/>
      </p:transition>
    </mc:Choice>
    <mc:Fallback xmlns="">
      <p:transition advClick="0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5963073" y="834225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47" name="Google Shape;347;p3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7659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Блок 4  Форма костей</a:t>
            </a:r>
            <a:endParaRPr dirty="0"/>
          </a:p>
        </p:txBody>
      </p:sp>
      <p:sp>
        <p:nvSpPr>
          <p:cNvPr id="348" name="Google Shape;348;p33"/>
          <p:cNvSpPr txBox="1">
            <a:spLocks noGrp="1"/>
          </p:cNvSpPr>
          <p:nvPr>
            <p:ph type="body" idx="1"/>
          </p:nvPr>
        </p:nvSpPr>
        <p:spPr>
          <a:xfrm>
            <a:off x="683568" y="843558"/>
            <a:ext cx="5328592" cy="4082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Трубчатые кости: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кости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плеча, предплечья, бедра и голени 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рычаги тела.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87" y="1419622"/>
            <a:ext cx="1514475" cy="302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5963073" y="834225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47" name="Google Shape;347;p3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7659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Блок 4  Форма костей</a:t>
            </a:r>
            <a:endParaRPr dirty="0"/>
          </a:p>
        </p:txBody>
      </p:sp>
      <p:sp>
        <p:nvSpPr>
          <p:cNvPr id="348" name="Google Shape;348;p33"/>
          <p:cNvSpPr txBox="1">
            <a:spLocks noGrp="1"/>
          </p:cNvSpPr>
          <p:nvPr>
            <p:ph type="body" idx="1"/>
          </p:nvPr>
        </p:nvSpPr>
        <p:spPr>
          <a:xfrm>
            <a:off x="683568" y="843558"/>
            <a:ext cx="5328592" cy="4082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трубчатой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кости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выделяют диафиз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два эпифиза.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Между диафизом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эпифизами расположен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эпифизарный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хрящ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обеспечивает 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рост кости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длину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Эпифиз  представлен 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губчатым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веществом. Диафиз внутри образован 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губчатым веществом, снаружи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—компактным веществом, покрыт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надкостницей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Надкостница обеспечивает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рост кости 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толщину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эпифизах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надкостница отсутствует.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1220104"/>
            <a:ext cx="2493299" cy="33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>
            <a:spLocks noGrp="1"/>
          </p:cNvSpPr>
          <p:nvPr>
            <p:ph type="ctrTitle" idx="4294967295"/>
          </p:nvPr>
        </p:nvSpPr>
        <p:spPr>
          <a:xfrm>
            <a:off x="827584" y="2775910"/>
            <a:ext cx="4824536" cy="15121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 трубчатой кости находится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с жёлтым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костным мозгом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жировая ткань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перекладинами эпифизов располагается  красный костный мозг. Это важнейший орган кроветворения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dirty="0"/>
          </a:p>
        </p:txBody>
      </p:sp>
      <p:sp>
        <p:nvSpPr>
          <p:cNvPr id="265" name="Google Shape;265;p2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20488"/>
            <a:ext cx="3096344" cy="32230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415665"/>
      </a:dk1>
      <a:lt1>
        <a:srgbClr val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5214</TotalTime>
  <Words>571</Words>
  <Application>Microsoft Office PowerPoint</Application>
  <PresentationFormat>Экран (16:9)</PresentationFormat>
  <Paragraphs>136</Paragraphs>
  <Slides>21</Slides>
  <Notes>17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Courier New</vt:lpstr>
      <vt:lpstr>Source Sans Pro</vt:lpstr>
      <vt:lpstr>Dosis</vt:lpstr>
      <vt:lpstr>Arial</vt:lpstr>
      <vt:lpstr>Times New Roman</vt:lpstr>
      <vt:lpstr>Calibri</vt:lpstr>
      <vt:lpstr>Cerimon template</vt:lpstr>
      <vt:lpstr>Глава 5 Опорно-двигательный аппарат  Строение, функции и соединения костей</vt:lpstr>
      <vt:lpstr>   Учащиеся к концу урока должны:</vt:lpstr>
      <vt:lpstr>Блок 1. Опорно-двигательный аппарат</vt:lpstr>
      <vt:lpstr>Блок 2. Химический состав костей</vt:lpstr>
      <vt:lpstr>Блок 3 Строение костной ткани</vt:lpstr>
      <vt:lpstr>Блок 4  По форме кости разделяются на:</vt:lpstr>
      <vt:lpstr>Блок 4  Форма костей</vt:lpstr>
      <vt:lpstr>Блок 4  Форма костей</vt:lpstr>
      <vt:lpstr>Внутри трубчатой кости находится полость  с жёлтым костным мозгом (жировая ткань). Между перекладинами эпифизов располагается  красный костный мозг. Это важнейший орган кроветворения </vt:lpstr>
      <vt:lpstr>Блок 4  Форма костей</vt:lpstr>
      <vt:lpstr>Блок 4  Форма костей</vt:lpstr>
      <vt:lpstr>Блок 4  Форма костей</vt:lpstr>
      <vt:lpstr>Блок 5. Соединения костей скелета.  </vt:lpstr>
      <vt:lpstr>Блок 5. Соединения костей скелета.  </vt:lpstr>
      <vt:lpstr>Блок 5. Соединения костей скелета.  </vt:lpstr>
      <vt:lpstr>Блок 6  Заболевания суставов:</vt:lpstr>
      <vt:lpstr>Блок 6  Заболевания суставов:</vt:lpstr>
      <vt:lpstr>Презентация PowerPoint</vt:lpstr>
      <vt:lpstr>Выводы:</vt:lpstr>
      <vt:lpstr>Домашнее задание</vt:lpstr>
      <vt:lpstr>Удачи!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5 Опорно-двигательный аппарат  Строение, функции и соединения костей</dc:title>
  <dc:creator>Пархомчук Таня</dc:creator>
  <cp:lastModifiedBy>USER</cp:lastModifiedBy>
  <cp:revision>85</cp:revision>
  <dcterms:modified xsi:type="dcterms:W3CDTF">2020-11-27T19:51:40Z</dcterms:modified>
</cp:coreProperties>
</file>