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/>
          <p:nvPr isPhoto="0" userDrawn="1"/>
        </p:nvSpPr>
        <p:spPr bwMode="auto">
          <a:xfrm flipH="1" flipV="1">
            <a:off x="5054214" y="7875"/>
            <a:ext cx="2243653" cy="6849348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5" name="Rectangle 4" hidden="0"/>
          <p:cNvSpPr/>
          <p:nvPr isPhoto="0" userDrawn="1"/>
        </p:nvSpPr>
        <p:spPr bwMode="auto">
          <a:xfrm flipH="1" flipV="1">
            <a:off x="6667264" y="12897"/>
            <a:ext cx="410085" cy="68450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6" name="Rectangle 5" hidden="0"/>
          <p:cNvSpPr/>
          <p:nvPr isPhoto="0" userDrawn="1"/>
        </p:nvSpPr>
        <p:spPr bwMode="auto">
          <a:xfrm flipH="1" flipV="1">
            <a:off x="4863528" y="7870"/>
            <a:ext cx="1052082" cy="6849348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7" name="Rectangle 6" hidden="0"/>
          <p:cNvSpPr/>
          <p:nvPr isPhoto="0" userDrawn="1"/>
        </p:nvSpPr>
        <p:spPr bwMode="auto">
          <a:xfrm flipH="1" flipV="1">
            <a:off x="7620392" y="-6674"/>
            <a:ext cx="386030" cy="68616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8" name="Rectangle 7" hidden="0"/>
          <p:cNvSpPr/>
          <p:nvPr isPhoto="0" userDrawn="1"/>
        </p:nvSpPr>
        <p:spPr bwMode="auto">
          <a:xfrm flipH="1" flipV="1">
            <a:off x="5915612" y="7866"/>
            <a:ext cx="260425" cy="684934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9" name="Rectangle 8" hidden="0"/>
          <p:cNvSpPr/>
          <p:nvPr isPhoto="0" userDrawn="1"/>
        </p:nvSpPr>
        <p:spPr bwMode="auto">
          <a:xfrm flipH="1" flipV="1">
            <a:off x="2639614" y="7870"/>
            <a:ext cx="1053140" cy="6849348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10" name="Rectangle 9" hidden="0"/>
          <p:cNvSpPr/>
          <p:nvPr isPhoto="0" userDrawn="1"/>
        </p:nvSpPr>
        <p:spPr bwMode="auto">
          <a:xfrm flipH="1" flipV="1">
            <a:off x="8392458" y="7875"/>
            <a:ext cx="1447953" cy="684934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11" name="Rectangle 10" hidden="0"/>
          <p:cNvSpPr/>
          <p:nvPr isPhoto="0" userDrawn="1"/>
        </p:nvSpPr>
        <p:spPr bwMode="auto">
          <a:xfrm flipH="1" flipV="1">
            <a:off x="8440068" y="7875"/>
            <a:ext cx="390537" cy="684934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12" name="Rectangle 11" hidden="0"/>
          <p:cNvSpPr/>
          <p:nvPr isPhoto="0" userDrawn="1"/>
        </p:nvSpPr>
        <p:spPr bwMode="auto">
          <a:xfrm flipH="1" flipV="1">
            <a:off x="4863529" y="7870"/>
            <a:ext cx="381366" cy="68493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13" name="Rectangle 12" hidden="0"/>
          <p:cNvSpPr/>
          <p:nvPr isPhoto="0" userDrawn="1"/>
        </p:nvSpPr>
        <p:spPr bwMode="auto">
          <a:xfrm flipH="1" flipV="1">
            <a:off x="7085129" y="7872"/>
            <a:ext cx="425480" cy="684934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14" name="Rectangle 13" hidden="0"/>
          <p:cNvSpPr/>
          <p:nvPr isPhoto="0" userDrawn="1"/>
        </p:nvSpPr>
        <p:spPr bwMode="auto">
          <a:xfrm flipH="1" flipV="1">
            <a:off x="3236818" y="-6674"/>
            <a:ext cx="704947" cy="686164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15" name="Rectangle 14" hidden="0"/>
          <p:cNvSpPr/>
          <p:nvPr isPhoto="0" userDrawn="1"/>
        </p:nvSpPr>
        <p:spPr bwMode="auto">
          <a:xfrm flipH="1" flipV="1">
            <a:off x="4192884" y="7875"/>
            <a:ext cx="567909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6" name="Rectangle 15" hidden="0"/>
          <p:cNvSpPr/>
          <p:nvPr isPhoto="0" userDrawn="1"/>
        </p:nvSpPr>
        <p:spPr bwMode="auto">
          <a:xfrm flipH="1" flipV="1">
            <a:off x="9363825" y="7872"/>
            <a:ext cx="307004" cy="6849348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17" name="Rectangle 16" hidden="0"/>
          <p:cNvSpPr/>
          <p:nvPr isPhoto="0" userDrawn="1"/>
        </p:nvSpPr>
        <p:spPr bwMode="auto">
          <a:xfrm flipH="1" flipV="1">
            <a:off x="2796585" y="7873"/>
            <a:ext cx="60957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8" name="Rectangle 17" hidden="0"/>
          <p:cNvSpPr/>
          <p:nvPr isPhoto="0" userDrawn="1"/>
        </p:nvSpPr>
        <p:spPr bwMode="auto">
          <a:xfrm>
            <a:off x="2447593" y="1844822"/>
            <a:ext cx="7776864" cy="3672406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</p:spPr>
      </p:sp>
      <p:sp>
        <p:nvSpPr>
          <p:cNvPr id="19" name="Sous-titre 1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166185" y="4077070"/>
            <a:ext cx="6197637" cy="115212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Titre 19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81593" y="2204862"/>
            <a:ext cx="6182229" cy="1584174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21" name="Connecteur droit 20" hidden="0"/>
          <p:cNvCxnSpPr>
            <a:cxnSpLocks/>
          </p:cNvCxnSpPr>
          <p:nvPr isPhoto="0" userDrawn="1"/>
        </p:nvCxnSpPr>
        <p:spPr bwMode="auto">
          <a:xfrm>
            <a:off x="3166185" y="3933053"/>
            <a:ext cx="2879639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 hidden="0"/>
          <p:cNvSpPr/>
          <p:nvPr isPhoto="0" userDrawn="1"/>
        </p:nvSpPr>
        <p:spPr bwMode="auto">
          <a:xfrm>
            <a:off x="6172818" y="3896086"/>
            <a:ext cx="96009" cy="72009"/>
          </a:xfrm>
          <a:prstGeom prst="ellipse">
            <a:avLst/>
          </a:prstGeom>
          <a:solidFill>
            <a:srgbClr val="6E9A26"/>
          </a:solidFill>
          <a:ln>
            <a:noFill/>
          </a:ln>
        </p:spPr>
      </p:sp>
      <p:cxnSp>
        <p:nvCxnSpPr>
          <p:cNvPr id="23" name="Connecteur droit 22" hidden="0"/>
          <p:cNvCxnSpPr>
            <a:cxnSpLocks/>
          </p:cNvCxnSpPr>
          <p:nvPr isPhoto="0" userDrawn="1"/>
        </p:nvCxnSpPr>
        <p:spPr bwMode="auto">
          <a:xfrm>
            <a:off x="6384030" y="3932091"/>
            <a:ext cx="300506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u texte vertical 4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3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8" y="274637"/>
            <a:ext cx="27432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u texte vertical 4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8" y="274637"/>
            <a:ext cx="8026398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u contenu 4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2" y="1196750"/>
            <a:ext cx="10363198" cy="48965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r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u contenu 4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Espace réservé du contenu 5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Espace réservé de la date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pied de page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Espace réservé du numéro de diapositive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8" y="1268758"/>
            <a:ext cx="5386916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Espace réservé du contenu 5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060848"/>
            <a:ext cx="5386916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Espace réservé du texte 6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268758"/>
            <a:ext cx="5389032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Espace réservé du contenu 7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60848"/>
            <a:ext cx="5389032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Espace réservé de la date 8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Espace réservé du pied de page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Espace réservé du numéro de diapositive 1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1" y="1196752"/>
            <a:ext cx="6815665" cy="49294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1196750"/>
            <a:ext cx="4011084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itre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6" y="1196750"/>
            <a:ext cx="7315200" cy="34563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6" y="4869158"/>
            <a:ext cx="7315200" cy="1303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itre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19401" y="1340766"/>
            <a:ext cx="10753193" cy="496855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Espace réservé de la date 5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19401" y="6442060"/>
            <a:ext cx="2844798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pied de page 6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920201" y="6416498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ce réservé du numéro de diapositive 7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5511798" y="6453334"/>
            <a:ext cx="1168398" cy="2920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ctr" defTabSz="914400">
        <a:spcBef>
          <a:spcPts val="398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8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11309" y="1844523"/>
            <a:ext cx="7816547" cy="3613452"/>
          </a:xfrm>
          <a:prstGeom prst="rect">
            <a:avLst/>
          </a:prstGeom>
          <a:gradFill>
            <a:gsLst>
              <a:gs pos="0">
                <a:srgbClr val="FFD500"/>
              </a:gs>
              <a:gs pos="100000">
                <a:srgbClr val="92D050"/>
              </a:gs>
            </a:gsLst>
            <a:lin ang="0" scaled="1"/>
          </a:gradFill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---------.---------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453160" y="4077072"/>
            <a:ext cx="7712926" cy="115212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1400">
                <a:latin typeface="Arial"/>
                <a:ea typeface="Arial"/>
                <a:cs typeface="Arial"/>
              </a:rPr>
              <a:t>Tribu est un espace ressources sur une plate-forme de l'EN (pôle FOAD),</a:t>
            </a:r>
            <a:br>
              <a:rPr sz="1400">
                <a:latin typeface="Arial"/>
                <a:ea typeface="Arial"/>
                <a:cs typeface="Arial"/>
              </a:rPr>
            </a:br>
            <a:r>
              <a:rPr sz="1400">
                <a:latin typeface="Arial"/>
                <a:ea typeface="Arial"/>
                <a:cs typeface="Arial"/>
              </a:rPr>
              <a:t> riche d'outils et de possibilités. Nous vous y invitons.</a:t>
            </a:r>
            <a:endParaRPr sz="1400"/>
          </a:p>
          <a:p>
            <a:pPr>
              <a:defRPr/>
            </a:pPr>
            <a:r>
              <a:rPr>
                <a:latin typeface="Arial"/>
                <a:ea typeface="Arial"/>
                <a:cs typeface="Arial"/>
              </a:rPr>
              <a:t>Comment y accéder ? </a:t>
            </a:r>
            <a:endParaRPr/>
          </a:p>
        </p:txBody>
      </p:sp>
      <p:sp>
        <p:nvSpPr>
          <p:cNvPr id="6" name="Title 9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81594" y="2437180"/>
            <a:ext cx="6182230" cy="116373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/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sz="2400"/>
              <a:t>Tribu</a:t>
            </a:r>
            <a:r>
              <a:rPr sz="2400"/>
              <a:t> "continuité pédagogique" des APL</a:t>
            </a:r>
            <a:r>
              <a:rPr/>
              <a:t> </a:t>
            </a:r>
            <a:br>
              <a:rPr/>
            </a:br>
            <a:r>
              <a:rPr lang="fr-FR" sz="3200"/>
              <a:t>Un</a:t>
            </a:r>
            <a:r>
              <a:rPr sz="3200"/>
              <a:t> </a:t>
            </a:r>
            <a:r>
              <a:rPr sz="3200"/>
              <a:t>espace</a:t>
            </a:r>
            <a:r>
              <a:rPr sz="3200"/>
              <a:t> </a:t>
            </a:r>
            <a:r>
              <a:rPr sz="3200"/>
              <a:t>collaboratif</a:t>
            </a:r>
            <a:endParaRPr sz="3200"/>
          </a:p>
        </p:txBody>
      </p:sp>
      <p:pic>
        <p:nvPicPr>
          <p:cNvPr id="7" name="Image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0184" y="2910781"/>
            <a:ext cx="3459243" cy="1108485"/>
          </a:xfrm>
          <a:prstGeom prst="rect">
            <a:avLst/>
          </a:prstGeom>
        </p:spPr>
      </p:pic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315441" y="824976"/>
            <a:ext cx="2131854" cy="2131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arré corné 3" hidden="0"/>
          <p:cNvSpPr/>
          <p:nvPr isPhoto="0" userDrawn="0"/>
        </p:nvSpPr>
        <p:spPr bwMode="auto">
          <a:xfrm>
            <a:off x="6525968" y="2194151"/>
            <a:ext cx="4293807" cy="3231696"/>
          </a:xfrm>
          <a:prstGeom prst="foldedCorner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813282" y="2592917"/>
            <a:ext cx="3719179" cy="2434165"/>
          </a:xfrm>
          <a:prstGeom prst="rect">
            <a:avLst/>
          </a:prstGeom>
        </p:spPr>
      </p:pic>
      <p:sp>
        <p:nvSpPr>
          <p:cNvPr id="6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21348" y="914400"/>
            <a:ext cx="6800849" cy="495299"/>
          </a:xfrm>
          <a:prstGeom prst="rect">
            <a:avLst/>
          </a:prstGeom>
          <a:gradFill>
            <a:gsLst>
              <a:gs pos="0">
                <a:srgbClr val="F5D742"/>
              </a:gs>
              <a:gs pos="100000">
                <a:srgbClr val="92D050"/>
              </a:gs>
            </a:gsLst>
            <a:lin ang="0" scaled="1"/>
          </a:gra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prstTxWarp prst="textNoShape"/>
          </a:bodyPr>
          <a:lstStyle>
            <a:lvl1pPr>
              <a:defRPr sz="3200"/>
            </a:lvl1pPr>
          </a:lstStyle>
          <a:p>
            <a:pPr>
              <a:defRPr/>
            </a:pPr>
            <a:r>
              <a:rPr sz="2200">
                <a:solidFill>
                  <a:schemeClr val="tx1"/>
                </a:solidFill>
              </a:rPr>
              <a:t>1 - L'admission à TRIBU, espaces collaboratifs</a:t>
            </a:r>
            <a:endParaRPr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72403" y="3694768"/>
            <a:ext cx="4731435" cy="1605893"/>
          </a:xfrm>
          <a:prstGeom prst="rect">
            <a:avLst/>
          </a:prstGeom>
          <a:solidFill>
            <a:schemeClr val="bg1"/>
          </a:solidFill>
          <a:ln w="12699">
            <a:solidFill>
              <a:schemeClr val="accent1">
                <a:lumMod val="74901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50" indent="-261850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recevez un mel d'</a:t>
            </a:r>
            <a:r>
              <a:rPr b="1">
                <a:latin typeface="Arial"/>
                <a:ea typeface="Arial"/>
                <a:cs typeface="Arial"/>
              </a:rPr>
              <a:t>invitation sur votre BAL académique.</a:t>
            </a:r>
            <a:endParaRPr>
              <a:latin typeface="Arial"/>
              <a:ea typeface="Arial"/>
              <a:cs typeface="Arial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y trouvez un lien, le rappel de votre login de connexion ainsi qu'un mot de passe.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cliquez sur </a:t>
            </a:r>
            <a:r>
              <a:rPr b="1">
                <a:solidFill>
                  <a:srgbClr val="F783AD"/>
                </a:solidFill>
                <a:latin typeface="Arial"/>
                <a:ea typeface="Arial"/>
                <a:cs typeface="Arial"/>
              </a:rPr>
              <a:t>Accepter</a:t>
            </a:r>
            <a:r>
              <a: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endParaRPr/>
          </a:p>
          <a:p>
            <a:pPr marL="261849" indent="-261849">
              <a:buFont typeface="Arial"/>
              <a:buChar char="•"/>
              <a:defRPr/>
            </a:pPr>
            <a:endParaRPr/>
          </a:p>
        </p:txBody>
      </p:sp>
      <p:sp>
        <p:nvSpPr>
          <p:cNvPr id="8" name="Flèche courbée vers le bas 7" hidden="0"/>
          <p:cNvSpPr/>
          <p:nvPr isPhoto="0" userDrawn="0"/>
        </p:nvSpPr>
        <p:spPr bwMode="auto">
          <a:xfrm rot="10799989" flipH="1" flipV="1">
            <a:off x="4083781" y="2955772"/>
            <a:ext cx="3174904" cy="79615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783AD"/>
          </a:solidFill>
          <a:ln w="19050" cap="flat" cmpd="sng" algn="ctr">
            <a:solidFill>
              <a:schemeClr val="bg1">
                <a:lumMod val="9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33204" y="1922008"/>
            <a:ext cx="2969740" cy="544285"/>
          </a:xfrm>
          <a:prstGeom prst="rect">
            <a:avLst/>
          </a:prstGeom>
          <a:solidFill>
            <a:schemeClr val="bg1">
              <a:lumMod val="65000"/>
            </a:schemeClr>
          </a:solidFill>
          <a:ln w="1269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>
              <a:defRPr sz="3200"/>
            </a:lvl1pPr>
          </a:lstStyle>
          <a:p>
            <a:pPr>
              <a:defRPr/>
            </a:pPr>
            <a:r>
              <a:rPr sz="2400"/>
              <a:t>Accepte</a:t>
            </a:r>
            <a:r>
              <a:rPr lang="fr-FR" sz="2400"/>
              <a:t>z</a:t>
            </a:r>
            <a:r>
              <a:rPr sz="2400"/>
              <a:t> </a:t>
            </a:r>
            <a:r>
              <a:rPr sz="2400"/>
              <a:t>l'invitation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3" hidden="0"/>
          <p:cNvGrpSpPr/>
          <p:nvPr isPhoto="0" userDrawn="0"/>
        </p:nvGrpSpPr>
        <p:grpSpPr bwMode="auto">
          <a:xfrm>
            <a:off x="1769608" y="544578"/>
            <a:ext cx="9710783" cy="5679855"/>
            <a:chOff x="0" y="0"/>
            <a:chExt cx="9710783" cy="5679855"/>
          </a:xfrm>
        </p:grpSpPr>
        <p:sp>
          <p:nvSpPr>
            <p:cNvPr id="5" name="Carré corné 4" hidden="0"/>
            <p:cNvSpPr/>
            <p:nvPr isPhoto="0" userDrawn="0"/>
          </p:nvSpPr>
          <p:spPr bwMode="auto">
            <a:xfrm>
              <a:off x="5900784" y="111254"/>
              <a:ext cx="3809998" cy="3311069"/>
            </a:xfrm>
            <a:prstGeom prst="foldedCorner">
              <a:avLst>
                <a:gd name="adj" fmla="val 16667"/>
              </a:avLst>
            </a:prstGeom>
            <a:solidFill>
              <a:srgbClr val="FA992A">
                <a:alpha val="77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6" name="Image 5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6372963" y="551844"/>
              <a:ext cx="2865638" cy="2413813"/>
            </a:xfrm>
            <a:prstGeom prst="rect">
              <a:avLst/>
            </a:prstGeom>
          </p:spPr>
        </p:pic>
        <p:sp>
          <p:nvSpPr>
            <p:cNvPr id="7" name="Carré corné 6" hidden="0"/>
            <p:cNvSpPr/>
            <p:nvPr isPhoto="0" userDrawn="0"/>
          </p:nvSpPr>
          <p:spPr bwMode="auto">
            <a:xfrm>
              <a:off x="3943158" y="2368785"/>
              <a:ext cx="3809998" cy="3311068"/>
            </a:xfrm>
            <a:prstGeom prst="foldedCorner">
              <a:avLst>
                <a:gd name="adj" fmla="val 16667"/>
              </a:avLst>
            </a:prstGeom>
            <a:solidFill>
              <a:srgbClr val="F783AD">
                <a:alpha val="76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Image 7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4400509" y="2701405"/>
              <a:ext cx="2889811" cy="2509760"/>
            </a:xfrm>
            <a:prstGeom prst="rect">
              <a:avLst/>
            </a:prstGeom>
            <a:ln w="12699">
              <a:solidFill>
                <a:schemeClr val="accent4"/>
              </a:solidFill>
              <a:prstDash val="solid"/>
            </a:ln>
          </p:spPr>
        </p:pic>
        <p:sp>
          <p:nvSpPr>
            <p:cNvPr id="9" name="Flèche vers le bas 8" hidden="0"/>
            <p:cNvSpPr/>
            <p:nvPr isPhoto="0" userDrawn="0"/>
          </p:nvSpPr>
          <p:spPr bwMode="auto">
            <a:xfrm>
              <a:off x="0" y="1640602"/>
              <a:ext cx="619879" cy="99785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783AD"/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sz="2400" b="1"/>
                <a:t>2</a:t>
              </a:r>
              <a:endParaRPr/>
            </a:p>
          </p:txBody>
        </p:sp>
        <p:sp>
          <p:nvSpPr>
            <p:cNvPr id="10" name="Flèche vers la droite 9" hidden="0"/>
            <p:cNvSpPr/>
            <p:nvPr isPhoto="0" userDrawn="0"/>
          </p:nvSpPr>
          <p:spPr bwMode="auto">
            <a:xfrm>
              <a:off x="313830" y="0"/>
              <a:ext cx="1012974" cy="61987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A992A"/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clip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sz="2400" b="1"/>
                <a:t>1</a:t>
              </a:r>
              <a:endParaRPr/>
            </a:p>
          </p:txBody>
        </p:sp>
      </p:grpSp>
      <p:sp>
        <p:nvSpPr>
          <p:cNvPr id="11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699499" y="544578"/>
            <a:ext cx="3932235" cy="483808"/>
          </a:xfrm>
          <a:prstGeom prst="rect">
            <a:avLst/>
          </a:prstGeom>
          <a:solidFill>
            <a:srgbClr val="FA992A"/>
          </a:solidFill>
          <a:ln w="12699">
            <a:solidFill>
              <a:schemeClr val="accent2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>
              <a:defRPr sz="3200"/>
            </a:lvl1pPr>
          </a:lstStyle>
          <a:p>
            <a:pPr>
              <a:defRPr/>
            </a:pPr>
            <a:r>
              <a:rPr sz="2400"/>
              <a:t>Se connecter à TRIBU</a:t>
            </a:r>
            <a:endParaRPr/>
          </a:p>
        </p:txBody>
      </p:sp>
      <p:sp>
        <p:nvSpPr>
          <p:cNvPr id="12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049011" y="1100920"/>
            <a:ext cx="3932235" cy="1178275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  <a:ln w="1269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49" indent="-261849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entrez votre identifiant académique (login) et le mot de passe reçu.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cliquez sur </a:t>
            </a:r>
            <a:r>
              <a:rPr b="1">
                <a:solidFill>
                  <a:srgbClr val="00B0F0"/>
                </a:solidFill>
                <a:latin typeface="Arial"/>
                <a:ea typeface="Arial"/>
                <a:cs typeface="Arial"/>
              </a:rPr>
              <a:t>SE CONNECTER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3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69608" y="3284886"/>
            <a:ext cx="3932235" cy="483807"/>
          </a:xfrm>
          <a:prstGeom prst="rect">
            <a:avLst/>
          </a:prstGeom>
          <a:solidFill>
            <a:srgbClr val="F783AD"/>
          </a:solidFill>
          <a:ln w="1269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>
              <a:defRPr sz="3200"/>
            </a:lvl1pPr>
          </a:lstStyle>
          <a:p>
            <a:pPr>
              <a:defRPr/>
            </a:pPr>
            <a:r>
              <a:rPr sz="2400"/>
              <a:t>Choisir son identité</a:t>
            </a:r>
            <a:endParaRPr/>
          </a:p>
        </p:txBody>
      </p:sp>
      <p:sp>
        <p:nvSpPr>
          <p:cNvPr id="1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24330" y="3870474"/>
            <a:ext cx="4351665" cy="1615924"/>
          </a:xfrm>
          <a:prstGeom prst="rect">
            <a:avLst/>
          </a:prstGeom>
          <a:solidFill>
            <a:schemeClr val="accent4">
              <a:lumMod val="40000"/>
              <a:lumOff val="60000"/>
              <a:alpha val="78000"/>
            </a:schemeClr>
          </a:solidFill>
          <a:ln w="12699">
            <a:solidFill>
              <a:schemeClr val="accent4"/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48" indent="-261848" algn="r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 indiquez votre identité</a:t>
            </a:r>
            <a:endParaRPr/>
          </a:p>
          <a:p>
            <a:pPr marL="261848" indent="-261848" algn="r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et votre adresse de </a:t>
            </a:r>
            <a:r>
              <a:rPr b="1">
                <a:latin typeface="Arial"/>
                <a:ea typeface="Arial"/>
                <a:cs typeface="Arial"/>
              </a:rPr>
              <a:t>courriel (que vous pourrez changer plus tard).</a:t>
            </a:r>
            <a:endParaRPr>
              <a:latin typeface="Arial"/>
              <a:ea typeface="Arial"/>
              <a:cs typeface="Arial"/>
            </a:endParaRPr>
          </a:p>
          <a:p>
            <a:pPr marL="261848" indent="-261848" algn="r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Puis vous </a:t>
            </a:r>
            <a:r>
              <a:rPr b="1">
                <a:latin typeface="Arial"/>
                <a:ea typeface="Arial"/>
                <a:cs typeface="Arial"/>
              </a:rPr>
              <a:t>créez un mot de passe</a:t>
            </a:r>
            <a:endParaRPr>
              <a:latin typeface="Arial"/>
              <a:ea typeface="Arial"/>
              <a:cs typeface="Arial"/>
            </a:endParaRPr>
          </a:p>
          <a:p>
            <a:pPr marL="261848" indent="-261848" algn="r">
              <a:buFont typeface="Arial"/>
              <a:buChar char="•"/>
              <a:defRPr/>
            </a:pPr>
            <a:r>
              <a:rPr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et </a:t>
            </a:r>
            <a:r>
              <a:rPr b="1">
                <a:solidFill>
                  <a:srgbClr val="00B0F0"/>
                </a:solidFill>
                <a:latin typeface="Arial"/>
                <a:ea typeface="Arial"/>
                <a:cs typeface="Arial"/>
              </a:rPr>
              <a:t>Enregistrez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5" name="Flèche courbée vers le haut 14" hidden="0"/>
          <p:cNvSpPr/>
          <p:nvPr isPhoto="0" userDrawn="0"/>
        </p:nvSpPr>
        <p:spPr bwMode="auto">
          <a:xfrm>
            <a:off x="6618214" y="2279196"/>
            <a:ext cx="3629344" cy="551595"/>
          </a:xfrm>
          <a:prstGeom prst="curvedUpArrow">
            <a:avLst>
              <a:gd name="adj1" fmla="val 25000"/>
              <a:gd name="adj2" fmla="val 50000"/>
              <a:gd name="adj3" fmla="val 24137"/>
            </a:avLst>
          </a:prstGeom>
          <a:solidFill>
            <a:srgbClr val="FFC000"/>
          </a:solidFill>
          <a:ln w="12699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lèche courbée vers le haut 15" hidden="0"/>
          <p:cNvSpPr/>
          <p:nvPr isPhoto="0" userDrawn="0"/>
        </p:nvSpPr>
        <p:spPr bwMode="auto">
          <a:xfrm>
            <a:off x="4572068" y="5343292"/>
            <a:ext cx="3507986" cy="1022194"/>
          </a:xfrm>
          <a:prstGeom prst="curvedUpArrow">
            <a:avLst>
              <a:gd name="adj1" fmla="val 25000"/>
              <a:gd name="adj2" fmla="val 50000"/>
              <a:gd name="adj3" fmla="val 24137"/>
            </a:avLst>
          </a:prstGeom>
          <a:solidFill>
            <a:srgbClr val="F783AD"/>
          </a:solidFill>
          <a:ln w="12699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arré corné 3" hidden="0"/>
          <p:cNvSpPr/>
          <p:nvPr isPhoto="0" userDrawn="0"/>
        </p:nvSpPr>
        <p:spPr bwMode="auto">
          <a:xfrm>
            <a:off x="5252743" y="778860"/>
            <a:ext cx="6481646" cy="2403466"/>
          </a:xfrm>
          <a:prstGeom prst="foldedCorner">
            <a:avLst>
              <a:gd name="adj" fmla="val 16667"/>
            </a:avLst>
          </a:prstGeom>
          <a:solidFill>
            <a:srgbClr val="8070ED">
              <a:alpha val="50999"/>
            </a:srgbClr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15625" y="694531"/>
            <a:ext cx="3790155" cy="1111249"/>
          </a:xfrm>
          <a:prstGeom prst="rect">
            <a:avLst/>
          </a:prstGeom>
          <a:solidFill>
            <a:srgbClr val="8070ED"/>
          </a:solidFill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prstTxWarp prst="textNoShape"/>
          </a:bodyPr>
          <a:lstStyle>
            <a:lvl1pPr>
              <a:defRPr sz="3200"/>
            </a:lvl1pPr>
          </a:lstStyle>
          <a:p>
            <a:pPr>
              <a:defRPr/>
            </a:pPr>
            <a:r>
              <a:rPr sz="2400"/>
              <a:t>Rejoindre l'espace </a:t>
            </a:r>
            <a:br>
              <a:rPr sz="2400"/>
            </a:br>
            <a:r>
              <a:rPr sz="2400"/>
              <a:t>Arts plastiques Tlse </a:t>
            </a:r>
            <a:br>
              <a:rPr sz="2400"/>
            </a:br>
            <a:r>
              <a:rPr sz="2400"/>
              <a:t>Continuité pédagogique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1127046" y="2223860"/>
            <a:ext cx="3932235" cy="2042544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50" indent="-261850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L'espace collaboratif où vous êtes conviés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s'affiche.</a:t>
            </a:r>
            <a:endParaRPr>
              <a:latin typeface="Arial"/>
              <a:ea typeface="Arial"/>
              <a:cs typeface="Arial"/>
            </a:endParaRPr>
          </a:p>
          <a:p>
            <a:pPr marL="261850" indent="-261850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Repérez le cadre "Rejoindre un espace" (</a:t>
            </a:r>
            <a:r>
              <a:rPr b="1">
                <a:solidFill>
                  <a:srgbClr val="00B0F0"/>
                </a:solidFill>
                <a:latin typeface="Arial"/>
                <a:ea typeface="Arial"/>
                <a:cs typeface="Arial"/>
              </a:rPr>
              <a:t>continuité pédagogique APL</a:t>
            </a:r>
            <a:r>
              <a:rPr>
                <a:latin typeface="Arial"/>
                <a:ea typeface="Arial"/>
                <a:cs typeface="Arial"/>
              </a:rPr>
              <a:t>)</a:t>
            </a:r>
            <a:endParaRPr/>
          </a:p>
          <a:p>
            <a:pPr marL="261850" indent="-261850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et la notification en rouge sur une clochette en haut à droite. </a:t>
            </a:r>
            <a:endParaRPr/>
          </a:p>
        </p:txBody>
      </p:sp>
      <p:sp>
        <p:nvSpPr>
          <p:cNvPr id="7" name="Carré corné 6" hidden="0"/>
          <p:cNvSpPr/>
          <p:nvPr isPhoto="0" userDrawn="0"/>
        </p:nvSpPr>
        <p:spPr bwMode="auto">
          <a:xfrm>
            <a:off x="7204206" y="3229207"/>
            <a:ext cx="2741341" cy="2727693"/>
          </a:xfrm>
          <a:prstGeom prst="foldedCorner">
            <a:avLst>
              <a:gd name="adj" fmla="val 16667"/>
            </a:avLst>
          </a:prstGeom>
          <a:solidFill>
            <a:srgbClr val="8070ED">
              <a:alpha val="50999"/>
            </a:srgbClr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735960" y="956278"/>
            <a:ext cx="5544616" cy="2048629"/>
          </a:xfrm>
          <a:prstGeom prst="rect">
            <a:avLst/>
          </a:prstGeom>
          <a:ln w="12699">
            <a:noFill/>
            <a:prstDash val="solid"/>
          </a:ln>
        </p:spPr>
      </p:pic>
      <p:sp>
        <p:nvSpPr>
          <p:cNvPr id="9" name="Flèche vers le haut 8" hidden="0"/>
          <p:cNvSpPr/>
          <p:nvPr isPhoto="0" userDrawn="0"/>
        </p:nvSpPr>
        <p:spPr bwMode="auto">
          <a:xfrm rot="5399976">
            <a:off x="6038904" y="1170661"/>
            <a:ext cx="391548" cy="231493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07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671434" y="3457214"/>
            <a:ext cx="1785050" cy="2214366"/>
          </a:xfrm>
          <a:prstGeom prst="rect">
            <a:avLst/>
          </a:prstGeom>
        </p:spPr>
      </p:pic>
      <p:sp>
        <p:nvSpPr>
          <p:cNvPr id="11" name="Flèche courbée vers la droite 10" hidden="0"/>
          <p:cNvSpPr/>
          <p:nvPr isPhoto="0" userDrawn="0"/>
        </p:nvSpPr>
        <p:spPr bwMode="auto">
          <a:xfrm rot="16199969">
            <a:off x="6045064" y="4010635"/>
            <a:ext cx="705272" cy="378134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070ED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lèche courbée vers le bas 11" hidden="0"/>
          <p:cNvSpPr/>
          <p:nvPr isPhoto="0" userDrawn="0"/>
        </p:nvSpPr>
        <p:spPr bwMode="auto">
          <a:xfrm>
            <a:off x="9524520" y="476248"/>
            <a:ext cx="1756055" cy="48002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070ED">
              <a:alpha val="99999"/>
            </a:srgbClr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 hidden="0"/>
          <p:cNvSpPr/>
          <p:nvPr isPhoto="0" userDrawn="0"/>
        </p:nvSpPr>
        <p:spPr bwMode="auto">
          <a:xfrm>
            <a:off x="2210601" y="4725659"/>
            <a:ext cx="3039179" cy="822996"/>
          </a:xfrm>
          <a:prstGeom prst="rect">
            <a:avLst/>
          </a:prstGeom>
          <a:solidFill>
            <a:schemeClr val="accent5">
              <a:lumMod val="60000"/>
              <a:lumOff val="40000"/>
              <a:alpha val="99999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49" indent="-261849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Acceptez l'invitation, refermez la notification.</a:t>
            </a:r>
            <a:endParaRPr sz="1600">
              <a:latin typeface="Arial"/>
              <a:ea typeface="Arial"/>
              <a:cs typeface="Arial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 l'invite, signez les CGU.</a:t>
            </a:r>
            <a:endParaRPr sz="1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arré corné 3" hidden="0"/>
          <p:cNvSpPr/>
          <p:nvPr isPhoto="0" userDrawn="0"/>
        </p:nvSpPr>
        <p:spPr bwMode="auto">
          <a:xfrm>
            <a:off x="4884999" y="857938"/>
            <a:ext cx="4293807" cy="2982299"/>
          </a:xfrm>
          <a:prstGeom prst="foldedCorner">
            <a:avLst>
              <a:gd name="adj" fmla="val 16667"/>
            </a:avLst>
          </a:prstGeom>
          <a:solidFill>
            <a:schemeClr val="bg2">
              <a:lumMod val="75000"/>
              <a:alpha val="50999"/>
            </a:schemeClr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0833" y="857938"/>
            <a:ext cx="3595952" cy="1001703"/>
          </a:xfrm>
          <a:prstGeom prst="rect">
            <a:avLst/>
          </a:prstGeom>
          <a:solidFill>
            <a:srgbClr val="00B0F0">
              <a:alpha val="50999"/>
            </a:srgbClr>
          </a:solidFill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>
              <a:defRPr sz="3200"/>
            </a:lvl1pPr>
          </a:lstStyle>
          <a:p>
            <a:pPr>
              <a:defRPr/>
            </a:pPr>
            <a:r>
              <a:rPr sz="2400">
                <a:solidFill>
                  <a:schemeClr val="tx1"/>
                </a:solidFill>
              </a:rPr>
              <a:t>Entre</a:t>
            </a:r>
            <a:r>
              <a:rPr lang="fr-FR" sz="2400">
                <a:solidFill>
                  <a:schemeClr val="tx1"/>
                </a:solidFill>
              </a:rPr>
              <a:t>z</a:t>
            </a:r>
            <a:r>
              <a:rPr sz="2400">
                <a:solidFill>
                  <a:schemeClr val="tx1"/>
                </a:solidFill>
              </a:rPr>
              <a:t> dans </a:t>
            </a:r>
            <a:r>
              <a:rPr sz="2400">
                <a:solidFill>
                  <a:schemeClr val="tx1"/>
                </a:solidFill>
              </a:rPr>
              <a:t>l'accueil</a:t>
            </a:r>
            <a:r>
              <a:rPr sz="2400">
                <a:solidFill>
                  <a:schemeClr val="tx1"/>
                </a:solidFill>
              </a:rPr>
              <a:t> </a:t>
            </a:r>
            <a:br>
              <a:rPr sz="2400">
                <a:solidFill>
                  <a:schemeClr val="tx1"/>
                </a:solidFill>
              </a:rPr>
            </a:br>
            <a:r>
              <a:rPr sz="2400">
                <a:solidFill>
                  <a:schemeClr val="tx1"/>
                </a:solidFill>
              </a:rPr>
              <a:t>de </a:t>
            </a:r>
            <a:r>
              <a:rPr sz="2400">
                <a:solidFill>
                  <a:schemeClr val="tx1"/>
                </a:solidFill>
              </a:rPr>
              <a:t>l'espace</a:t>
            </a:r>
            <a:endParaRPr sz="2400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601786" y="2236862"/>
            <a:ext cx="2590944" cy="3064346"/>
          </a:xfrm>
          <a:prstGeom prst="rect">
            <a:avLst/>
          </a:prstGeom>
          <a:ln w="12699">
            <a:solidFill>
              <a:schemeClr val="bg2">
                <a:lumMod val="74901"/>
              </a:schemeClr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50" indent="-261850">
              <a:lnSpc>
                <a:spcPct val="104999"/>
              </a:lnSpc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Vous</a:t>
            </a:r>
            <a:r>
              <a:rPr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entrez</a:t>
            </a:r>
            <a:r>
              <a:rPr>
                <a:latin typeface="Arial"/>
                <a:ea typeface="Arial"/>
                <a:cs typeface="Arial"/>
              </a:rPr>
              <a:t> dans </a:t>
            </a:r>
            <a:r>
              <a:rPr>
                <a:latin typeface="Arial"/>
                <a:ea typeface="Arial"/>
                <a:cs typeface="Arial"/>
              </a:rPr>
              <a:t>l'espace</a:t>
            </a:r>
            <a:r>
              <a:rPr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d'</a:t>
            </a:r>
            <a:r>
              <a:rPr b="1">
                <a:latin typeface="Arial"/>
                <a:ea typeface="Arial"/>
                <a:cs typeface="Arial"/>
              </a:rPr>
              <a:t>accueil</a:t>
            </a:r>
            <a:r>
              <a:rPr>
                <a:latin typeface="Arial"/>
                <a:ea typeface="Arial"/>
                <a:cs typeface="Arial"/>
              </a:rPr>
              <a:t>.</a:t>
            </a:r>
            <a:endParaRPr/>
          </a:p>
          <a:p>
            <a:pPr marL="261850" indent="-261850">
              <a:lnSpc>
                <a:spcPct val="104999"/>
              </a:lnSpc>
              <a:buFont typeface="Arial"/>
              <a:buChar char="•"/>
              <a:defRPr/>
            </a:pPr>
            <a:r>
              <a:rPr lang="fr-FR">
                <a:latin typeface="Arial"/>
                <a:ea typeface="Arial"/>
                <a:cs typeface="Arial"/>
              </a:rPr>
              <a:t>Vous accédez à sa présentation</a:t>
            </a:r>
            <a:r>
              <a:rPr>
                <a:latin typeface="Arial"/>
                <a:ea typeface="Arial"/>
                <a:cs typeface="Arial"/>
              </a:rPr>
              <a:t>.</a:t>
            </a:r>
            <a:endParaRPr/>
          </a:p>
          <a:p>
            <a:pPr marL="261850" indent="-261850">
              <a:lnSpc>
                <a:spcPct val="104999"/>
              </a:lnSpc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Un </a:t>
            </a:r>
            <a:r>
              <a:rPr b="1">
                <a:latin typeface="Arial"/>
                <a:ea typeface="Arial"/>
                <a:cs typeface="Arial"/>
              </a:rPr>
              <a:t>menu </a:t>
            </a:r>
            <a:r>
              <a:rPr>
                <a:latin typeface="Arial"/>
                <a:ea typeface="Arial"/>
                <a:cs typeface="Arial"/>
              </a:rPr>
              <a:t>se </a:t>
            </a:r>
            <a:r>
              <a:rPr>
                <a:latin typeface="Arial"/>
                <a:ea typeface="Arial"/>
                <a:cs typeface="Arial"/>
              </a:rPr>
              <a:t>trouve</a:t>
            </a:r>
            <a:r>
              <a:rPr lang="fr-FR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 dans la </a:t>
            </a:r>
            <a:r>
              <a:rPr>
                <a:latin typeface="Arial"/>
                <a:ea typeface="Arial"/>
                <a:cs typeface="Arial"/>
              </a:rPr>
              <a:t>colonne</a:t>
            </a:r>
            <a:r>
              <a:rPr>
                <a:latin typeface="Arial"/>
                <a:ea typeface="Arial"/>
                <a:cs typeface="Arial"/>
              </a:rPr>
              <a:t> de gauche.</a:t>
            </a:r>
            <a:endParaRPr lang="fr-FR">
              <a:latin typeface="Arial"/>
              <a:ea typeface="Arial"/>
              <a:cs typeface="Arial"/>
            </a:endParaRPr>
          </a:p>
          <a:p>
            <a:pPr marL="261850" indent="-261850">
              <a:lnSpc>
                <a:spcPct val="104999"/>
              </a:lnSpc>
              <a:buFont typeface="Arial"/>
              <a:buChar char="•"/>
              <a:defRPr/>
            </a:pPr>
            <a:r>
              <a:rPr lang="fr-FR">
                <a:latin typeface="Arial"/>
                <a:ea typeface="Arial"/>
              </a:rPr>
              <a:t>Pour revenir à cette page d’accueil, cliquez sur l’icône de </a:t>
            </a:r>
            <a:r>
              <a:rPr lang="fr-FR" i="1">
                <a:latin typeface="Arial"/>
                <a:ea typeface="Arial"/>
              </a:rPr>
              <a:t>Maison</a:t>
            </a:r>
            <a:r>
              <a:rPr lang="fr-FR" i="1">
                <a:latin typeface="Arial"/>
                <a:ea typeface="Arial"/>
              </a:rPr>
              <a:t>, </a:t>
            </a:r>
            <a:r>
              <a:rPr lang="fr-FR">
                <a:latin typeface="Arial"/>
                <a:ea typeface="Arial"/>
              </a:rPr>
              <a:t>en haut à gauche.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7" name="Rectangle 6" hidden="0"/>
          <p:cNvSpPr/>
          <p:nvPr isPhoto="0" userDrawn="0"/>
        </p:nvSpPr>
        <p:spPr bwMode="auto">
          <a:xfrm>
            <a:off x="5962355" y="4107704"/>
            <a:ext cx="2440465" cy="1327678"/>
          </a:xfrm>
          <a:prstGeom prst="rect">
            <a:avLst/>
          </a:prstGeom>
          <a:solidFill>
            <a:srgbClr val="00B0F0">
              <a:alpha val="49999"/>
            </a:srgb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61849" indent="-261849" algn="l">
              <a:buFont typeface="Arial"/>
              <a:buChar char="•"/>
              <a:defRPr/>
            </a:pPr>
            <a:r>
              <a:rPr sz="1600">
                <a:latin typeface="Arial"/>
                <a:ea typeface="Arial"/>
                <a:cs typeface="Arial"/>
              </a:rPr>
              <a:t>Repérez</a:t>
            </a:r>
            <a:r>
              <a:rPr sz="1600">
                <a:latin typeface="Arial"/>
                <a:ea typeface="Arial"/>
                <a:cs typeface="Arial"/>
              </a:rPr>
              <a:t> dans </a:t>
            </a:r>
            <a:r>
              <a:rPr lang="fr-FR" sz="1600">
                <a:latin typeface="Arial"/>
                <a:ea typeface="Arial"/>
                <a:cs typeface="Arial"/>
              </a:rPr>
              <a:t>le bandeau horizontal les onglets; </a:t>
            </a:r>
            <a:endParaRPr/>
          </a:p>
          <a:p>
            <a:pPr marL="261849" indent="-261849" algn="l">
              <a:buFont typeface="Arial"/>
              <a:buChar char="•"/>
              <a:defRPr/>
            </a:pPr>
            <a:r>
              <a:rPr sz="1600">
                <a:latin typeface="Arial"/>
                <a:ea typeface="Arial"/>
                <a:cs typeface="Arial"/>
              </a:rPr>
              <a:t>de</a:t>
            </a:r>
            <a:r>
              <a:rPr sz="1600">
                <a:latin typeface="Arial"/>
                <a:ea typeface="Arial"/>
                <a:cs typeface="Arial"/>
              </a:rPr>
              <a:t>s </a:t>
            </a:r>
            <a:r>
              <a:rPr sz="1600" b="1">
                <a:latin typeface="Arial"/>
                <a:ea typeface="Arial"/>
                <a:cs typeface="Arial"/>
              </a:rPr>
              <a:t>salles sont ouvertes.</a:t>
            </a:r>
            <a:endParaRPr/>
          </a:p>
        </p:txBody>
      </p:sp>
      <p:pic>
        <p:nvPicPr>
          <p:cNvPr id="8" name="Image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27002" y="1319669"/>
            <a:ext cx="4009801" cy="1944753"/>
          </a:xfrm>
          <a:prstGeom prst="rect">
            <a:avLst/>
          </a:prstGeom>
        </p:spPr>
      </p:pic>
      <p:sp>
        <p:nvSpPr>
          <p:cNvPr id="9" name="Carré corné 9" hidden="0"/>
          <p:cNvSpPr/>
          <p:nvPr isPhoto="0" userDrawn="0"/>
        </p:nvSpPr>
        <p:spPr bwMode="auto">
          <a:xfrm>
            <a:off x="8636547" y="3105048"/>
            <a:ext cx="2440465" cy="2982299"/>
          </a:xfrm>
          <a:prstGeom prst="foldedCorner">
            <a:avLst>
              <a:gd name="adj" fmla="val 16667"/>
            </a:avLst>
          </a:prstGeom>
          <a:solidFill>
            <a:srgbClr val="00B0F0">
              <a:alpha val="50999"/>
            </a:srgbClr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923889" y="3411209"/>
            <a:ext cx="1853321" cy="2380104"/>
          </a:xfrm>
          <a:prstGeom prst="rect">
            <a:avLst/>
          </a:prstGeom>
        </p:spPr>
      </p:pic>
      <p:sp>
        <p:nvSpPr>
          <p:cNvPr id="11" name="Flèche vers la droite 7" hidden="0"/>
          <p:cNvSpPr/>
          <p:nvPr isPhoto="0" userDrawn="0"/>
        </p:nvSpPr>
        <p:spPr bwMode="auto">
          <a:xfrm>
            <a:off x="4083690" y="2321372"/>
            <a:ext cx="1076206" cy="3093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Ellipse 13" hidden="0"/>
          <p:cNvSpPr/>
          <p:nvPr isPhoto="0" userDrawn="0"/>
        </p:nvSpPr>
        <p:spPr bwMode="auto">
          <a:xfrm>
            <a:off x="4932326" y="1412776"/>
            <a:ext cx="448420" cy="27488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Virage 16" hidden="0"/>
          <p:cNvSpPr/>
          <p:nvPr isPhoto="0" userDrawn="0"/>
        </p:nvSpPr>
        <p:spPr bwMode="auto">
          <a:xfrm>
            <a:off x="7896200" y="3501008"/>
            <a:ext cx="1282606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arré corné 3" hidden="0"/>
          <p:cNvSpPr/>
          <p:nvPr isPhoto="0" userDrawn="0"/>
        </p:nvSpPr>
        <p:spPr bwMode="auto">
          <a:xfrm>
            <a:off x="7288928" y="736067"/>
            <a:ext cx="4172856" cy="2348216"/>
          </a:xfrm>
          <a:prstGeom prst="foldedCorner">
            <a:avLst>
              <a:gd name="adj" fmla="val 16667"/>
            </a:avLst>
          </a:prstGeom>
          <a:solidFill>
            <a:srgbClr val="C00000">
              <a:alpha val="31000"/>
            </a:srgb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rré corné 4" hidden="0"/>
          <p:cNvSpPr/>
          <p:nvPr isPhoto="0" userDrawn="0"/>
        </p:nvSpPr>
        <p:spPr bwMode="auto">
          <a:xfrm>
            <a:off x="5040934" y="2260421"/>
            <a:ext cx="3260970" cy="3787197"/>
          </a:xfrm>
          <a:prstGeom prst="foldedCorner">
            <a:avLst>
              <a:gd name="adj" fmla="val 16667"/>
            </a:avLst>
          </a:prstGeom>
          <a:solidFill>
            <a:srgbClr val="C00000">
              <a:alpha val="31000"/>
            </a:srgb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21284" y="632617"/>
            <a:ext cx="3624190" cy="609525"/>
          </a:xfrm>
          <a:prstGeom prst="rect">
            <a:avLst/>
          </a:prstGeom>
          <a:solidFill>
            <a:srgbClr val="C00000">
              <a:alpha val="55999"/>
            </a:srgbClr>
          </a:solidFill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>
              <a:defRPr sz="3200"/>
            </a:lvl1pPr>
          </a:lstStyle>
          <a:p>
            <a:pPr>
              <a:defRPr/>
            </a:pPr>
            <a:r>
              <a:rPr sz="2400"/>
              <a:t>Se repérer dans sa salle</a:t>
            </a:r>
            <a:endParaRPr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321284" y="1330723"/>
            <a:ext cx="3578833" cy="4943680"/>
          </a:xfrm>
          <a:prstGeom prst="rect">
            <a:avLst/>
          </a:prstGeom>
          <a:ln w="12699">
            <a:solidFill>
              <a:srgbClr val="4B77E8"/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61850" indent="-261850">
              <a:buFont typeface="Arial"/>
              <a:buChar char="•"/>
              <a:defRPr/>
            </a:pPr>
            <a:r>
              <a:rPr>
                <a:latin typeface="Arial"/>
                <a:ea typeface="Arial"/>
                <a:cs typeface="Arial"/>
              </a:rPr>
              <a:t>Le </a:t>
            </a:r>
            <a:r>
              <a:rPr b="1" u="none">
                <a:latin typeface="Arial"/>
                <a:ea typeface="Arial"/>
                <a:cs typeface="Arial"/>
              </a:rPr>
              <a:t>menu </a:t>
            </a:r>
            <a:r>
              <a:rPr u="sng">
                <a:latin typeface="Arial"/>
                <a:ea typeface="Arial"/>
                <a:cs typeface="Arial"/>
              </a:rPr>
              <a:t>(</a:t>
            </a:r>
            <a:r>
              <a:rPr lang="fr-FR" sz="16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colonne de gauche)</a:t>
            </a:r>
            <a:r>
              <a:rPr>
                <a:latin typeface="Arial"/>
                <a:ea typeface="Arial"/>
                <a:cs typeface="Arial"/>
              </a:rPr>
              <a:t> permet de naviguer vers les différents outils et ressources que vous allez découvrir.</a:t>
            </a:r>
            <a:endParaRPr/>
          </a:p>
          <a:p>
            <a:pPr marL="261850" indent="-261850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Dans ce menu, la </a:t>
            </a:r>
            <a:r>
              <a:rPr lang="fr-FR" sz="1600" b="1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FAQ</a:t>
            </a:r>
            <a:r>
              <a:rPr lang="fr-FR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répond à vos questions.</a:t>
            </a:r>
            <a:endParaRPr sz="1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61850" indent="-261850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Les </a:t>
            </a:r>
            <a:r>
              <a:rPr lang="fr-FR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Documents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regroupent vos... documents, vidéos et images, hormis celles qui n'ont pas à être commentées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ainsi que les </a:t>
            </a:r>
            <a:r>
              <a:rPr lang="fr-FR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Marque-Pages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(liens). 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La rubrique Documents peut recevoir vos commentaires. 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 </a:t>
            </a:r>
            <a:r>
              <a:rPr lang="fr-FR" sz="1600" b="1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Forum</a:t>
            </a:r>
            <a:r>
              <a:rPr lang="fr-FR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accueille vos discussions. </a:t>
            </a:r>
            <a:endParaRPr/>
          </a:p>
          <a:p>
            <a:pPr marL="261849" indent="-261849">
              <a:buFont typeface="Arial"/>
              <a:buChar char="•"/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Vous pourrez obtenir une </a:t>
            </a:r>
            <a:r>
              <a:rPr lang="fr-FR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salle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pour travailler en petit groupe.</a:t>
            </a:r>
            <a:endParaRPr/>
          </a:p>
          <a:p>
            <a:pPr marL="261850" indent="-261850">
              <a:buFont typeface="Arial"/>
              <a:buChar char="•"/>
              <a:defRPr/>
            </a:pP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8574046" y="3295951"/>
            <a:ext cx="2902856" cy="2568726"/>
          </a:xfrm>
          <a:prstGeom prst="rect">
            <a:avLst/>
          </a:prstGeom>
          <a:solidFill>
            <a:srgbClr val="C00000">
              <a:alpha val="44999"/>
            </a:srgb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6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Vous êtes d'office </a:t>
            </a:r>
            <a:r>
              <a:rPr lang="fr-FR" sz="1600" b="1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"</a:t>
            </a:r>
            <a:r>
              <a:rPr lang="fr-FR" sz="1600" b="1" i="0" u="sng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Contributeur</a:t>
            </a:r>
            <a:r>
              <a:rPr lang="fr-FR" sz="1600" b="1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"</a:t>
            </a:r>
            <a:r>
              <a:rPr lang="fr-FR" sz="16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avec des droits de lecture/ mise en ligne /modification de vos documents. Vous avez dans le cas de documents collaboratifs des droits </a:t>
            </a:r>
            <a:r>
              <a:rPr lang="fr-FR" sz="1600" b="1" i="0" u="sng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"Éditeur"</a:t>
            </a:r>
            <a:r>
              <a:rPr lang="fr-FR" sz="1600" b="1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r>
              <a:rPr lang="fr-FR" sz="16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br>
              <a:rPr lang="fr-FR" sz="16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fr-FR" sz="16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Et enfin vous avez tous droits pour commenter et discuter.</a:t>
            </a:r>
            <a:endParaRPr sz="1600" b="0" i="0" u="none" strike="noStrike" cap="none" spc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Image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446526" y="2560296"/>
            <a:ext cx="2363812" cy="3011227"/>
          </a:xfrm>
          <a:prstGeom prst="rect">
            <a:avLst/>
          </a:prstGeom>
        </p:spPr>
      </p:pic>
      <p:pic>
        <p:nvPicPr>
          <p:cNvPr id="10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566364" y="937380"/>
            <a:ext cx="3547683" cy="1934085"/>
          </a:xfrm>
          <a:prstGeom prst="rect">
            <a:avLst/>
          </a:prstGeom>
        </p:spPr>
      </p:pic>
      <p:sp>
        <p:nvSpPr>
          <p:cNvPr id="11" name="Ellipse 1" hidden="0"/>
          <p:cNvSpPr/>
          <p:nvPr isPhoto="0" userDrawn="0"/>
        </p:nvSpPr>
        <p:spPr bwMode="auto">
          <a:xfrm>
            <a:off x="5303912" y="2420888"/>
            <a:ext cx="1224136" cy="3312368"/>
          </a:xfrm>
          <a:prstGeom prst="ellipse">
            <a:avLst/>
          </a:prstGeom>
          <a:noFill/>
          <a:ln w="76200">
            <a:solidFill>
              <a:srgbClr val="FF8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7" y="2060847"/>
            <a:ext cx="5374051" cy="4065312"/>
          </a:xfrm>
          <a:prstGeom prst="rect">
            <a:avLst/>
          </a:prstGeom>
          <a:solidFill>
            <a:srgbClr val="F5D742">
              <a:alpha val="78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1600">
                <a:latin typeface="Arial"/>
                <a:ea typeface="Arial"/>
                <a:cs typeface="Arial"/>
              </a:rPr>
              <a:t>Tapez</a:t>
            </a:r>
            <a:r>
              <a:rPr sz="1600">
                <a:latin typeface="Arial"/>
                <a:ea typeface="Arial"/>
                <a:cs typeface="Arial"/>
              </a:rPr>
              <a:t> : 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https://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tribu.phm.education.gouv.fr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/</a:t>
            </a:r>
            <a:endParaRPr sz="1600" b="1" i="0" u="none" strike="noStrike" cap="none" spc="27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Cliquez sur 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"CONNEXION"</a:t>
            </a: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 en haut à droite.</a:t>
            </a:r>
            <a:endParaRPr/>
          </a:p>
          <a:p>
            <a:pPr>
              <a:defRPr/>
            </a:pP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Authentifiez-vous sur le portail académique (plusieurs étapes).</a:t>
            </a:r>
            <a:endParaRPr/>
          </a:p>
          <a:p>
            <a:pPr>
              <a:defRPr/>
            </a:pP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Entrez dans l'espace.</a:t>
            </a:r>
            <a:endParaRPr lang="fr-FR" sz="1600">
              <a:latin typeface="Arial"/>
              <a:ea typeface="Arial"/>
              <a:cs typeface="Arial"/>
            </a:endParaRPr>
          </a:p>
        </p:txBody>
      </p:sp>
      <p:sp>
        <p:nvSpPr>
          <p:cNvPr id="5" name="Espace réservé du contenu 4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60847"/>
            <a:ext cx="5389031" cy="4065312"/>
          </a:xfrm>
          <a:prstGeom prst="rect">
            <a:avLst/>
          </a:prstGeom>
          <a:solidFill>
            <a:srgbClr val="92D050">
              <a:alpha val="78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1600">
                <a:latin typeface="Arial"/>
                <a:ea typeface="Arial"/>
                <a:cs typeface="Arial"/>
              </a:rPr>
              <a:t>Vous passez par le portail Arena : 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https://si2d.ac-toulouse.fr/.</a:t>
            </a:r>
            <a:endParaRPr sz="1600" b="1" i="0" u="none" strike="noStrike" cap="none" spc="27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Cliquez sur Formation et Ressources, puis sur les </a:t>
            </a:r>
            <a:r>
              <a:rPr lang="fr-FR" sz="1600" b="1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services de la FOAD</a:t>
            </a: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  <a:p>
            <a:pPr>
              <a:defRPr/>
            </a:pPr>
            <a:r>
              <a:rPr lang="fr-FR" sz="1600" b="0" i="0" u="none" strike="noStrike" cap="none" spc="27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rPr>
              <a:t>Choisissez Tribu; puis sélectionnez votre espace.</a:t>
            </a:r>
            <a:endParaRPr/>
          </a:p>
        </p:txBody>
      </p:sp>
      <p:pic>
        <p:nvPicPr>
          <p:cNvPr id="6" name="Imag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228075" y="3745584"/>
            <a:ext cx="4295588" cy="2051143"/>
          </a:xfrm>
          <a:prstGeom prst="rect">
            <a:avLst/>
          </a:prstGeom>
        </p:spPr>
      </p:pic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197196" y="3618915"/>
            <a:ext cx="3381374" cy="2457459"/>
          </a:xfrm>
          <a:prstGeom prst="rect">
            <a:avLst/>
          </a:prstGeom>
        </p:spPr>
      </p:pic>
      <p:sp>
        <p:nvSpPr>
          <p:cNvPr id="8" name="Rectangle avec flèche vers le haut 7" hidden="0"/>
          <p:cNvSpPr/>
          <p:nvPr isPhoto="0" userDrawn="0"/>
        </p:nvSpPr>
        <p:spPr bwMode="auto">
          <a:xfrm>
            <a:off x="7483709" y="4677556"/>
            <a:ext cx="1856812" cy="116340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50000"/>
            </a:schemeClr>
          </a:solidFill>
          <a:ln w="19050" cap="flat" cmpd="sng" algn="ctr">
            <a:solidFill>
              <a:schemeClr val="bg1">
                <a:lumMod val="65098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609555" y="5133395"/>
            <a:ext cx="1637258" cy="613971"/>
          </a:xfrm>
          <a:prstGeom prst="rect">
            <a:avLst/>
          </a:prstGeom>
        </p:spPr>
      </p:pic>
      <p:sp>
        <p:nvSpPr>
          <p:cNvPr id="10" name="Flèche vers le bas 9" hidden="0"/>
          <p:cNvSpPr/>
          <p:nvPr isPhoto="0" userDrawn="0"/>
        </p:nvSpPr>
        <p:spPr bwMode="auto">
          <a:xfrm>
            <a:off x="1506899" y="1371600"/>
            <a:ext cx="2800350" cy="685799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5D742"/>
          </a:solidFill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>
                    <a:lumMod val="90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Méthode </a:t>
            </a:r>
            <a:r>
              <a:rPr sz="2000" b="1">
                <a:solidFill>
                  <a:schemeClr val="tx1">
                    <a:lumMod val="90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1</a:t>
            </a:r>
            <a:endParaRPr sz="2000">
              <a:solidFill>
                <a:schemeClr val="tx1">
                  <a:lumMod val="90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Flèche vers le bas 10" hidden="0"/>
          <p:cNvSpPr/>
          <p:nvPr isPhoto="0" userDrawn="0"/>
        </p:nvSpPr>
        <p:spPr bwMode="auto">
          <a:xfrm>
            <a:off x="7869598" y="1375048"/>
            <a:ext cx="2800349" cy="685798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>
                    <a:lumMod val="90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Méthode </a:t>
            </a:r>
            <a:r>
              <a:rPr sz="2000" b="1">
                <a:solidFill>
                  <a:schemeClr val="tx1">
                    <a:lumMod val="90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2</a:t>
            </a:r>
            <a:endParaRPr sz="2000">
              <a:solidFill>
                <a:schemeClr val="tx1">
                  <a:lumMod val="90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192699" y="952499"/>
            <a:ext cx="7791449" cy="457199"/>
          </a:xfrm>
          <a:prstGeom prst="rect">
            <a:avLst/>
          </a:prstGeom>
          <a:gradFill>
            <a:gsLst>
              <a:gs pos="0">
                <a:srgbClr val="F5D742"/>
              </a:gs>
              <a:gs pos="100000">
                <a:srgbClr val="92D050"/>
              </a:gs>
            </a:gsLst>
            <a:lin ang="0" scaled="1"/>
          </a:gra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prstTxWarp prst="textNoShape"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2 - Le chemin vers l'espace collaboratif de Tribu</a:t>
            </a:r>
            <a:endParaRPr/>
          </a:p>
        </p:txBody>
      </p:sp>
      <p:sp>
        <p:nvSpPr>
          <p:cNvPr id="13" name="Ellipse 1" hidden="0"/>
          <p:cNvSpPr/>
          <p:nvPr isPhoto="0" userDrawn="0"/>
        </p:nvSpPr>
        <p:spPr bwMode="auto">
          <a:xfrm>
            <a:off x="4727848" y="3429000"/>
            <a:ext cx="1008112" cy="72008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372093" y="2130273"/>
            <a:ext cx="6182228" cy="91772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/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À très bientôt</a:t>
            </a:r>
            <a:endParaRPr/>
          </a:p>
        </p:txBody>
      </p:sp>
      <p:sp>
        <p:nvSpPr>
          <p:cNvPr id="5" name="Rectangle 4" hidden="0"/>
          <p:cNvSpPr/>
          <p:nvPr isPhoto="0" userDrawn="0"/>
        </p:nvSpPr>
        <p:spPr bwMode="auto">
          <a:xfrm>
            <a:off x="2535598" y="1828800"/>
            <a:ext cx="7715249" cy="3562349"/>
          </a:xfrm>
          <a:prstGeom prst="rect">
            <a:avLst/>
          </a:prstGeom>
          <a:gradFill>
            <a:gsLst>
              <a:gs pos="0">
                <a:srgbClr val="F5D742"/>
              </a:gs>
              <a:gs pos="100000">
                <a:srgbClr val="92D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1308" y="2791907"/>
            <a:ext cx="3482991" cy="1116095"/>
          </a:xfrm>
          <a:prstGeom prst="rect">
            <a:avLst/>
          </a:prstGeom>
        </p:spPr>
      </p:pic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026321" y="1383747"/>
            <a:ext cx="1682903" cy="1682903"/>
          </a:xfrm>
          <a:prstGeom prst="rect">
            <a:avLst/>
          </a:prstGeom>
        </p:spPr>
      </p:pic>
      <p:sp>
        <p:nvSpPr>
          <p:cNvPr id="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3643807" y="2199082"/>
            <a:ext cx="5638798" cy="258326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 b="0" i="0" cap="none" spc="118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600">
                <a:latin typeface="Arial"/>
                <a:ea typeface="Arial"/>
                <a:cs typeface="Arial"/>
              </a:rPr>
              <a:t>A très bientôt, pour échanger entre vous, partager des </a:t>
            </a:r>
            <a:r>
              <a:rPr sz="2600">
                <a:latin typeface="Arial"/>
                <a:ea typeface="Arial"/>
                <a:cs typeface="Arial"/>
              </a:rPr>
              <a:t>documents</a:t>
            </a:r>
            <a:r>
              <a:rPr sz="2600">
                <a:latin typeface="Arial"/>
                <a:ea typeface="Arial"/>
                <a:cs typeface="Arial"/>
              </a:rPr>
              <a:t>, des liens, créer des ressources, des pistes, </a:t>
            </a:r>
            <a:r>
              <a:rPr lang="fr-FR" sz="2600" b="0" i="0" u="none" strike="noStrike" cap="none" spc="117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les commenter, les analyser,</a:t>
            </a:r>
            <a:r>
              <a:rPr sz="2600">
                <a:latin typeface="Arial"/>
                <a:ea typeface="Arial"/>
                <a:cs typeface="Arial"/>
              </a:rPr>
              <a:t> et élaborer des cours à distance.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en leaf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r:embed="rId1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ONLYOFFICE/5.5.3.39</Application>
  <DocSecurity>0</DocSecurity>
  <PresentationFormat>Grand écran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---------.---------</dc:title>
  <dc:subject/>
  <dc:creator/>
  <cp:keywords/>
  <dc:description/>
  <dc:identifier/>
  <dc:language/>
  <cp:lastModifiedBy>Anonymous</cp:lastModifiedBy>
  <cp:revision>6</cp:revision>
  <dcterms:modified xsi:type="dcterms:W3CDTF">2020-07-08T08:31:28Z</dcterms:modified>
  <cp:category/>
  <cp:contentStatus/>
  <cp:version/>
</cp:coreProperties>
</file>