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12192000" cy="6858000"/>
  <p:notesSz cx="6858000" cy="9144000"/>
  <p:embeddedFontLst>
    <p:embeddedFont>
      <p:font typeface="Lobster" charset="-52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39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70427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17c457b779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217c457b779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8753" y="0"/>
            <a:ext cx="123107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/>
          <p:nvPr/>
        </p:nvSpPr>
        <p:spPr>
          <a:xfrm>
            <a:off x="0" y="4098174"/>
            <a:ext cx="11946577" cy="2123658"/>
          </a:xfrm>
          <a:prstGeom prst="rect">
            <a:avLst/>
          </a:prstGeom>
          <a:solidFill>
            <a:srgbClr val="D0CECE">
              <a:alpha val="4403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 i="0" u="none" strike="noStrike" cap="none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Культура</a:t>
            </a:r>
            <a:r>
              <a:rPr lang="ru-RU" sz="6600" b="1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,</a:t>
            </a:r>
            <a:r>
              <a:rPr lang="ru-RU" sz="6600" b="1" i="0" u="none" strike="noStrike" cap="none">
                <a:solidFill>
                  <a:srgbClr val="660000"/>
                </a:solidFill>
                <a:latin typeface="Lobster"/>
                <a:ea typeface="Lobster"/>
                <a:cs typeface="Lobster"/>
                <a:sym typeface="Lobster"/>
              </a:rPr>
              <a:t> её предназначение и функции</a:t>
            </a:r>
            <a:endParaRPr>
              <a:solidFill>
                <a:srgbClr val="66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>
            <a:off x="1805452" y="1894993"/>
            <a:ext cx="8896986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>
              <a:solidFill>
                <a:srgbClr val="0000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§ 18, </a:t>
            </a:r>
            <a:endParaRPr>
              <a:solidFill>
                <a:srgbClr val="99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вопросы и задания стр. 170.</a:t>
            </a:r>
            <a:endParaRPr sz="5400" b="1" i="0" u="none" strike="noStrike" cap="none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268" y="295841"/>
            <a:ext cx="6446799" cy="633771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/>
        </p:nvSpPr>
        <p:spPr>
          <a:xfrm>
            <a:off x="6891097" y="176261"/>
            <a:ext cx="5156201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Найдите в облаке слов те, которые связаны с понятием культура.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Каким критерием вы пользовались?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Дайте объяснение понятию культура.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8"/>
          <p:cNvSpPr/>
          <p:nvPr/>
        </p:nvSpPr>
        <p:spPr>
          <a:xfrm>
            <a:off x="6783185" y="3319426"/>
            <a:ext cx="5209309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Культура</a:t>
            </a: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совокупность норм, ценностей, идеалов, представленных в продуктах материального и духовного труда, и живая деятельность человека по их созданию, распространению и хранению.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 есть культура представлена и в виде </a:t>
            </a:r>
            <a:r>
              <a:rPr lang="ru-RU" sz="24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процесса</a:t>
            </a: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и в виде </a:t>
            </a:r>
            <a:r>
              <a:rPr lang="ru-RU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результата.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499" y="189929"/>
            <a:ext cx="7373379" cy="645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/>
          <p:nvPr/>
        </p:nvSpPr>
        <p:spPr>
          <a:xfrm>
            <a:off x="7631084" y="2389647"/>
            <a:ext cx="456091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Результаты человеческой деятельности, искусственно созданные человеком предметы и явления, имеющие как физические характеристики, так и знаковое, символическое содержание, называются </a:t>
            </a:r>
            <a:r>
              <a:rPr lang="ru-RU" sz="24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артефактами</a:t>
            </a:r>
            <a:endParaRPr sz="2400" b="1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7661255" y="498302"/>
            <a:ext cx="428521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основании инфографики, определите, что называется артефактом.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/>
          <p:nvPr/>
        </p:nvSpPr>
        <p:spPr>
          <a:xfrm>
            <a:off x="312946" y="122535"/>
            <a:ext cx="117523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Подходы к определению понятия культура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1" name="Google Shape;191;p30"/>
          <p:cNvCxnSpPr>
            <a:stCxn id="190" idx="2"/>
          </p:cNvCxnSpPr>
          <p:nvPr/>
        </p:nvCxnSpPr>
        <p:spPr>
          <a:xfrm flipH="1">
            <a:off x="3211338" y="953532"/>
            <a:ext cx="2977800" cy="3717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" name="Google Shape;192;p30"/>
          <p:cNvCxnSpPr/>
          <p:nvPr/>
        </p:nvCxnSpPr>
        <p:spPr>
          <a:xfrm>
            <a:off x="6034388" y="953532"/>
            <a:ext cx="3454500" cy="4104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3" name="Google Shape;193;p30"/>
          <p:cNvSpPr/>
          <p:nvPr/>
        </p:nvSpPr>
        <p:spPr>
          <a:xfrm>
            <a:off x="1741075" y="2064075"/>
            <a:ext cx="1315500" cy="431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0"/>
          <p:cNvSpPr txBox="1"/>
          <p:nvPr/>
        </p:nvSpPr>
        <p:spPr>
          <a:xfrm>
            <a:off x="312950" y="1363900"/>
            <a:ext cx="4277100" cy="7389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Антропологический</a:t>
            </a:r>
            <a:endParaRPr sz="36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312950" y="4360525"/>
            <a:ext cx="4791000" cy="24012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Культура</a:t>
            </a: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 - это вся совокупность результатов человеческой деятельности, всё созданное людьми (и хорошее. и плохое. и привычное для одних народов. но странное для других)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30"/>
          <p:cNvSpPr/>
          <p:nvPr/>
        </p:nvSpPr>
        <p:spPr>
          <a:xfrm>
            <a:off x="1962200" y="3743900"/>
            <a:ext cx="1315500" cy="599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0"/>
          <p:cNvSpPr txBox="1"/>
          <p:nvPr/>
        </p:nvSpPr>
        <p:spPr>
          <a:xfrm>
            <a:off x="312950" y="2495475"/>
            <a:ext cx="4614000" cy="1231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Антропология </a:t>
            </a:r>
            <a:endParaRPr sz="24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(от греч. antropos- человек, logos - знание) - учение о человеке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30"/>
          <p:cNvSpPr/>
          <p:nvPr/>
        </p:nvSpPr>
        <p:spPr>
          <a:xfrm>
            <a:off x="8226675" y="2572875"/>
            <a:ext cx="1431600" cy="599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CAAC">
              <a:alpha val="685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0"/>
          <p:cNvSpPr txBox="1"/>
          <p:nvPr/>
        </p:nvSpPr>
        <p:spPr>
          <a:xfrm>
            <a:off x="6587175" y="1402575"/>
            <a:ext cx="4710600" cy="129300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Ценностный</a:t>
            </a:r>
            <a:endParaRPr sz="36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(аксиологический)</a:t>
            </a:r>
            <a:endParaRPr sz="36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0" name="Google Shape;200;p30"/>
          <p:cNvSpPr/>
          <p:nvPr/>
        </p:nvSpPr>
        <p:spPr>
          <a:xfrm>
            <a:off x="8429825" y="4194275"/>
            <a:ext cx="1160700" cy="599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7CAAC">
              <a:alpha val="685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6674225" y="3129025"/>
            <a:ext cx="4788000" cy="123150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Аксиология</a:t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от греч. axia - ценность,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logos - знание) - учение о ценностях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5513500" y="4729825"/>
            <a:ext cx="6619500" cy="203190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Культура</a:t>
            </a:r>
            <a:r>
              <a:rPr lang="ru-RU" sz="2400" b="1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это лучшие творения человеческого духа, величайшие проявления творческой деятельности человека. Войны, насилие, преступления не являются проявлениями культуры.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/>
        </p:nvSpPr>
        <p:spPr>
          <a:xfrm>
            <a:off x="523702" y="5617093"/>
            <a:ext cx="1130007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конкретных примерах покажите проявления МАТЕРИАЛЬНОЙ и ДУХОВНОЙ культуры.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793" y="305233"/>
            <a:ext cx="3828011" cy="251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557" y="2908069"/>
            <a:ext cx="2692977" cy="2692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8949" y="282633"/>
            <a:ext cx="3657647" cy="503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9835" y="323838"/>
            <a:ext cx="3595678" cy="505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2"/>
          <p:cNvPicPr preferRelativeResize="0"/>
          <p:nvPr/>
        </p:nvPicPr>
        <p:blipFill rotWithShape="1">
          <a:blip r:embed="rId3">
            <a:alphaModFix/>
          </a:blip>
          <a:srcRect t="11908" b="12455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 txBox="1"/>
          <p:nvPr/>
        </p:nvSpPr>
        <p:spPr>
          <a:xfrm>
            <a:off x="328875" y="135425"/>
            <a:ext cx="3356400" cy="585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latin typeface="Lobster"/>
                <a:ea typeface="Lobster"/>
                <a:cs typeface="Lobster"/>
                <a:sym typeface="Lobster"/>
              </a:rPr>
              <a:t>Материальная</a:t>
            </a:r>
            <a:endParaRPr sz="26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154775" y="822200"/>
            <a:ext cx="3753000" cy="2770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Lobster"/>
                <a:ea typeface="Lobster"/>
                <a:cs typeface="Lobster"/>
                <a:sym typeface="Lobster"/>
              </a:rPr>
              <a:t>Процесс и результат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obster"/>
              <a:buChar char="➢"/>
            </a:pPr>
            <a:r>
              <a:rPr lang="ru-RU" sz="2400">
                <a:latin typeface="Lobster"/>
                <a:ea typeface="Lobster"/>
                <a:cs typeface="Lobster"/>
                <a:sym typeface="Lobster"/>
              </a:rPr>
              <a:t>создания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obster"/>
              <a:buChar char="➢"/>
            </a:pPr>
            <a:r>
              <a:rPr lang="ru-RU" sz="2400">
                <a:latin typeface="Lobster"/>
                <a:ea typeface="Lobster"/>
                <a:cs typeface="Lobster"/>
                <a:sym typeface="Lobster"/>
              </a:rPr>
              <a:t>использования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obster"/>
              <a:buChar char="➢"/>
            </a:pPr>
            <a:r>
              <a:rPr lang="ru-RU" sz="2400">
                <a:latin typeface="Lobster"/>
                <a:ea typeface="Lobster"/>
                <a:cs typeface="Lobster"/>
                <a:sym typeface="Lobster"/>
              </a:rPr>
              <a:t>хранения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obster"/>
              <a:buChar char="➢"/>
            </a:pPr>
            <a:r>
              <a:rPr lang="ru-RU" sz="2400">
                <a:latin typeface="Lobster"/>
                <a:ea typeface="Lobster"/>
                <a:cs typeface="Lobster"/>
                <a:sym typeface="Lobster"/>
              </a:rPr>
              <a:t>распространения материальных ценностей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154775" y="3694475"/>
            <a:ext cx="3753000" cy="20319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obster"/>
              <a:buChar char="❏"/>
            </a:pPr>
            <a:r>
              <a:rPr lang="ru-RU" sz="2400">
                <a:latin typeface="Lobster"/>
                <a:ea typeface="Lobster"/>
                <a:cs typeface="Lobster"/>
                <a:sym typeface="Lobster"/>
              </a:rPr>
              <a:t>здания. одежда, орудия труда, быт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obster"/>
              <a:buChar char="❏"/>
            </a:pPr>
            <a:r>
              <a:rPr lang="ru-RU" sz="2400">
                <a:latin typeface="Lobster"/>
                <a:ea typeface="Lobster"/>
                <a:cs typeface="Lobster"/>
                <a:sym typeface="Lobster"/>
              </a:rPr>
              <a:t>культура быта, физическая культура и т.д.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4546225" y="135425"/>
            <a:ext cx="3424200" cy="55410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Духовная</a:t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4052900" y="822200"/>
            <a:ext cx="4284900" cy="240120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Процесс и результат</a:t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Lobster"/>
              <a:buChar char="❏"/>
            </a:pPr>
            <a:r>
              <a:rPr lang="ru-RU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создания</a:t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Lobster"/>
              <a:buChar char="❏"/>
            </a:pPr>
            <a:r>
              <a:rPr lang="ru-RU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использования</a:t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Lobster"/>
              <a:buChar char="❏"/>
            </a:pPr>
            <a:r>
              <a:rPr lang="ru-RU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хранения</a:t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Lobster"/>
              <a:buChar char="❏"/>
            </a:pPr>
            <a:r>
              <a:rPr lang="ru-RU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распространения духовных ценностей</a:t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4101250" y="3414500"/>
            <a:ext cx="4284900" cy="166230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Lobster"/>
              <a:buChar char="➢"/>
            </a:pPr>
            <a:r>
              <a:rPr lang="ru-RU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знания, мифы. идеи, символы, язык</a:t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Lobster"/>
              <a:buChar char="➢"/>
            </a:pPr>
            <a:r>
              <a:rPr lang="ru-RU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написание книг, музыки, создание теорий и др.</a:t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8608650" y="135425"/>
            <a:ext cx="3346800" cy="5541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Художественная</a:t>
            </a:r>
            <a:endParaRPr sz="2400"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4" name="Google Shape;224;p32"/>
          <p:cNvSpPr txBox="1"/>
          <p:nvPr/>
        </p:nvSpPr>
        <p:spPr>
          <a:xfrm>
            <a:off x="8555400" y="822200"/>
            <a:ext cx="3453300" cy="2586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Культура, в которой проявляется и материальная, и духовная сторона культурной деятельности</a:t>
            </a:r>
            <a:endParaRPr sz="2600"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5" name="Google Shape;225;p32"/>
          <p:cNvSpPr txBox="1"/>
          <p:nvPr/>
        </p:nvSpPr>
        <p:spPr>
          <a:xfrm>
            <a:off x="8632800" y="3540875"/>
            <a:ext cx="3298500" cy="16623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Книги, скульптура, архитектурные ценности, картины и т.д.</a:t>
            </a:r>
            <a:endParaRPr sz="2400"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ECE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3"/>
          <p:cNvPicPr preferRelativeResize="0"/>
          <p:nvPr/>
        </p:nvPicPr>
        <p:blipFill rotWithShape="1">
          <a:blip r:embed="rId3">
            <a:alphaModFix/>
          </a:blip>
          <a:srcRect b="4726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1" name="Google Shape;231;p33"/>
          <p:cNvSpPr txBox="1"/>
          <p:nvPr/>
        </p:nvSpPr>
        <p:spPr>
          <a:xfrm>
            <a:off x="135425" y="203100"/>
            <a:ext cx="11887800" cy="554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Культурный код </a:t>
            </a:r>
            <a:r>
              <a:rPr lang="ru-RU" sz="2400" b="1">
                <a:latin typeface="Lobster"/>
                <a:ea typeface="Lobster"/>
                <a:cs typeface="Lobster"/>
                <a:sym typeface="Lobster"/>
              </a:rPr>
              <a:t>- </a:t>
            </a: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способ сообщения мысли, особый язык для передачи информации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2" name="Google Shape;232;p33"/>
          <p:cNvCxnSpPr>
            <a:stCxn id="231" idx="2"/>
          </p:cNvCxnSpPr>
          <p:nvPr/>
        </p:nvCxnSpPr>
        <p:spPr>
          <a:xfrm flipH="1">
            <a:off x="2137625" y="757200"/>
            <a:ext cx="3941700" cy="5196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3" name="Google Shape;233;p33"/>
          <p:cNvCxnSpPr>
            <a:stCxn id="231" idx="2"/>
          </p:cNvCxnSpPr>
          <p:nvPr/>
        </p:nvCxnSpPr>
        <p:spPr>
          <a:xfrm flipH="1">
            <a:off x="6074525" y="757200"/>
            <a:ext cx="4800" cy="6549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4" name="Google Shape;234;p33"/>
          <p:cNvCxnSpPr>
            <a:stCxn id="231" idx="2"/>
          </p:cNvCxnSpPr>
          <p:nvPr/>
        </p:nvCxnSpPr>
        <p:spPr>
          <a:xfrm>
            <a:off x="6079325" y="757200"/>
            <a:ext cx="3332400" cy="471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5" name="Google Shape;235;p33"/>
          <p:cNvSpPr txBox="1"/>
          <p:nvPr/>
        </p:nvSpPr>
        <p:spPr>
          <a:xfrm>
            <a:off x="561025" y="1412100"/>
            <a:ext cx="2776200" cy="523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Естественный язык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4715488" y="1412100"/>
            <a:ext cx="2776200" cy="523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Изображение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8869975" y="1412100"/>
            <a:ext cx="1983000" cy="523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Танец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8" name="Google Shape;238;p33"/>
          <p:cNvCxnSpPr/>
          <p:nvPr/>
        </p:nvCxnSpPr>
        <p:spPr>
          <a:xfrm flipH="1">
            <a:off x="328875" y="764150"/>
            <a:ext cx="38700" cy="177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9" name="Google Shape;239;p33"/>
          <p:cNvSpPr txBox="1"/>
          <p:nvPr/>
        </p:nvSpPr>
        <p:spPr>
          <a:xfrm>
            <a:off x="290175" y="2631000"/>
            <a:ext cx="4043400" cy="523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Любой язык состоит из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знаков</a:t>
            </a:r>
            <a:endParaRPr sz="2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cxnSp>
        <p:nvCxnSpPr>
          <p:cNvPr id="240" name="Google Shape;240;p33"/>
          <p:cNvCxnSpPr/>
          <p:nvPr/>
        </p:nvCxnSpPr>
        <p:spPr>
          <a:xfrm rot="10800000" flipH="1">
            <a:off x="4333575" y="2872800"/>
            <a:ext cx="870300" cy="29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1" name="Google Shape;241;p33"/>
          <p:cNvSpPr txBox="1"/>
          <p:nvPr/>
        </p:nvSpPr>
        <p:spPr>
          <a:xfrm>
            <a:off x="5281375" y="2461650"/>
            <a:ext cx="6693600" cy="1231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Знак </a:t>
            </a: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- графическая пометка, жест, предмет или другой объект, используемый для передачи того или иного смысла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2" name="Google Shape;242;p33"/>
          <p:cNvCxnSpPr>
            <a:stCxn id="241" idx="2"/>
          </p:cNvCxnSpPr>
          <p:nvPr/>
        </p:nvCxnSpPr>
        <p:spPr>
          <a:xfrm flipH="1">
            <a:off x="6229375" y="3693150"/>
            <a:ext cx="2398800" cy="708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3" name="Google Shape;243;p33"/>
          <p:cNvSpPr txBox="1"/>
          <p:nvPr/>
        </p:nvSpPr>
        <p:spPr>
          <a:xfrm>
            <a:off x="4807375" y="4498500"/>
            <a:ext cx="2776200" cy="1723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означающее</a:t>
            </a:r>
            <a:endParaRPr sz="28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Lobster"/>
                <a:ea typeface="Lobster"/>
                <a:cs typeface="Lobster"/>
                <a:sym typeface="Lobster"/>
              </a:rPr>
              <a:t>(</a:t>
            </a: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 то, при помощи чего доносится информация</a:t>
            </a:r>
            <a:r>
              <a:rPr lang="ru-RU" sz="2400" b="1">
                <a:latin typeface="Lobster"/>
                <a:ea typeface="Lobster"/>
                <a:cs typeface="Lobster"/>
                <a:sym typeface="Lobster"/>
              </a:rPr>
              <a:t>)</a:t>
            </a:r>
            <a:endParaRPr sz="2400" b="1">
              <a:latin typeface="Lobster"/>
              <a:ea typeface="Lobster"/>
              <a:cs typeface="Lobster"/>
              <a:sym typeface="Lobster"/>
            </a:endParaRPr>
          </a:p>
        </p:txBody>
      </p:sp>
      <p:cxnSp>
        <p:nvCxnSpPr>
          <p:cNvPr id="244" name="Google Shape;244;p33"/>
          <p:cNvCxnSpPr>
            <a:stCxn id="241" idx="2"/>
          </p:cNvCxnSpPr>
          <p:nvPr/>
        </p:nvCxnSpPr>
        <p:spPr>
          <a:xfrm>
            <a:off x="8628175" y="3693150"/>
            <a:ext cx="1944300" cy="756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5" name="Google Shape;245;p33"/>
          <p:cNvSpPr txBox="1"/>
          <p:nvPr/>
        </p:nvSpPr>
        <p:spPr>
          <a:xfrm>
            <a:off x="8628175" y="4546225"/>
            <a:ext cx="3153300" cy="985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означаемое</a:t>
            </a:r>
            <a:endParaRPr sz="28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(то, что сообщается)</a:t>
            </a:r>
            <a:endParaRPr sz="24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4"/>
          <p:cNvSpPr/>
          <p:nvPr/>
        </p:nvSpPr>
        <p:spPr>
          <a:xfrm>
            <a:off x="343501" y="100848"/>
            <a:ext cx="11751600" cy="175440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 чём заключается </a:t>
            </a:r>
            <a:r>
              <a:rPr lang="ru-RU" sz="5400" b="1" cap="none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преемственность и</a:t>
            </a:r>
            <a:endParaRPr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новаторство</a:t>
            </a:r>
            <a:r>
              <a:rPr lang="ru-RU" sz="5400" b="1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в развитии культуры?</a:t>
            </a:r>
            <a:endParaRPr sz="5400" b="1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4"/>
          <p:cNvSpPr txBox="1"/>
          <p:nvPr/>
        </p:nvSpPr>
        <p:spPr>
          <a:xfrm>
            <a:off x="790750" y="2069975"/>
            <a:ext cx="4826700" cy="61560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Lobster"/>
                <a:ea typeface="Lobster"/>
                <a:cs typeface="Lobster"/>
                <a:sym typeface="Lobster"/>
              </a:rPr>
              <a:t>Преемственность</a:t>
            </a:r>
            <a:endParaRPr sz="28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53" name="Google Shape;253;p34"/>
          <p:cNvSpPr txBox="1"/>
          <p:nvPr/>
        </p:nvSpPr>
        <p:spPr>
          <a:xfrm>
            <a:off x="6925700" y="2069975"/>
            <a:ext cx="4826700" cy="615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Новаторство</a:t>
            </a:r>
            <a:endParaRPr sz="28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54" name="Google Shape;254;p34"/>
          <p:cNvSpPr txBox="1"/>
          <p:nvPr/>
        </p:nvSpPr>
        <p:spPr>
          <a:xfrm>
            <a:off x="140200" y="2979225"/>
            <a:ext cx="5943900" cy="320160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Культурная традиция,</a:t>
            </a:r>
            <a:r>
              <a:rPr lang="ru-RU" sz="2400"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ориентирующаяся на те ценности, которые прошли проверку временем и признаются: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культурной нормой (уважение к старшим)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культурным идеалом (служение своему народу)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34"/>
          <p:cNvSpPr txBox="1"/>
          <p:nvPr/>
        </p:nvSpPr>
        <p:spPr>
          <a:xfrm>
            <a:off x="6558150" y="3008225"/>
            <a:ext cx="5465100" cy="135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Творчество</a:t>
            </a:r>
            <a:r>
              <a:rPr lang="ru-RU" sz="24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 -</a:t>
            </a:r>
            <a:r>
              <a:rPr lang="ru-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человеческая деятельность, создающая новые материальные и духовные ценнности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6" name="Google Shape;256;p34"/>
          <p:cNvCxnSpPr>
            <a:stCxn id="255" idx="2"/>
          </p:cNvCxnSpPr>
          <p:nvPr/>
        </p:nvCxnSpPr>
        <p:spPr>
          <a:xfrm flipH="1">
            <a:off x="8105700" y="4362725"/>
            <a:ext cx="1185000" cy="522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7" name="Google Shape;257;p34"/>
          <p:cNvCxnSpPr>
            <a:stCxn id="255" idx="2"/>
          </p:cNvCxnSpPr>
          <p:nvPr/>
        </p:nvCxnSpPr>
        <p:spPr>
          <a:xfrm>
            <a:off x="9290700" y="4362725"/>
            <a:ext cx="1262400" cy="5124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8" name="Google Shape;258;p34"/>
          <p:cNvSpPr txBox="1"/>
          <p:nvPr/>
        </p:nvSpPr>
        <p:spPr>
          <a:xfrm>
            <a:off x="7012775" y="5029825"/>
            <a:ext cx="2534400" cy="55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революционная</a:t>
            </a:r>
            <a:endParaRPr sz="24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59" name="Google Shape;259;p34"/>
          <p:cNvSpPr txBox="1"/>
          <p:nvPr/>
        </p:nvSpPr>
        <p:spPr>
          <a:xfrm>
            <a:off x="9895100" y="5029825"/>
            <a:ext cx="2128200" cy="55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эволюционная</a:t>
            </a:r>
            <a:endParaRPr sz="24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5"/>
          <p:cNvPicPr preferRelativeResize="0"/>
          <p:nvPr/>
        </p:nvPicPr>
        <p:blipFill rotWithShape="1">
          <a:blip r:embed="rId3">
            <a:alphaModFix/>
          </a:blip>
          <a:srcRect t="35699" r="17891"/>
          <a:stretch/>
        </p:blipFill>
        <p:spPr>
          <a:xfrm>
            <a:off x="6766275" y="2950200"/>
            <a:ext cx="5247325" cy="27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5"/>
          <p:cNvSpPr/>
          <p:nvPr/>
        </p:nvSpPr>
        <p:spPr>
          <a:xfrm>
            <a:off x="5353396" y="99753"/>
            <a:ext cx="723207" cy="357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9750"/>
            <a:ext cx="6766287" cy="675825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5"/>
          <p:cNvSpPr txBox="1"/>
          <p:nvPr/>
        </p:nvSpPr>
        <p:spPr>
          <a:xfrm>
            <a:off x="6834350" y="457200"/>
            <a:ext cx="53052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latin typeface="Times New Roman"/>
                <a:ea typeface="Times New Roman"/>
                <a:cs typeface="Times New Roman"/>
                <a:sym typeface="Times New Roman"/>
              </a:rPr>
              <a:t>Раскройте содержание функций культуры.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latin typeface="Times New Roman"/>
                <a:ea typeface="Times New Roman"/>
                <a:cs typeface="Times New Roman"/>
                <a:sym typeface="Times New Roman"/>
              </a:rPr>
              <a:t>Заполните таблицу развития идей “Цветущий лотос”.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latin typeface="Times New Roman"/>
                <a:ea typeface="Times New Roman"/>
                <a:cs typeface="Times New Roman"/>
                <a:sym typeface="Times New Roman"/>
              </a:rPr>
              <a:t>Определите и запишите свои функции культуры.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Произвольный</PresentationFormat>
  <Paragraphs>64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Lobster</vt:lpstr>
      <vt:lpstr>Calibri</vt:lpstr>
      <vt:lpstr>Times New Roman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1111</cp:lastModifiedBy>
  <cp:revision>1</cp:revision>
  <dcterms:modified xsi:type="dcterms:W3CDTF">2023-04-02T17:20:45Z</dcterms:modified>
</cp:coreProperties>
</file>