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6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03.01.2016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8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324985-046F-4A46-8436-2D8AB4E73325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5.xml"/><Relationship Id="rId18" Type="http://schemas.openxmlformats.org/officeDocument/2006/relationships/slide" Target="slide40.xml"/><Relationship Id="rId3" Type="http://schemas.openxmlformats.org/officeDocument/2006/relationships/slide" Target="slide25.xml"/><Relationship Id="rId21" Type="http://schemas.openxmlformats.org/officeDocument/2006/relationships/slide" Target="slide43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17" Type="http://schemas.openxmlformats.org/officeDocument/2006/relationships/slide" Target="slide39.xml"/><Relationship Id="rId2" Type="http://schemas.openxmlformats.org/officeDocument/2006/relationships/slide" Target="slide24.xml"/><Relationship Id="rId16" Type="http://schemas.openxmlformats.org/officeDocument/2006/relationships/slide" Target="slide38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slide" Target="slide27.xml"/><Relationship Id="rId15" Type="http://schemas.openxmlformats.org/officeDocument/2006/relationships/slide" Target="slide37.xml"/><Relationship Id="rId10" Type="http://schemas.openxmlformats.org/officeDocument/2006/relationships/slide" Target="slide32.xml"/><Relationship Id="rId19" Type="http://schemas.openxmlformats.org/officeDocument/2006/relationships/slide" Target="slide41.xml"/><Relationship Id="rId4" Type="http://schemas.openxmlformats.org/officeDocument/2006/relationships/slide" Target="slide26.xml"/><Relationship Id="rId9" Type="http://schemas.openxmlformats.org/officeDocument/2006/relationships/slide" Target="slide31.xml"/><Relationship Id="rId1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2744" y="5496301"/>
            <a:ext cx="6125586" cy="882119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Обобщающий урок по обществоведению в 11 классе.</a:t>
            </a:r>
          </a:p>
          <a:p>
            <a:pPr algn="ctr"/>
            <a:r>
              <a:rPr lang="ru-RU" sz="2400" b="1" i="1" dirty="0" smtClean="0"/>
              <a:t>Форма урока – «Своя игра»</a:t>
            </a:r>
            <a:endParaRPr lang="ru-RU" sz="2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6024" y="1635833"/>
            <a:ext cx="6219715" cy="1793167"/>
          </a:xfrm>
        </p:spPr>
        <p:txBody>
          <a:bodyPr/>
          <a:lstStyle/>
          <a:p>
            <a:pPr algn="ctr"/>
            <a:r>
              <a:rPr lang="ru-RU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в современном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1" y="688041"/>
            <a:ext cx="6281364" cy="548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7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700" y="201127"/>
            <a:ext cx="111633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Какой подход к изучению истории основывается на том, что общество состоит из базиса и надстройки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791" y="1985785"/>
            <a:ext cx="86517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Формационный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5" y="791677"/>
            <a:ext cx="111633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 основе какого подхода к пониманию истории лежит духовно-культурный фактор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5867" y="1985785"/>
            <a:ext cx="10283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Цивилизационный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5" y="791677"/>
            <a:ext cx="111633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Какого подхода к пониманию истории придерживались </a:t>
            </a:r>
            <a:r>
              <a:rPr lang="ru-RU" sz="6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К.Ясперс</a:t>
            </a:r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6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П.Сорокин</a:t>
            </a:r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6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У.Ростоу</a:t>
            </a:r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6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О.Тоффлер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754246"/>
            <a:ext cx="10684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Стадиально-поступательный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4" y="1305342"/>
            <a:ext cx="11163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 какой страной Беларусь граничит на юге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 Украиной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4" y="1305342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Со сколькими государствами Беларусь имеет общую границу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5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4" y="1305342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 какой страной Беларусь имеет самую протяженную границу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Россия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4" y="1305342"/>
            <a:ext cx="111633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 какой страной Беларусь имеет самую протяженную границу на западе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Польша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004" y="1305342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 каким геополитическим блоком Беларусь граничит на западе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Е</a:t>
            </a:r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С, НАТО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-56651"/>
            <a:ext cx="111633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Эта международная организация, где Беларусь была одной из стран основателей, была создана после Второй мировой войны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ООН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-56651"/>
            <a:ext cx="111633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Название этой организации переводится на русский язык как организация Североатлантического договора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НАТО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16859"/>
            <a:ext cx="5881738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к </a:t>
            </a:r>
          </a:p>
          <a:p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изучению истории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</a:t>
            </a:r>
          </a:p>
          <a:p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sz="4800" b="1" cap="none" spc="0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4-конечная звезда 5">
            <a:hlinkClick r:id="rId2" action="ppaction://hlinksldjump"/>
          </p:cNvPr>
          <p:cNvSpPr/>
          <p:nvPr/>
        </p:nvSpPr>
        <p:spPr>
          <a:xfrm>
            <a:off x="5881738" y="3227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4-конечная звезда 9">
            <a:hlinkClick r:id="rId3" action="ppaction://hlinksldjump"/>
          </p:cNvPr>
          <p:cNvSpPr/>
          <p:nvPr/>
        </p:nvSpPr>
        <p:spPr>
          <a:xfrm>
            <a:off x="7046259" y="3227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4-конечная звезда 10">
            <a:hlinkClick r:id="rId4" action="ppaction://hlinksldjump"/>
          </p:cNvPr>
          <p:cNvSpPr/>
          <p:nvPr/>
        </p:nvSpPr>
        <p:spPr>
          <a:xfrm>
            <a:off x="8210780" y="3227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4-конечная звезда 11">
            <a:hlinkClick r:id="rId5" action="ppaction://hlinksldjump"/>
          </p:cNvPr>
          <p:cNvSpPr/>
          <p:nvPr/>
        </p:nvSpPr>
        <p:spPr>
          <a:xfrm>
            <a:off x="9375301" y="3227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4-конечная звезда 12">
            <a:hlinkClick r:id="rId6" action="ppaction://hlinksldjump"/>
          </p:cNvPr>
          <p:cNvSpPr/>
          <p:nvPr/>
        </p:nvSpPr>
        <p:spPr>
          <a:xfrm>
            <a:off x="10539822" y="309282"/>
            <a:ext cx="1333931" cy="1062318"/>
          </a:xfrm>
          <a:prstGeom prst="star4">
            <a:avLst>
              <a:gd name="adj" fmla="val 2642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4-конечная звезда 28">
            <a:hlinkClick r:id="rId7" action="ppaction://hlinksldjump"/>
          </p:cNvPr>
          <p:cNvSpPr/>
          <p:nvPr/>
        </p:nvSpPr>
        <p:spPr>
          <a:xfrm>
            <a:off x="5881738" y="16808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4-конечная звезда 29">
            <a:hlinkClick r:id="rId8" action="ppaction://hlinksldjump"/>
          </p:cNvPr>
          <p:cNvSpPr/>
          <p:nvPr/>
        </p:nvSpPr>
        <p:spPr>
          <a:xfrm>
            <a:off x="7046259" y="16808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4-конечная звезда 30">
            <a:hlinkClick r:id="rId9" action="ppaction://hlinksldjump"/>
          </p:cNvPr>
          <p:cNvSpPr/>
          <p:nvPr/>
        </p:nvSpPr>
        <p:spPr>
          <a:xfrm>
            <a:off x="8210780" y="16808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4-конечная звезда 31">
            <a:hlinkClick r:id="rId10" action="ppaction://hlinksldjump"/>
          </p:cNvPr>
          <p:cNvSpPr/>
          <p:nvPr/>
        </p:nvSpPr>
        <p:spPr>
          <a:xfrm>
            <a:off x="9375301" y="16808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4-конечная звезда 32">
            <a:hlinkClick r:id="rId11" action="ppaction://hlinksldjump"/>
          </p:cNvPr>
          <p:cNvSpPr/>
          <p:nvPr/>
        </p:nvSpPr>
        <p:spPr>
          <a:xfrm>
            <a:off x="10539822" y="1667435"/>
            <a:ext cx="133393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4-конечная звезда 33">
            <a:hlinkClick r:id="rId12" action="ppaction://hlinksldjump"/>
          </p:cNvPr>
          <p:cNvSpPr/>
          <p:nvPr/>
        </p:nvSpPr>
        <p:spPr>
          <a:xfrm>
            <a:off x="5881738" y="30524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4-конечная звезда 34">
            <a:hlinkClick r:id="rId13" action="ppaction://hlinksldjump"/>
          </p:cNvPr>
          <p:cNvSpPr/>
          <p:nvPr/>
        </p:nvSpPr>
        <p:spPr>
          <a:xfrm>
            <a:off x="7046259" y="30524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4-конечная звезда 35">
            <a:hlinkClick r:id="rId14" action="ppaction://hlinksldjump"/>
          </p:cNvPr>
          <p:cNvSpPr/>
          <p:nvPr/>
        </p:nvSpPr>
        <p:spPr>
          <a:xfrm>
            <a:off x="8210780" y="30524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4-конечная звезда 36">
            <a:hlinkClick r:id="rId15" action="ppaction://hlinksldjump"/>
          </p:cNvPr>
          <p:cNvSpPr/>
          <p:nvPr/>
        </p:nvSpPr>
        <p:spPr>
          <a:xfrm>
            <a:off x="9375301" y="3052482"/>
            <a:ext cx="116452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4-конечная звезда 37">
            <a:hlinkClick r:id="rId16" action="ppaction://hlinksldjump"/>
          </p:cNvPr>
          <p:cNvSpPr/>
          <p:nvPr/>
        </p:nvSpPr>
        <p:spPr>
          <a:xfrm>
            <a:off x="10539822" y="3039035"/>
            <a:ext cx="1333931" cy="1062318"/>
          </a:xfrm>
          <a:prstGeom prst="star4">
            <a:avLst>
              <a:gd name="adj" fmla="val 2642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4-конечная звезда 38">
            <a:hlinkClick r:id="rId17" action="ppaction://hlinksldjump"/>
          </p:cNvPr>
          <p:cNvSpPr/>
          <p:nvPr/>
        </p:nvSpPr>
        <p:spPr>
          <a:xfrm>
            <a:off x="5881738" y="44375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4-конечная звезда 39">
            <a:hlinkClick r:id="rId18" action="ppaction://hlinksldjump"/>
          </p:cNvPr>
          <p:cNvSpPr/>
          <p:nvPr/>
        </p:nvSpPr>
        <p:spPr>
          <a:xfrm>
            <a:off x="7046259" y="44375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-конечная звезда 40">
            <a:hlinkClick r:id="rId19" action="ppaction://hlinksldjump"/>
          </p:cNvPr>
          <p:cNvSpPr/>
          <p:nvPr/>
        </p:nvSpPr>
        <p:spPr>
          <a:xfrm>
            <a:off x="8210780" y="44375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-конечная звезда 41">
            <a:hlinkClick r:id="rId20" action="ppaction://hlinksldjump"/>
          </p:cNvPr>
          <p:cNvSpPr/>
          <p:nvPr/>
        </p:nvSpPr>
        <p:spPr>
          <a:xfrm>
            <a:off x="9375301" y="4437529"/>
            <a:ext cx="1164521" cy="1062318"/>
          </a:xfrm>
          <a:prstGeom prst="star4">
            <a:avLst>
              <a:gd name="adj" fmla="val 2642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-конечная звезда 42">
            <a:hlinkClick r:id="rId21" action="ppaction://hlinksldjump"/>
          </p:cNvPr>
          <p:cNvSpPr/>
          <p:nvPr/>
        </p:nvSpPr>
        <p:spPr>
          <a:xfrm>
            <a:off x="10539822" y="4424082"/>
            <a:ext cx="1333931" cy="1062318"/>
          </a:xfrm>
          <a:prstGeom prst="star4">
            <a:avLst>
              <a:gd name="adj" fmla="val 2642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5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-56651"/>
            <a:ext cx="111633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Какая международная организация, членом которой является Беларусь, была образована 10 декабря 2000 г.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ЕврАзЭС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665549"/>
            <a:ext cx="111633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 эту военно-политическую организацию входит Беларусь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ОДКБ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 называют стран-членов Совета Безопасности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«Мировые полицейские»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0306"/>
            <a:ext cx="5881738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</a:t>
            </a:r>
          </a:p>
          <a:p>
            <a:r>
              <a:rPr lang="ru-RU" sz="4800" b="1" dirty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  <a:p>
            <a:endParaRPr lang="ru-RU" sz="24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</a:t>
            </a:r>
          </a:p>
          <a:p>
            <a:endParaRPr lang="ru-RU" sz="24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и мир</a:t>
            </a:r>
          </a:p>
          <a:p>
            <a:endParaRPr lang="ru-RU" sz="2400" b="1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</a:t>
            </a:r>
          </a:p>
          <a:p>
            <a:r>
              <a:rPr lang="ru-RU" sz="4800" b="1" cap="none" spc="0" dirty="0" smtClean="0">
                <a:ln w="190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ru-RU" sz="4800" b="1" cap="none" spc="0" dirty="0">
              <a:ln w="190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Лента лицом вниз 1">
            <a:hlinkClick r:id="rId2" action="ppaction://hlinksldjump"/>
          </p:cNvPr>
          <p:cNvSpPr/>
          <p:nvPr/>
        </p:nvSpPr>
        <p:spPr>
          <a:xfrm>
            <a:off x="5881738" y="97591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Лента лицом вниз 23">
            <a:hlinkClick r:id="rId3" action="ppaction://hlinksldjump"/>
          </p:cNvPr>
          <p:cNvSpPr/>
          <p:nvPr/>
        </p:nvSpPr>
        <p:spPr>
          <a:xfrm>
            <a:off x="7141279" y="97591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Лента лицом вниз 24">
            <a:hlinkClick r:id="rId4" action="ppaction://hlinksldjump"/>
          </p:cNvPr>
          <p:cNvSpPr/>
          <p:nvPr/>
        </p:nvSpPr>
        <p:spPr>
          <a:xfrm>
            <a:off x="8400820" y="97591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6" name="Лента лицом вниз 25">
            <a:hlinkClick r:id="rId5" action="ppaction://hlinksldjump"/>
          </p:cNvPr>
          <p:cNvSpPr/>
          <p:nvPr/>
        </p:nvSpPr>
        <p:spPr>
          <a:xfrm>
            <a:off x="9660361" y="97591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7" name="Лента лицом вниз 26">
            <a:hlinkClick r:id="rId6" action="ppaction://hlinksldjump"/>
          </p:cNvPr>
          <p:cNvSpPr/>
          <p:nvPr/>
        </p:nvSpPr>
        <p:spPr>
          <a:xfrm>
            <a:off x="10919902" y="97591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Лента лицом вниз 27">
            <a:hlinkClick r:id="rId7" action="ppaction://hlinksldjump"/>
          </p:cNvPr>
          <p:cNvSpPr/>
          <p:nvPr/>
        </p:nvSpPr>
        <p:spPr>
          <a:xfrm>
            <a:off x="5881738" y="239357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Лента лицом вниз 43">
            <a:hlinkClick r:id="rId8" action="ppaction://hlinksldjump"/>
          </p:cNvPr>
          <p:cNvSpPr/>
          <p:nvPr/>
        </p:nvSpPr>
        <p:spPr>
          <a:xfrm>
            <a:off x="7141279" y="239357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5" name="Лента лицом вниз 44">
            <a:hlinkClick r:id="rId9" action="ppaction://hlinksldjump"/>
          </p:cNvPr>
          <p:cNvSpPr/>
          <p:nvPr/>
        </p:nvSpPr>
        <p:spPr>
          <a:xfrm>
            <a:off x="8400820" y="239357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6" name="Лента лицом вниз 45">
            <a:hlinkClick r:id="rId10" action="ppaction://hlinksldjump"/>
          </p:cNvPr>
          <p:cNvSpPr/>
          <p:nvPr/>
        </p:nvSpPr>
        <p:spPr>
          <a:xfrm>
            <a:off x="9660361" y="239357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7" name="Лента лицом вниз 46">
            <a:hlinkClick r:id="rId11" action="ppaction://hlinksldjump"/>
          </p:cNvPr>
          <p:cNvSpPr/>
          <p:nvPr/>
        </p:nvSpPr>
        <p:spPr>
          <a:xfrm>
            <a:off x="10919902" y="2393577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Лента лицом вниз 47">
            <a:hlinkClick r:id="rId12" action="ppaction://hlinksldjump"/>
          </p:cNvPr>
          <p:cNvSpPr/>
          <p:nvPr/>
        </p:nvSpPr>
        <p:spPr>
          <a:xfrm>
            <a:off x="5881738" y="364415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Лента лицом вниз 48">
            <a:hlinkClick r:id="rId13" action="ppaction://hlinksldjump"/>
          </p:cNvPr>
          <p:cNvSpPr/>
          <p:nvPr/>
        </p:nvSpPr>
        <p:spPr>
          <a:xfrm>
            <a:off x="7141279" y="364415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0" name="Лента лицом вниз 49">
            <a:hlinkClick r:id="rId14" action="ppaction://hlinksldjump"/>
          </p:cNvPr>
          <p:cNvSpPr/>
          <p:nvPr/>
        </p:nvSpPr>
        <p:spPr>
          <a:xfrm>
            <a:off x="8400820" y="364415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1" name="Лента лицом вниз 50">
            <a:hlinkClick r:id="rId15" action="ppaction://hlinksldjump"/>
          </p:cNvPr>
          <p:cNvSpPr/>
          <p:nvPr/>
        </p:nvSpPr>
        <p:spPr>
          <a:xfrm>
            <a:off x="9660361" y="364415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2" name="Лента лицом вниз 51">
            <a:hlinkClick r:id="rId16" action="ppaction://hlinksldjump"/>
          </p:cNvPr>
          <p:cNvSpPr/>
          <p:nvPr/>
        </p:nvSpPr>
        <p:spPr>
          <a:xfrm>
            <a:off x="10919902" y="364415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Лента лицом вниз 52">
            <a:hlinkClick r:id="rId17" action="ppaction://hlinksldjump"/>
          </p:cNvPr>
          <p:cNvSpPr/>
          <p:nvPr/>
        </p:nvSpPr>
        <p:spPr>
          <a:xfrm>
            <a:off x="5881738" y="506181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Лента лицом вниз 53">
            <a:hlinkClick r:id="rId18" action="ppaction://hlinksldjump"/>
          </p:cNvPr>
          <p:cNvSpPr/>
          <p:nvPr/>
        </p:nvSpPr>
        <p:spPr>
          <a:xfrm>
            <a:off x="7141279" y="506181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5" name="Лента лицом вниз 54">
            <a:hlinkClick r:id="rId19" action="ppaction://hlinksldjump"/>
          </p:cNvPr>
          <p:cNvSpPr/>
          <p:nvPr/>
        </p:nvSpPr>
        <p:spPr>
          <a:xfrm>
            <a:off x="8400820" y="506181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6" name="Лента лицом вниз 55">
            <a:hlinkClick r:id="rId20" action="ppaction://hlinksldjump"/>
          </p:cNvPr>
          <p:cNvSpPr/>
          <p:nvPr/>
        </p:nvSpPr>
        <p:spPr>
          <a:xfrm>
            <a:off x="9660361" y="506181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7" name="Лента лицом вниз 56">
            <a:hlinkClick r:id="rId21" action="ppaction://hlinksldjump"/>
          </p:cNvPr>
          <p:cNvSpPr/>
          <p:nvPr/>
        </p:nvSpPr>
        <p:spPr>
          <a:xfrm>
            <a:off x="10919902" y="5061813"/>
            <a:ext cx="1259541" cy="564777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0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Политических международных отношений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Россия-Беларусь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Межпартийных международных отношений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2111879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КПСС-КПК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Культурных международных отношений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004" y="431004"/>
            <a:ext cx="1068494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Выставки, симпозиумы, концерты, конференции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Рабовладельческих международных отношений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Древний Рим и Карфаген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Существования биполярного мира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США и СССР в 1950-80-х гг.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Движение, направленное против глобализма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Антиглобализм 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1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5656" y="896488"/>
            <a:ext cx="87206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Этот философ делит цивилизации на основные и локальные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4759" y="2505670"/>
            <a:ext cx="53783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А.Тойнби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Совокупность различных исследований будущего Земли и человечества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Футурология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5993" y="1265493"/>
            <a:ext cx="111633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Конкретное суждение о состоянии какого-либо явления в будущем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Прогноз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392" y="136595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принцип подхода </a:t>
            </a:r>
            <a:r>
              <a:rPr lang="ru-RU" sz="6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 функционированию </a:t>
            </a:r>
            <a:r>
              <a:rPr lang="ru-RU" sz="6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и развитию мира как целостной экономической, социокультурной и политической суперсистемы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Глобализм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392" y="136595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Совокупность политических, экономических, культурных, дипломатических, военных и иных связей между государствами, организациями, народами</a:t>
            </a:r>
            <a:endParaRPr lang="ru-RU" sz="6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2185180"/>
            <a:ext cx="10684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Международные отношения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778" y="499666"/>
            <a:ext cx="1160644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Приведите пример международных экономических организаций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348" y="1405251"/>
            <a:ext cx="10684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ВТО</a:t>
            </a:r>
          </a:p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ЕврАзЭС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236" y="956866"/>
            <a:ext cx="116064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Какой стране Беларусь отдала ядерное оружие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6986" y="2069326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Россия 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236" y="956866"/>
            <a:ext cx="1160644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 каком году Беларусь стала безъядерным государством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6986" y="2069326"/>
            <a:ext cx="106849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1996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236" y="956866"/>
            <a:ext cx="1160644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На стыке каких цивилизаций находится Беларусь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236" y="934428"/>
            <a:ext cx="1175163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Западноевропейской и славянско-православной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236" y="956866"/>
            <a:ext cx="1160644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Назовите страны, являющиеся «архитекторами» нового мирового порядка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2028616"/>
            <a:ext cx="1175163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США, ЕС, Китай, Япония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9553" y="1118230"/>
            <a:ext cx="104752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Какой город является столицей СНГ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2028616"/>
            <a:ext cx="117516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Минск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8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5655" y="896488"/>
            <a:ext cx="891441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Этот философ является автором теории культурно-исторических типов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2905" y="2505670"/>
            <a:ext cx="86421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Н.Данилевский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9553" y="1118230"/>
            <a:ext cx="104752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Назовите дату создания СНГ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2028616"/>
            <a:ext cx="117516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8 декабря 1991 г.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9553" y="1118230"/>
            <a:ext cx="104752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 каком году возник блок НАТО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2028616"/>
            <a:ext cx="117516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1949 г.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4033" y="553453"/>
            <a:ext cx="1047526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 27 февраля 1998 г. в Минске начала работу консультативно-наблюдательная группа </a:t>
            </a:r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этой организации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2028616"/>
            <a:ext cx="117516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ОБСЕ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4033" y="553453"/>
            <a:ext cx="104752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Сколько государств являются членами международной организации СНГ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2028616"/>
            <a:ext cx="117516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11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6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5655" y="896488"/>
            <a:ext cx="8914415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Какой философ называл цивилизацией ту культуру, которая себя исчерпала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7308" y="2505670"/>
            <a:ext cx="69333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О.Шпенглер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4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7736" y="0"/>
            <a:ext cx="10079827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Какой философ называл </a:t>
            </a:r>
            <a:r>
              <a:rPr lang="ru-RU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цивилизацией </a:t>
            </a:r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сменяющих </a:t>
            </a:r>
            <a:r>
              <a:rPr lang="ru-RU" sz="6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одна другую волны технического прогресса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4859" y="2505670"/>
            <a:ext cx="65582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О.Тоффлер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76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1184" y="874059"/>
            <a:ext cx="1007982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Какому философу принадлежит термин «постиндустриальное общество»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2761" y="2505670"/>
            <a:ext cx="41024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Д.Белл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7736" y="510988"/>
            <a:ext cx="10079827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Первая формация согласно формационному подходу к изучению истории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69" y="1985785"/>
            <a:ext cx="72811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Первобытно-</a:t>
            </a:r>
          </a:p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общинная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2" y="5567081"/>
            <a:ext cx="1375189" cy="1125155"/>
          </a:xfrm>
          <a:prstGeom prst="rect">
            <a:avLst/>
          </a:prstGeom>
        </p:spPr>
      </p:pic>
      <p:pic>
        <p:nvPicPr>
          <p:cNvPr id="3" name="04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746" y="608263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7736" y="510988"/>
            <a:ext cx="10079827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Последняя формация согласно формационному подходу к изучению истории</a:t>
            </a:r>
            <a:endParaRPr lang="ru-RU" sz="6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302" y="1985785"/>
            <a:ext cx="106667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Коммунистическая</a:t>
            </a:r>
            <a:endParaRPr lang="ru-RU" sz="8800" b="1" dirty="0">
              <a:ln w="381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11120717" y="5999754"/>
            <a:ext cx="977153" cy="775364"/>
          </a:xfrm>
          <a:prstGeom prst="actionButtonReturn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14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48" id="{9BF0B20A-9ED2-435D-B64E-0BFEA1080A7A}" vid="{CFD9BD30-3D1A-4B8A-9AD8-CD3945F20E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Тема148</Template>
  <TotalTime>692</TotalTime>
  <Words>487</Words>
  <Application>Microsoft Office PowerPoint</Application>
  <PresentationFormat>Широкоэкранный</PresentationFormat>
  <Paragraphs>143</Paragraphs>
  <Slides>43</Slides>
  <Notes>0</Notes>
  <HiddenSlides>40</HiddenSlides>
  <MMClips>40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Georgia</vt:lpstr>
      <vt:lpstr>Trebuchet MS</vt:lpstr>
      <vt:lpstr>Wingdings</vt:lpstr>
      <vt:lpstr>Тема148</vt:lpstr>
      <vt:lpstr>Беларусь в современном мире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Беларусь в современном мире</dc:title>
  <dc:creator>Galina Sventukhovskaya</dc:creator>
  <cp:lastModifiedBy>Galina Sventuhovskaya</cp:lastModifiedBy>
  <cp:revision>71</cp:revision>
  <dcterms:created xsi:type="dcterms:W3CDTF">2014-05-09T19:33:03Z</dcterms:created>
  <dcterms:modified xsi:type="dcterms:W3CDTF">2016-01-02T23:52:20Z</dcterms:modified>
</cp:coreProperties>
</file>