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9" roundtripDataSignature="AMtx7mhf4RnkpMDc9lloESJ4NMuj9qVw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45B50C6-D346-42BB-8BAB-FE0EAB5A2E07}">
  <a:tblStyle styleId="{E45B50C6-D346-42BB-8BAB-FE0EAB5A2E07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CE8EC"/>
          </a:solidFill>
        </a:fill>
      </a:tcStyle>
    </a:wholeTbl>
    <a:band1H>
      <a:tcTxStyle/>
      <a:tcStyle>
        <a:fill>
          <a:solidFill>
            <a:srgbClr val="D8CFD8"/>
          </a:solidFill>
        </a:fill>
      </a:tcStyle>
    </a:band1H>
    <a:band2H>
      <a:tcTxStyle/>
    </a:band2H>
    <a:band1V>
      <a:tcTxStyle/>
      <a:tcStyle>
        <a:fill>
          <a:solidFill>
            <a:srgbClr val="D8CFD8"/>
          </a:solidFill>
        </a:fill>
      </a:tcStyle>
    </a:band1V>
    <a:band2V>
      <a:tcTxStyle/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4"/>
          <p:cNvSpPr/>
          <p:nvPr/>
        </p:nvSpPr>
        <p:spPr>
          <a:xfrm>
            <a:off x="0" y="0"/>
            <a:ext cx="12192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44"/>
          <p:cNvSpPr txBox="1"/>
          <p:nvPr>
            <p:ph type="ctrTitle"/>
          </p:nvPr>
        </p:nvSpPr>
        <p:spPr>
          <a:xfrm>
            <a:off x="4286237" y="3352800"/>
            <a:ext cx="7715304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" name="Google Shape;13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6124"/>
            <a:ext cx="12192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1943"/>
            <a:ext cx="177552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44"/>
          <p:cNvSpPr txBox="1"/>
          <p:nvPr/>
        </p:nvSpPr>
        <p:spPr>
          <a:xfrm>
            <a:off x="0" y="2784973"/>
            <a:ext cx="638403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 (подготовительный курс)</a:t>
            </a:r>
            <a:endParaRPr b="1" sz="22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Google Shape;16;p44"/>
          <p:cNvSpPr txBox="1"/>
          <p:nvPr/>
        </p:nvSpPr>
        <p:spPr>
          <a:xfrm>
            <a:off x="-1" y="6262510"/>
            <a:ext cx="1739669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b="1" sz="20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3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3"/>
          <p:cNvSpPr txBox="1"/>
          <p:nvPr>
            <p:ph idx="1" type="body"/>
          </p:nvPr>
        </p:nvSpPr>
        <p:spPr>
          <a:xfrm rot="5400000">
            <a:off x="3558346" y="-1581961"/>
            <a:ext cx="5443538" cy="10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53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53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4"/>
          <p:cNvSpPr txBox="1"/>
          <p:nvPr>
            <p:ph type="title"/>
          </p:nvPr>
        </p:nvSpPr>
        <p:spPr>
          <a:xfrm rot="5400000">
            <a:off x="7188994" y="1948658"/>
            <a:ext cx="6170613" cy="2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4"/>
          <p:cNvSpPr txBox="1"/>
          <p:nvPr>
            <p:ph idx="1" type="body"/>
          </p:nvPr>
        </p:nvSpPr>
        <p:spPr>
          <a:xfrm rot="5400000">
            <a:off x="1854993" y="-565942"/>
            <a:ext cx="6170613" cy="76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54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54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аблица" type="tbl">
  <p:cSld name="TAB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5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5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55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5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5"/>
          <p:cNvSpPr txBox="1"/>
          <p:nvPr>
            <p:ph idx="1" type="body"/>
          </p:nvPr>
        </p:nvSpPr>
        <p:spPr>
          <a:xfrm>
            <a:off x="1047715" y="785794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6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6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3" name="Google Shape;23;p46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6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7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7"/>
          <p:cNvSpPr txBox="1"/>
          <p:nvPr>
            <p:ph idx="1" type="body"/>
          </p:nvPr>
        </p:nvSpPr>
        <p:spPr>
          <a:xfrm>
            <a:off x="1117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8" name="Google Shape;28;p47"/>
          <p:cNvSpPr txBox="1"/>
          <p:nvPr>
            <p:ph idx="2" type="body"/>
          </p:nvPr>
        </p:nvSpPr>
        <p:spPr>
          <a:xfrm>
            <a:off x="6451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9" name="Google Shape;29;p47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47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8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4" name="Google Shape;34;p48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5" name="Google Shape;35;p48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48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48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8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9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9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49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0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50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1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1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9" name="Google Shape;49;p51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0" name="Google Shape;50;p51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51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2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2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52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6" name="Google Shape;56;p52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52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C5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/>
          <p:nvPr>
            <p:ph idx="1" type="body"/>
          </p:nvPr>
        </p:nvSpPr>
        <p:spPr>
          <a:xfrm>
            <a:off x="1047715" y="928670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b="1" i="0" sz="2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3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" name="Google Shape;8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-2500339" y="3214696"/>
            <a:ext cx="6143644" cy="11429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43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Relationship Id="rId4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4294967295" type="subTitle"/>
          </p:nvPr>
        </p:nvSpPr>
        <p:spPr>
          <a:xfrm>
            <a:off x="191344" y="4221088"/>
            <a:ext cx="11737304" cy="11589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400"/>
              <a:buFont typeface="Noto Sans Symbols"/>
              <a:buNone/>
            </a:pPr>
            <a:r>
              <a:rPr b="1" i="0" lang="ru-RU" sz="44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Социально-экономическое развитие Беларуси в 1918 - 1930-е гг. </a:t>
            </a:r>
            <a:endParaRPr b="1" i="0" sz="44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11263306" y="6270154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2022</a:t>
            </a:r>
            <a:endParaRPr b="1" sz="18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descr="ÐÐ° Ð¿Ð»Ð¾ÑÐ°Ð´Ð¸ Ñ Ð²Ð¾ÐºÐ·Ð°Ð»Ð°. ÐÑÐ¾ Ð¸ Ð¿Ð¾ÑÐµÐ¼Ñ 115 Ð»ÐµÑ Ð½Ð°Ð·Ð°Ð´ ÑÐ°ÑÑÑÑÐµÐ»ÑÐ» Ð¼Ð¸ÑÐ¸Ð½Ð³ Ð² ÑÐµÐ½ÑÑÐµ  ÐÐ¸Ð½ÑÐºÐ°" id="78" name="Google Shape;78;p1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­ÐºÐ¾Ð½Ð¾Ð¼Ð¸ÑÐµÑÐºÐ¾Ðµ ÑÑÑÐ¾Ð¸ÑÐµÐ»ÑÑÑÐ²Ð¾ Ð¼ÐµÐ¶Ð²Ð¾ÐµÐ½Ð½Ð¾Ð³Ð¾ Ð´Ð²Ð°Ð´ÑÐ°ÑÐ¸Ð»ÐµÑÐ¸Ñ ..." id="79" name="Google Shape;79;p1"/>
          <p:cNvPicPr preferRelativeResize="0"/>
          <p:nvPr/>
        </p:nvPicPr>
        <p:blipFill rotWithShape="1">
          <a:blip r:embed="rId3">
            <a:alphaModFix/>
          </a:blip>
          <a:srcRect b="0" l="0" r="3002" t="0"/>
          <a:stretch/>
        </p:blipFill>
        <p:spPr>
          <a:xfrm>
            <a:off x="8125584" y="0"/>
            <a:ext cx="4066416" cy="328498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"/>
          <p:cNvSpPr txBox="1"/>
          <p:nvPr/>
        </p:nvSpPr>
        <p:spPr>
          <a:xfrm>
            <a:off x="47328" y="3330990"/>
            <a:ext cx="880346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37</a:t>
            </a:r>
            <a:endParaRPr b="1" sz="4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Переход к новой экономической политике (нэп)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218" name="Google Shape;218;p10"/>
          <p:cNvGraphicFramePr/>
          <p:nvPr/>
        </p:nvGraphicFramePr>
        <p:xfrm>
          <a:off x="1271464" y="1340768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{E45B50C6-D346-42BB-8BAB-FE0EAB5A2E07}</a:tableStyleId>
              </a:tblPr>
              <a:tblGrid>
                <a:gridCol w="5400600"/>
                <a:gridCol w="5400600"/>
              </a:tblGrid>
              <a:tr h="51435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Новая экономическая политика 1921-1929 гг.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</a:tr>
              <a:tr h="503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Основные мероприятия в городе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C5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Основные мероприятия в деревне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C5BF"/>
                    </a:solidFill>
                  </a:tcPr>
                </a:tc>
              </a:tr>
              <a:tr h="2798200"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частичная денационализация, в основном средних и мелких предприятий;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перевод предприятий на хозрасчёт;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допущение иностранного капитала;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отмена «уравниловки» в оплате труда;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борьба с безработицей;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денежная реформа;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сосуществование трёх видов торговли: част- ной, кооперативной и государственной.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замена продразвёрстки </a:t>
                      </a: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продналогом</a:t>
                      </a: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свободный выбор форм землепользования (ар- тель, община, отруб, хутор);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разрешение найма рабочей силы, аренды зем- ли;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кооперация.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Переход к новой экономической политике (нэп)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4" name="Google Shape;224;p11"/>
          <p:cNvSpPr txBox="1"/>
          <p:nvPr/>
        </p:nvSpPr>
        <p:spPr>
          <a:xfrm>
            <a:off x="1199456" y="5445224"/>
            <a:ext cx="10729190" cy="129614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Нэп – это прежде всего переход от продразвёрстки к продналогу, размер которого был на 30-50% ниже. Размер продналога рассчитывался с площади посевов и объявлялся крестьянам ещё до начала сельскохозяйственных работ. Введение нэпа дало крестьянам право свободно распоряжаться своей продукцией, оставшейся у них после выплаты налога, продавать её на рынке. В таких условиях у крестьян появилась заинтересованность в развитии своего хозяйства.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5" name="Google Shape;2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7928" y="908720"/>
            <a:ext cx="6083778" cy="43924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6" name="Google Shape;226;p11"/>
          <p:cNvSpPr txBox="1"/>
          <p:nvPr/>
        </p:nvSpPr>
        <p:spPr>
          <a:xfrm>
            <a:off x="1991544" y="2689465"/>
            <a:ext cx="3384376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Продовольственный налог - это маховое колесо государственного механизма. Плакат. 1921 г.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Переход к новой экономической политике (нэп)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1199456" y="5949280"/>
            <a:ext cx="10729190" cy="72007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Крестьянам позволили свободно выбирать формы землепользования. Разрешалась аренда земли и использование наёмной рабочей силы при условии, что сам наниматель работает.</a:t>
            </a:r>
            <a:endParaRPr/>
          </a:p>
        </p:txBody>
      </p:sp>
      <p:grpSp>
        <p:nvGrpSpPr>
          <p:cNvPr id="233" name="Google Shape;233;p12"/>
          <p:cNvGrpSpPr/>
          <p:nvPr/>
        </p:nvGrpSpPr>
        <p:grpSpPr>
          <a:xfrm>
            <a:off x="1344138" y="1127573"/>
            <a:ext cx="10656638" cy="4373473"/>
            <a:chOff x="271" y="2828"/>
            <a:chExt cx="10656638" cy="4373473"/>
          </a:xfrm>
        </p:grpSpPr>
        <p:sp>
          <p:nvSpPr>
            <p:cNvPr id="234" name="Google Shape;234;p12"/>
            <p:cNvSpPr/>
            <p:nvPr/>
          </p:nvSpPr>
          <p:spPr>
            <a:xfrm>
              <a:off x="271" y="2828"/>
              <a:ext cx="10656638" cy="133640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2"/>
            <p:cNvSpPr txBox="1"/>
            <p:nvPr/>
          </p:nvSpPr>
          <p:spPr>
            <a:xfrm>
              <a:off x="39413" y="41970"/>
              <a:ext cx="10578354" cy="125812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Основные формы землепользования в годы новой экономической политики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10673" y="1521363"/>
              <a:ext cx="2122858" cy="133640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2"/>
            <p:cNvSpPr txBox="1"/>
            <p:nvPr/>
          </p:nvSpPr>
          <p:spPr>
            <a:xfrm>
              <a:off x="49815" y="1560505"/>
              <a:ext cx="2044574" cy="125812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сельскохозяйст- венный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коопера- тив </a:t>
              </a: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(артель)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2301709" y="1521363"/>
              <a:ext cx="2002111" cy="133640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2"/>
            <p:cNvSpPr txBox="1"/>
            <p:nvPr/>
          </p:nvSpPr>
          <p:spPr>
            <a:xfrm>
              <a:off x="2340851" y="1560505"/>
              <a:ext cx="1923827" cy="125812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сельская общи- на (общинное землепользова- ние)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4471997" y="1521363"/>
              <a:ext cx="6174510" cy="133640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2"/>
            <p:cNvSpPr txBox="1"/>
            <p:nvPr/>
          </p:nvSpPr>
          <p:spPr>
            <a:xfrm>
              <a:off x="4511139" y="1560505"/>
              <a:ext cx="6096226" cy="125812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индивидуальное пользование землёй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4471997" y="3039897"/>
              <a:ext cx="2002111" cy="133640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2"/>
            <p:cNvSpPr txBox="1"/>
            <p:nvPr/>
          </p:nvSpPr>
          <p:spPr>
            <a:xfrm>
              <a:off x="4511139" y="3079039"/>
              <a:ext cx="1923827" cy="125812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хутор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4" name="Google Shape;244;p12"/>
            <p:cNvSpPr/>
            <p:nvPr/>
          </p:nvSpPr>
          <p:spPr>
            <a:xfrm>
              <a:off x="6558197" y="3039897"/>
              <a:ext cx="2002111" cy="133640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2"/>
            <p:cNvSpPr txBox="1"/>
            <p:nvPr/>
          </p:nvSpPr>
          <p:spPr>
            <a:xfrm>
              <a:off x="6597339" y="3079039"/>
              <a:ext cx="1923827" cy="125812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отруб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6" name="Google Shape;246;p12"/>
            <p:cNvSpPr/>
            <p:nvPr/>
          </p:nvSpPr>
          <p:spPr>
            <a:xfrm>
              <a:off x="8644397" y="3039897"/>
              <a:ext cx="2002111" cy="133640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2"/>
            <p:cNvSpPr txBox="1"/>
            <p:nvPr/>
          </p:nvSpPr>
          <p:spPr>
            <a:xfrm>
              <a:off x="8683539" y="3079039"/>
              <a:ext cx="1923827" cy="125812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земельная полоса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48" name="Google Shape;248;p12"/>
          <p:cNvGrpSpPr/>
          <p:nvPr/>
        </p:nvGrpSpPr>
        <p:grpSpPr>
          <a:xfrm>
            <a:off x="1343867" y="4546482"/>
            <a:ext cx="4320085" cy="957394"/>
            <a:chOff x="4843171" y="1440146"/>
            <a:chExt cx="3221724" cy="940028"/>
          </a:xfrm>
        </p:grpSpPr>
        <p:sp>
          <p:nvSpPr>
            <p:cNvPr id="249" name="Google Shape;249;p12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2"/>
            <p:cNvSpPr txBox="1"/>
            <p:nvPr/>
          </p:nvSpPr>
          <p:spPr>
            <a:xfrm>
              <a:off x="4870703" y="1440146"/>
              <a:ext cx="3166660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Кооперация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– это форма доброволь- ного объединения людей для совмест- ной организации труда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Переход к новой экономической политике (нэп)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>
            <a:off x="5519936" y="908721"/>
            <a:ext cx="6408710" cy="511256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Народный комиссар земледелия БССР в  1924-1929 гг. уроженец Витебщины 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Дмитрий Филимоно­вич Прищепов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имел в аграрной политике собственную позицию, получив- шую название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«прищеповщина»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Суть его политики сос- тояла в свободе выбора крестьянами форм землепользова- ния и размещении крестьянских хозяйств на хуторах. Реше- ние проблемы аграрного перенаселения в Беларуси он ви- дел в переселении бедноты на Урал, в Сибирь и на Дальний Восток. Партийным руководством Беларуси он был обви- нён в ставке на развитие хуторской системы и в защите ин- тересов состоятельных хозяев. В 1929 г. Д.Прищепов был исключён из партии и снят с должности наркома. Было за- явлено, что хуторизация – это путь укрепления капиталис- тических отношений в деревне, поддержка её зажиточных жителей. Но в то же время Д.Прищепов был искренним сто- ронником крупного сельскохозяйственного производства, на землях бывших помещичьих имений создавал совхозы, содействовал выделению безземельным и малоземельным крестьянам земли. Поэтому огульное обвинение Д.Прище- пова не являлось обоснованным и справедливым. </a:t>
            </a:r>
            <a:endParaRPr/>
          </a:p>
        </p:txBody>
      </p:sp>
      <p:sp>
        <p:nvSpPr>
          <p:cNvPr id="257" name="Google Shape;257;p13"/>
          <p:cNvSpPr txBox="1"/>
          <p:nvPr/>
        </p:nvSpPr>
        <p:spPr>
          <a:xfrm>
            <a:off x="5087888" y="6394172"/>
            <a:ext cx="273630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Дмитрий Прищепов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Dzmitryj PryÅ¡ÄepaÅ­. ÐÐ·Ð¼ÑÑÑÑÐ¹ ÐÑÑÑÑÑÐ¿Ð°Ñ.jpg" id="258" name="Google Shape;2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464" y="80136"/>
            <a:ext cx="4680520" cy="66229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Переход к новой экономической политике (нэп)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1199456" y="5658683"/>
            <a:ext cx="10729190" cy="10081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Новая экономическая политика в промышленности предусматривала переход предприятий на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хо- зяйственный расчёт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– форму хозяйствования, при которой предприятия покрывают издержки за счёт своей прибыли. Происходит процесс самофинансирования предприятий.</a:t>
            </a:r>
            <a:endParaRPr/>
          </a:p>
        </p:txBody>
      </p:sp>
      <p:sp>
        <p:nvSpPr>
          <p:cNvPr id="265" name="Google Shape;265;p14"/>
          <p:cNvSpPr txBox="1"/>
          <p:nvPr/>
        </p:nvSpPr>
        <p:spPr>
          <a:xfrm>
            <a:off x="1343472" y="2956592"/>
            <a:ext cx="3816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Победа революции в сотрудничестве рабочий и крестьян. Плакат. 1920-е гг.</a:t>
            </a:r>
            <a:endParaRPr/>
          </a:p>
        </p:txBody>
      </p:sp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b="6090" l="2000" r="2334" t="3030"/>
          <a:stretch/>
        </p:blipFill>
        <p:spPr>
          <a:xfrm>
            <a:off x="5159896" y="1215980"/>
            <a:ext cx="6485217" cy="4066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Переход к новой экономической политике (нэп)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1199456" y="5229199"/>
            <a:ext cx="10729190" cy="143759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Нэп – это развитие государственной, кооперативной и частной торговли, как основных форм эконо- мических связей между городом и деревней. Прямой продуктообмен прекращался, происходил пере- ход на товарно-денежные отношения. Этому способствовала проведённая в 1922-1924 гг. денежная реформа. Были ликвидированы разные денежные единицы, получившие в приграничных районах Беларуси широкое распространение. В денежный оборот вводился советский червонец.</a:t>
            </a:r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2063551" y="3079702"/>
            <a:ext cx="2805161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Советский червонец. 1922 г.</a:t>
            </a:r>
            <a:endParaRPr/>
          </a:p>
        </p:txBody>
      </p:sp>
      <p:pic>
        <p:nvPicPr>
          <p:cNvPr id="274" name="Google Shape;27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1864" y="1526207"/>
            <a:ext cx="6891088" cy="344554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Переход к новой экономической политике (нэп)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0" name="Google Shape;280;p16"/>
          <p:cNvSpPr txBox="1"/>
          <p:nvPr/>
        </p:nvSpPr>
        <p:spPr>
          <a:xfrm>
            <a:off x="1199456" y="5229199"/>
            <a:ext cx="10729190" cy="143759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Нэп – это коренная перестройка социальной сферы, отказ от военно-коммунистических принципов распределения. Отменялась всеобщая трудовая повинность, трудовые мобилизации, трудовые ар- мии и уравнительная оплата труда. Комплектование предприятий рабочей силой осуществлялось через биржи труда, а заработная плата определялась в зависимости от выполненной работы. Восста- навливалась оплата за транспорт, коммунальные и иные услуги.</a:t>
            </a:r>
            <a:endParaRPr/>
          </a:p>
        </p:txBody>
      </p:sp>
      <p:sp>
        <p:nvSpPr>
          <p:cNvPr id="281" name="Google Shape;281;p16"/>
          <p:cNvSpPr txBox="1"/>
          <p:nvPr/>
        </p:nvSpPr>
        <p:spPr>
          <a:xfrm>
            <a:off x="2495600" y="2865427"/>
            <a:ext cx="2736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Курсы переподготовки при бирже труда. 1925 г.</a:t>
            </a:r>
            <a:endParaRPr/>
          </a:p>
        </p:txBody>
      </p:sp>
      <p:pic>
        <p:nvPicPr>
          <p:cNvPr id="282" name="Google Shape;2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4" y="1412776"/>
            <a:ext cx="5528838" cy="34900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Влияние нэпа на восстановление народного хозяйства</a:t>
            </a:r>
            <a:endParaRPr/>
          </a:p>
        </p:txBody>
      </p:sp>
      <p:sp>
        <p:nvSpPr>
          <p:cNvPr id="288" name="Google Shape;288;p17"/>
          <p:cNvSpPr txBox="1"/>
          <p:nvPr/>
        </p:nvSpPr>
        <p:spPr>
          <a:xfrm>
            <a:off x="1221074" y="830945"/>
            <a:ext cx="7111329" cy="64550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За годы восстановления было построено 106 новых предприятий. Восстанавливался железнодорожный транспорт. </a:t>
            </a:r>
            <a:endParaRPr/>
          </a:p>
        </p:txBody>
      </p:sp>
      <p:sp>
        <p:nvSpPr>
          <p:cNvPr id="289" name="Google Shape;289;p17"/>
          <p:cNvSpPr txBox="1"/>
          <p:nvPr/>
        </p:nvSpPr>
        <p:spPr>
          <a:xfrm>
            <a:off x="6292402" y="6422772"/>
            <a:ext cx="302433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Нэп в Беларуси. 1921-1928 гг.</a:t>
            </a:r>
            <a:endParaRPr/>
          </a:p>
        </p:txBody>
      </p:sp>
      <p:pic>
        <p:nvPicPr>
          <p:cNvPr id="290" name="Google Shape;290;p17"/>
          <p:cNvPicPr preferRelativeResize="0"/>
          <p:nvPr/>
        </p:nvPicPr>
        <p:blipFill rotWithShape="1">
          <a:blip r:embed="rId3">
            <a:alphaModFix/>
          </a:blip>
          <a:srcRect b="0" l="4576" r="0" t="1726"/>
          <a:stretch/>
        </p:blipFill>
        <p:spPr>
          <a:xfrm>
            <a:off x="7608168" y="737008"/>
            <a:ext cx="4464496" cy="61133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aphicFrame>
        <p:nvGraphicFramePr>
          <p:cNvPr id="291" name="Google Shape;291;p17"/>
          <p:cNvGraphicFramePr/>
          <p:nvPr/>
        </p:nvGraphicFramePr>
        <p:xfrm>
          <a:off x="1271464" y="1542692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{E45B50C6-D346-42BB-8BAB-FE0EAB5A2E07}</a:tableStyleId>
              </a:tblPr>
              <a:tblGrid>
                <a:gridCol w="497125"/>
                <a:gridCol w="5839575"/>
              </a:tblGrid>
              <a:tr h="61122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Построенные и восстановленные за годы нэпа предприятия Беларуси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</a:tr>
              <a:tr h="670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Завод «Энергия» в Минске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Завод «Металл» в Минске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6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Обойная фабрика в Минске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4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Cambria"/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Кафельный завод в Копыли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4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Лесозаводы в Бобруйске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4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Спичечная фабрика «Березина» в Борисове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4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Стеклозавод в Борисове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4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Льнопрядильная фабрика «Двина» в Витебске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4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Кондитерская фабрика</a:t>
                      </a: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в Гомеле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4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Гвоздильный завод «Красный Октябрь» в Орше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92" name="Google Shape;292;p17"/>
          <p:cNvSpPr/>
          <p:nvPr/>
        </p:nvSpPr>
        <p:spPr>
          <a:xfrm>
            <a:off x="1415480" y="2420888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8116379" y="3388188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7801974" y="3023893"/>
            <a:ext cx="745232" cy="296542"/>
          </a:xfrm>
          <a:prstGeom prst="wedgeRectCallout">
            <a:avLst>
              <a:gd fmla="val -17294" name="adj1"/>
              <a:gd fmla="val 98080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Минск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8008367" y="3449979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1412059" y="2913331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7030A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7"/>
          <p:cNvSpPr/>
          <p:nvPr/>
        </p:nvSpPr>
        <p:spPr>
          <a:xfrm>
            <a:off x="8137148" y="3444550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7030A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7754261" y="4149080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70C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7685369" y="3852538"/>
            <a:ext cx="862019" cy="296542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Копыль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1412059" y="3297762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70C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1412059" y="3658515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gradFill>
            <a:gsLst>
              <a:gs pos="0">
                <a:srgbClr val="C00000"/>
              </a:gs>
              <a:gs pos="66000">
                <a:srgbClr val="C00000"/>
              </a:gs>
              <a:gs pos="100000">
                <a:srgbClr val="86458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9316738" y="4257092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gradFill>
            <a:gsLst>
              <a:gs pos="0">
                <a:srgbClr val="C00000"/>
              </a:gs>
              <a:gs pos="66000">
                <a:srgbClr val="C00000"/>
              </a:gs>
              <a:gs pos="100000">
                <a:srgbClr val="86458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9120337" y="3933284"/>
            <a:ext cx="1000826" cy="296542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Бобруйск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1412059" y="4000809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gradFill>
            <a:gsLst>
              <a:gs pos="0">
                <a:srgbClr val="C00000"/>
              </a:gs>
              <a:gs pos="66000">
                <a:srgbClr val="C00000"/>
              </a:gs>
              <a:gs pos="100000">
                <a:srgbClr val="86458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8748806" y="3021343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gradFill>
            <a:gsLst>
              <a:gs pos="0">
                <a:srgbClr val="C00000"/>
              </a:gs>
              <a:gs pos="66000">
                <a:srgbClr val="C00000"/>
              </a:gs>
              <a:gs pos="100000">
                <a:srgbClr val="86458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8697876" y="2686763"/>
            <a:ext cx="926516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Борисов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7" name="Google Shape;307;p17"/>
          <p:cNvSpPr/>
          <p:nvPr/>
        </p:nvSpPr>
        <p:spPr>
          <a:xfrm>
            <a:off x="1412059" y="4397402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B05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8856818" y="3025517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B05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1412059" y="4762501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gradFill>
            <a:gsLst>
              <a:gs pos="0">
                <a:srgbClr val="E8F35F"/>
              </a:gs>
              <a:gs pos="66000">
                <a:srgbClr val="E8F35F"/>
              </a:gs>
              <a:gs pos="100000">
                <a:srgbClr val="86458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7"/>
          <p:cNvSpPr/>
          <p:nvPr/>
        </p:nvSpPr>
        <p:spPr>
          <a:xfrm>
            <a:off x="9921725" y="1858931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gradFill>
            <a:gsLst>
              <a:gs pos="0">
                <a:srgbClr val="E8F35F"/>
              </a:gs>
              <a:gs pos="66000">
                <a:srgbClr val="E8F35F"/>
              </a:gs>
              <a:gs pos="100000">
                <a:srgbClr val="86458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7"/>
          <p:cNvSpPr/>
          <p:nvPr/>
        </p:nvSpPr>
        <p:spPr>
          <a:xfrm>
            <a:off x="9840416" y="1476452"/>
            <a:ext cx="864096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Витебск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2" name="Google Shape;312;p17"/>
          <p:cNvSpPr/>
          <p:nvPr/>
        </p:nvSpPr>
        <p:spPr>
          <a:xfrm>
            <a:off x="1412059" y="5127600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>
            <a:off x="10596500" y="5157192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>
            <a:off x="10416480" y="4831058"/>
            <a:ext cx="792088" cy="296542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Гомель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408638" y="5453308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B0F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>
            <a:off x="10164452" y="2637115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B0F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10139518" y="2272617"/>
            <a:ext cx="673006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Орша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Влияние нэпа на восстановление народного хозяйства</a:t>
            </a:r>
            <a:endParaRPr/>
          </a:p>
        </p:txBody>
      </p:sp>
      <p:sp>
        <p:nvSpPr>
          <p:cNvPr id="323" name="Google Shape;323;p18"/>
          <p:cNvSpPr txBox="1"/>
          <p:nvPr/>
        </p:nvSpPr>
        <p:spPr>
          <a:xfrm>
            <a:off x="1199456" y="4797153"/>
            <a:ext cx="10729190" cy="18696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декабре 1920 г. в целях восстановления разрушенного войной хозяйства VIII Всероссийским съез- дом Советов был одобрен план государственной электрификации России (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ГОЭЛРО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). В.И.Ленин наз- вал его «второй программой партии». А через год план был утверждён IX Всероссийским съездом Со- ветов. В БССР был разработан свой план, потому что её территория долгое время была оккупирова- на. В соответствии с этим планом на территории Беларуси к середине 1920-х гг. было построено бо- лее 20 электростанций. А первой стала Белорусская государственная районная электростанция (БелГРЭС) в Оршанском районе, использовавшая в качестве топлива торф. </a:t>
            </a:r>
            <a:endParaRPr/>
          </a:p>
        </p:txBody>
      </p:sp>
      <p:sp>
        <p:nvSpPr>
          <p:cNvPr id="324" name="Google Shape;324;p18"/>
          <p:cNvSpPr txBox="1"/>
          <p:nvPr/>
        </p:nvSpPr>
        <p:spPr>
          <a:xfrm>
            <a:off x="3719736" y="2611652"/>
            <a:ext cx="273630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Строительство БелГРЭС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5" name="Google Shape;3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6040" y="1263357"/>
            <a:ext cx="4114902" cy="303514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Влияние нэпа на восстановление народного хозяйства</a:t>
            </a:r>
            <a:endParaRPr/>
          </a:p>
        </p:txBody>
      </p:sp>
      <p:sp>
        <p:nvSpPr>
          <p:cNvPr id="331" name="Google Shape;331;p19"/>
          <p:cNvSpPr txBox="1"/>
          <p:nvPr/>
        </p:nvSpPr>
        <p:spPr>
          <a:xfrm>
            <a:off x="1199456" y="4797153"/>
            <a:ext cx="10729190" cy="18696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Под лозунгом регулирования землепользования, ликвидации чересполосицы, повышения эффектив- ности сельскохозяйственного производства в 1920-х гг. проводилось переселение крестьян из дере- вень на хутора и в мелкие поселения. Но крестьяне к хуторизации относились с осторожностью. К 1928 г. общее количество крестьянских хозяйств, вышедших на хутора и отрубы, составило около 25% всех хозяйств. Проводились и переселения крестьян в районы Сибири и Дальнего Востока. В 1925 г. сельское хозяйство БССР приблизилось к довоенным размерам посевной площади, урожай- ности и валового сбора сельскохозяйственных культур.</a:t>
            </a:r>
            <a:endParaRPr/>
          </a:p>
        </p:txBody>
      </p:sp>
      <p:sp>
        <p:nvSpPr>
          <p:cNvPr id="332" name="Google Shape;332;p19"/>
          <p:cNvSpPr txBox="1"/>
          <p:nvPr/>
        </p:nvSpPr>
        <p:spPr>
          <a:xfrm>
            <a:off x="3359696" y="2647111"/>
            <a:ext cx="273630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Плакат. 1920-е гг.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33" name="Google Shape;33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277167"/>
            <a:ext cx="4411780" cy="307844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>
          <a:xfrm>
            <a:off x="119336" y="44625"/>
            <a:ext cx="11953328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271464" y="980728"/>
            <a:ext cx="10801200" cy="559154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Первые преобразования в социально-экономической сфере в условиях политики «военного коммунизма». 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Социально-экономическое положение Беларуси после Первой мировой и граждан- ской войн. 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Переход к новой экономической политике (нэп). 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Влияние нэпа на восстановление народного хозяйства. 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Причины, особенности и методы проведения индустриализации в БССР.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Результаты промышленного развития БССР в период первых пятилеток.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Причины, методы и особенности проведения коллективизации сельского хозяй- ства в БССР.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Результаты колхозного строительства в БССР в период первых пятилеток.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Влияние нэпа на восстановление народного хозяйства</a:t>
            </a:r>
            <a:endParaRPr/>
          </a:p>
        </p:txBody>
      </p:sp>
      <p:grpSp>
        <p:nvGrpSpPr>
          <p:cNvPr id="339" name="Google Shape;339;p20"/>
          <p:cNvGrpSpPr/>
          <p:nvPr/>
        </p:nvGrpSpPr>
        <p:grpSpPr>
          <a:xfrm>
            <a:off x="1274883" y="1412776"/>
            <a:ext cx="10794360" cy="4680518"/>
            <a:chOff x="3419" y="576064"/>
            <a:chExt cx="10794360" cy="4680518"/>
          </a:xfrm>
        </p:grpSpPr>
        <p:sp>
          <p:nvSpPr>
            <p:cNvPr id="340" name="Google Shape;340;p20"/>
            <p:cNvSpPr/>
            <p:nvPr/>
          </p:nvSpPr>
          <p:spPr>
            <a:xfrm>
              <a:off x="8179573" y="2428713"/>
              <a:ext cx="1852649" cy="32153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1" name="Google Shape;341;p20"/>
            <p:cNvSpPr/>
            <p:nvPr/>
          </p:nvSpPr>
          <p:spPr>
            <a:xfrm>
              <a:off x="8133853" y="2428713"/>
              <a:ext cx="91440" cy="321534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2" name="Google Shape;342;p20"/>
            <p:cNvSpPr/>
            <p:nvPr/>
          </p:nvSpPr>
          <p:spPr>
            <a:xfrm>
              <a:off x="6326924" y="2428713"/>
              <a:ext cx="1852649" cy="32153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3" name="Google Shape;343;p20"/>
            <p:cNvSpPr/>
            <p:nvPr/>
          </p:nvSpPr>
          <p:spPr>
            <a:xfrm>
              <a:off x="5400599" y="1341622"/>
              <a:ext cx="2778973" cy="32153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4" name="Google Shape;344;p20"/>
            <p:cNvSpPr/>
            <p:nvPr/>
          </p:nvSpPr>
          <p:spPr>
            <a:xfrm>
              <a:off x="2621626" y="2428713"/>
              <a:ext cx="1852649" cy="32153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5" name="Google Shape;345;p20"/>
            <p:cNvSpPr/>
            <p:nvPr/>
          </p:nvSpPr>
          <p:spPr>
            <a:xfrm>
              <a:off x="2575906" y="2428713"/>
              <a:ext cx="91440" cy="321534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6" name="Google Shape;346;p20"/>
            <p:cNvSpPr/>
            <p:nvPr/>
          </p:nvSpPr>
          <p:spPr>
            <a:xfrm>
              <a:off x="768977" y="2428713"/>
              <a:ext cx="1852649" cy="32153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7" name="Google Shape;347;p20"/>
            <p:cNvSpPr/>
            <p:nvPr/>
          </p:nvSpPr>
          <p:spPr>
            <a:xfrm>
              <a:off x="2621626" y="1341622"/>
              <a:ext cx="2778973" cy="32153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8" name="Google Shape;348;p20"/>
            <p:cNvSpPr/>
            <p:nvPr/>
          </p:nvSpPr>
          <p:spPr>
            <a:xfrm>
              <a:off x="4320474" y="576064"/>
              <a:ext cx="2160250" cy="76555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0"/>
            <p:cNvSpPr txBox="1"/>
            <p:nvPr/>
          </p:nvSpPr>
          <p:spPr>
            <a:xfrm>
              <a:off x="4320474" y="576064"/>
              <a:ext cx="2160250" cy="76555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Нэп в Беларуси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>
              <a:off x="1642853" y="1663156"/>
              <a:ext cx="1957545" cy="76555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0"/>
            <p:cNvSpPr txBox="1"/>
            <p:nvPr/>
          </p:nvSpPr>
          <p:spPr>
            <a:xfrm>
              <a:off x="1642853" y="1663156"/>
              <a:ext cx="1957545" cy="76555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Результаты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3419" y="2750247"/>
              <a:ext cx="1531114" cy="250633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0"/>
            <p:cNvSpPr txBox="1"/>
            <p:nvPr/>
          </p:nvSpPr>
          <p:spPr>
            <a:xfrm>
              <a:off x="3419" y="2750247"/>
              <a:ext cx="1531114" cy="25063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увеличение производства промышлен- ной и сельско- хозяйствен- ной продук- ции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1856068" y="2750247"/>
              <a:ext cx="1531114" cy="250633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0"/>
            <p:cNvSpPr txBox="1"/>
            <p:nvPr/>
          </p:nvSpPr>
          <p:spPr>
            <a:xfrm>
              <a:off x="1856068" y="2750247"/>
              <a:ext cx="1531114" cy="25063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завершение восстановле- ния промыш- ленности и сельского хозяйства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3708718" y="2750247"/>
              <a:ext cx="1531114" cy="250633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0"/>
            <p:cNvSpPr txBox="1"/>
            <p:nvPr/>
          </p:nvSpPr>
          <p:spPr>
            <a:xfrm>
              <a:off x="3708718" y="2750247"/>
              <a:ext cx="1531114" cy="25063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проведение хуторизации и переселения крестьян в районы Сиби- ри и Дальнего Востока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7200800" y="1663156"/>
              <a:ext cx="1957545" cy="76555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0"/>
            <p:cNvSpPr txBox="1"/>
            <p:nvPr/>
          </p:nvSpPr>
          <p:spPr>
            <a:xfrm>
              <a:off x="7200800" y="1663156"/>
              <a:ext cx="1957545" cy="76555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Особенности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5561367" y="2750247"/>
              <a:ext cx="1531114" cy="250633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0"/>
            <p:cNvSpPr txBox="1"/>
            <p:nvPr/>
          </p:nvSpPr>
          <p:spPr>
            <a:xfrm>
              <a:off x="5561367" y="2750247"/>
              <a:ext cx="1531114" cy="25063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свободный выбор форм землепользо-вания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7414016" y="2750247"/>
              <a:ext cx="1531114" cy="250633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0"/>
            <p:cNvSpPr txBox="1"/>
            <p:nvPr/>
          </p:nvSpPr>
          <p:spPr>
            <a:xfrm>
              <a:off x="7414016" y="2750247"/>
              <a:ext cx="1531114" cy="25063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ликвидация разных де- нежных еди- ниц в 1922- 1924 гг. и вве- дение червон- ца в 1924 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9266665" y="2750247"/>
              <a:ext cx="1531114" cy="250633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0"/>
            <p:cNvSpPr txBox="1"/>
            <p:nvPr/>
          </p:nvSpPr>
          <p:spPr>
            <a:xfrm>
              <a:off x="9266665" y="2750247"/>
              <a:ext cx="1531114" cy="25063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прищепов- щина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нап- равление в аг- рарной поли- тике, в кото- рой ставка де- лалась на раз- витие хуторс- кой системы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особенности и методы проведения индустриали- зации в БССР</a:t>
            </a:r>
            <a:endParaRPr/>
          </a:p>
        </p:txBody>
      </p:sp>
      <p:pic>
        <p:nvPicPr>
          <p:cNvPr id="371" name="Google Shape;371;p21"/>
          <p:cNvPicPr preferRelativeResize="0"/>
          <p:nvPr/>
        </p:nvPicPr>
        <p:blipFill rotWithShape="1">
          <a:blip r:embed="rId3">
            <a:alphaModFix/>
          </a:blip>
          <a:srcRect b="8492" l="49158" r="4563" t="6455"/>
          <a:stretch/>
        </p:blipFill>
        <p:spPr>
          <a:xfrm>
            <a:off x="7853060" y="908720"/>
            <a:ext cx="4206385" cy="579786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72" name="Google Shape;372;p21"/>
          <p:cNvSpPr txBox="1"/>
          <p:nvPr/>
        </p:nvSpPr>
        <p:spPr>
          <a:xfrm>
            <a:off x="1271464" y="905775"/>
            <a:ext cx="6480718" cy="201917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 второй половине 1920-х гг. в полном соответствии с программой социалистического строительства новая эконо- мическая политика была постепенно заменена политикой социалистической индустриализации страны, коллективи- зации сельского хозяйства и культурной революции. В 1930-е гг. этот курс Советского государства получил офи- циальное название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политики развёрнутого наступления социализма по всему фронту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3" name="Google Shape;373;p21"/>
          <p:cNvSpPr txBox="1"/>
          <p:nvPr/>
        </p:nvSpPr>
        <p:spPr>
          <a:xfrm>
            <a:off x="2645609" y="6121809"/>
            <a:ext cx="52275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Из России нэповской будет Россия социалистическая.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Плакат. 1920-е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особенности и методы проведения индустриали- зации в БССР</a:t>
            </a:r>
            <a:endParaRPr/>
          </a:p>
        </p:txBody>
      </p:sp>
      <p:sp>
        <p:nvSpPr>
          <p:cNvPr id="379" name="Google Shape;379;p22"/>
          <p:cNvSpPr txBox="1"/>
          <p:nvPr/>
        </p:nvSpPr>
        <p:spPr>
          <a:xfrm>
            <a:off x="1271464" y="905775"/>
            <a:ext cx="10801200" cy="12990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Достаточно низкий уровень развития производительных сил в середине 1920-х гг. потребовал созда- ния крупного машинного производства и перестройки всего народного хозяйства на основе высоко- производительной техники.  Этот процесс в СССР и БССР получил название социалистической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инду- стриализации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Курс на проведение социалистической индустриализации в СССР принял в 1925 г. XIV съезд ВКП(б).</a:t>
            </a:r>
            <a:endParaRPr/>
          </a:p>
        </p:txBody>
      </p:sp>
      <p:grpSp>
        <p:nvGrpSpPr>
          <p:cNvPr id="380" name="Google Shape;380;p22"/>
          <p:cNvGrpSpPr/>
          <p:nvPr/>
        </p:nvGrpSpPr>
        <p:grpSpPr>
          <a:xfrm>
            <a:off x="1348985" y="3260954"/>
            <a:ext cx="10646156" cy="2904354"/>
            <a:chOff x="5512" y="552034"/>
            <a:chExt cx="10646156" cy="2904354"/>
          </a:xfrm>
        </p:grpSpPr>
        <p:sp>
          <p:nvSpPr>
            <p:cNvPr id="381" name="Google Shape;381;p22"/>
            <p:cNvSpPr/>
            <p:nvPr/>
          </p:nvSpPr>
          <p:spPr>
            <a:xfrm>
              <a:off x="5328591" y="1344529"/>
              <a:ext cx="4173385" cy="48287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2" name="Google Shape;382;p22"/>
            <p:cNvSpPr/>
            <p:nvPr/>
          </p:nvSpPr>
          <p:spPr>
            <a:xfrm>
              <a:off x="5328591" y="1344529"/>
              <a:ext cx="1391128" cy="48287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3" name="Google Shape;383;p22"/>
            <p:cNvSpPr/>
            <p:nvPr/>
          </p:nvSpPr>
          <p:spPr>
            <a:xfrm>
              <a:off x="3937462" y="1344529"/>
              <a:ext cx="1391128" cy="48287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4" name="Google Shape;384;p22"/>
            <p:cNvSpPr/>
            <p:nvPr/>
          </p:nvSpPr>
          <p:spPr>
            <a:xfrm>
              <a:off x="1155205" y="1344529"/>
              <a:ext cx="4173385" cy="48287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5" name="Google Shape;385;p22"/>
            <p:cNvSpPr/>
            <p:nvPr/>
          </p:nvSpPr>
          <p:spPr>
            <a:xfrm>
              <a:off x="3456385" y="552034"/>
              <a:ext cx="3744411" cy="792494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2"/>
            <p:cNvSpPr txBox="1"/>
            <p:nvPr/>
          </p:nvSpPr>
          <p:spPr>
            <a:xfrm>
              <a:off x="3456385" y="552034"/>
              <a:ext cx="3744411" cy="7924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Цели индустриализации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5512" y="1827400"/>
              <a:ext cx="2299385" cy="162898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2"/>
            <p:cNvSpPr txBox="1"/>
            <p:nvPr/>
          </p:nvSpPr>
          <p:spPr>
            <a:xfrm>
              <a:off x="5512" y="1827400"/>
              <a:ext cx="2299385" cy="162898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преодоление технико- экономической отсталости СССР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2787769" y="1827400"/>
              <a:ext cx="2299385" cy="162898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2"/>
            <p:cNvSpPr txBox="1"/>
            <p:nvPr/>
          </p:nvSpPr>
          <p:spPr>
            <a:xfrm>
              <a:off x="2787769" y="1827400"/>
              <a:ext cx="2299385" cy="162898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превращение страны из аграрной в индустриальную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5570026" y="1827400"/>
              <a:ext cx="2299385" cy="162898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2"/>
            <p:cNvSpPr txBox="1"/>
            <p:nvPr/>
          </p:nvSpPr>
          <p:spPr>
            <a:xfrm>
              <a:off x="5570026" y="1827400"/>
              <a:ext cx="2299385" cy="162898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ликвидация отсталости сельского хозяйства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8352283" y="1827400"/>
              <a:ext cx="2299385" cy="162898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2"/>
            <p:cNvSpPr txBox="1"/>
            <p:nvPr/>
          </p:nvSpPr>
          <p:spPr>
            <a:xfrm>
              <a:off x="8352283" y="1827400"/>
              <a:ext cx="2299385" cy="162898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мощной оборонительной системы, укрепление международного положения СССР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95" name="Google Shape;395;p22"/>
          <p:cNvGrpSpPr/>
          <p:nvPr/>
        </p:nvGrpSpPr>
        <p:grpSpPr>
          <a:xfrm>
            <a:off x="1343472" y="2345934"/>
            <a:ext cx="10657184" cy="651018"/>
            <a:chOff x="4843171" y="1440146"/>
            <a:chExt cx="3221724" cy="940028"/>
          </a:xfrm>
        </p:grpSpPr>
        <p:sp>
          <p:nvSpPr>
            <p:cNvPr id="396" name="Google Shape;396;p22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2"/>
            <p:cNvSpPr txBox="1"/>
            <p:nvPr/>
          </p:nvSpPr>
          <p:spPr>
            <a:xfrm>
              <a:off x="4870703" y="1440146"/>
              <a:ext cx="3166660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Индустриализация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– это процесс создания крупного машинного производства во  всех отраслях народного хозяйства, и прежде всего в промышленности.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особенности и методы проведения индустриали- зации в БССР</a:t>
            </a:r>
            <a:endParaRPr/>
          </a:p>
        </p:txBody>
      </p:sp>
      <p:grpSp>
        <p:nvGrpSpPr>
          <p:cNvPr id="403" name="Google Shape;403;p23"/>
          <p:cNvGrpSpPr/>
          <p:nvPr/>
        </p:nvGrpSpPr>
        <p:grpSpPr>
          <a:xfrm>
            <a:off x="1493121" y="980728"/>
            <a:ext cx="10435526" cy="5641696"/>
            <a:chOff x="149649" y="0"/>
            <a:chExt cx="10435526" cy="5641696"/>
          </a:xfrm>
        </p:grpSpPr>
        <p:sp>
          <p:nvSpPr>
            <p:cNvPr id="404" name="Google Shape;404;p23"/>
            <p:cNvSpPr/>
            <p:nvPr/>
          </p:nvSpPr>
          <p:spPr>
            <a:xfrm>
              <a:off x="420285" y="0"/>
              <a:ext cx="10164890" cy="848653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3"/>
            <p:cNvSpPr txBox="1"/>
            <p:nvPr/>
          </p:nvSpPr>
          <p:spPr>
            <a:xfrm>
              <a:off x="445141" y="24856"/>
              <a:ext cx="10115178" cy="7989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Источники финансовых средств для проведения индустриализации в СССР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149649" y="987477"/>
              <a:ext cx="848653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1151971" y="991075"/>
              <a:ext cx="9433204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3"/>
            <p:cNvSpPr txBox="1"/>
            <p:nvPr/>
          </p:nvSpPr>
          <p:spPr>
            <a:xfrm>
              <a:off x="1193406" y="1032510"/>
              <a:ext cx="9350334" cy="7657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Прибыль от национализированных фабрик, заводов, предприятий средств связи, других отраслей хозяйства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158992" y="1950113"/>
              <a:ext cx="848653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1151971" y="1941567"/>
              <a:ext cx="9433204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3"/>
            <p:cNvSpPr txBox="1"/>
            <p:nvPr/>
          </p:nvSpPr>
          <p:spPr>
            <a:xfrm>
              <a:off x="1193406" y="1983002"/>
              <a:ext cx="9350334" cy="7657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Продажа зерна, леса и нефтепродуктов за границу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2" name="Google Shape;412;p23"/>
            <p:cNvSpPr/>
            <p:nvPr/>
          </p:nvSpPr>
          <p:spPr>
            <a:xfrm>
              <a:off x="158992" y="2894028"/>
              <a:ext cx="848653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3"/>
            <p:cNvSpPr/>
            <p:nvPr/>
          </p:nvSpPr>
          <p:spPr>
            <a:xfrm>
              <a:off x="1151971" y="2892059"/>
              <a:ext cx="9433204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3"/>
            <p:cNvSpPr txBox="1"/>
            <p:nvPr/>
          </p:nvSpPr>
          <p:spPr>
            <a:xfrm>
              <a:off x="1193406" y="2933494"/>
              <a:ext cx="9350334" cy="7657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Продажа за границу картин, скульптур и других художественных ценностей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58992" y="3847329"/>
              <a:ext cx="848653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151971" y="3842551"/>
              <a:ext cx="9433204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3"/>
            <p:cNvSpPr txBox="1"/>
            <p:nvPr/>
          </p:nvSpPr>
          <p:spPr>
            <a:xfrm>
              <a:off x="1193406" y="3883986"/>
              <a:ext cx="9350334" cy="7657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Сокращение средств на содержание управленческого аппарата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158992" y="4784836"/>
              <a:ext cx="848653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3"/>
            <p:cNvSpPr/>
            <p:nvPr/>
          </p:nvSpPr>
          <p:spPr>
            <a:xfrm>
              <a:off x="1151971" y="4793043"/>
              <a:ext cx="9433204" cy="848653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3"/>
            <p:cNvSpPr txBox="1"/>
            <p:nvPr/>
          </p:nvSpPr>
          <p:spPr>
            <a:xfrm>
              <a:off x="1193406" y="4834478"/>
              <a:ext cx="9350334" cy="7657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Установление жёсткого режима экономии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особенности и методы проведения индустриали- зации в БССР</a:t>
            </a:r>
            <a:endParaRPr/>
          </a:p>
        </p:txBody>
      </p:sp>
      <p:grpSp>
        <p:nvGrpSpPr>
          <p:cNvPr id="426" name="Google Shape;426;p24"/>
          <p:cNvGrpSpPr/>
          <p:nvPr/>
        </p:nvGrpSpPr>
        <p:grpSpPr>
          <a:xfrm>
            <a:off x="1271462" y="1052736"/>
            <a:ext cx="10729193" cy="5407269"/>
            <a:chOff x="72006" y="0"/>
            <a:chExt cx="10729193" cy="5407269"/>
          </a:xfrm>
        </p:grpSpPr>
        <p:sp>
          <p:nvSpPr>
            <p:cNvPr id="427" name="Google Shape;427;p24"/>
            <p:cNvSpPr/>
            <p:nvPr/>
          </p:nvSpPr>
          <p:spPr>
            <a:xfrm>
              <a:off x="342737" y="0"/>
              <a:ext cx="10458462" cy="60726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4"/>
            <p:cNvSpPr txBox="1"/>
            <p:nvPr/>
          </p:nvSpPr>
          <p:spPr>
            <a:xfrm>
              <a:off x="360523" y="17786"/>
              <a:ext cx="10422890" cy="57168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Формы перекачивания средств населения на нужды индустриализации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2008" y="720081"/>
              <a:ext cx="607261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31406" y="701371"/>
              <a:ext cx="9969793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4"/>
            <p:cNvSpPr txBox="1"/>
            <p:nvPr/>
          </p:nvSpPr>
          <p:spPr>
            <a:xfrm>
              <a:off x="861055" y="731020"/>
              <a:ext cx="9910495" cy="54796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Недоплаты за работу рабочим и служащим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2008" y="1368150"/>
              <a:ext cx="607261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831406" y="1381504"/>
              <a:ext cx="9969793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4"/>
            <p:cNvSpPr txBox="1"/>
            <p:nvPr/>
          </p:nvSpPr>
          <p:spPr>
            <a:xfrm>
              <a:off x="861055" y="1411153"/>
              <a:ext cx="9910495" cy="54796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Сверхналог для крестьян в виде переплат за промышленные товары и недоплат по линии цен на сельскохозяйственные продукты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72008" y="2016226"/>
              <a:ext cx="607261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31406" y="2061637"/>
              <a:ext cx="9969793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4"/>
            <p:cNvSpPr txBox="1"/>
            <p:nvPr/>
          </p:nvSpPr>
          <p:spPr>
            <a:xfrm>
              <a:off x="861055" y="2091286"/>
              <a:ext cx="9910495" cy="54796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Прямые и косвенные налоги (налог с оборота)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2008" y="2736305"/>
              <a:ext cx="607261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31406" y="2741771"/>
              <a:ext cx="9969793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4"/>
            <p:cNvSpPr txBox="1"/>
            <p:nvPr/>
          </p:nvSpPr>
          <p:spPr>
            <a:xfrm>
              <a:off x="861055" y="2771420"/>
              <a:ext cx="9910495" cy="54796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Эмиссия денег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2008" y="3384375"/>
              <a:ext cx="607261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831406" y="3421904"/>
              <a:ext cx="9969793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4"/>
            <p:cNvSpPr txBox="1"/>
            <p:nvPr/>
          </p:nvSpPr>
          <p:spPr>
            <a:xfrm>
              <a:off x="861055" y="3451553"/>
              <a:ext cx="9910495" cy="54796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Подписка на государственные займы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2006" y="4104454"/>
              <a:ext cx="607261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834015" y="4113800"/>
              <a:ext cx="9967184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4"/>
            <p:cNvSpPr txBox="1"/>
            <p:nvPr/>
          </p:nvSpPr>
          <p:spPr>
            <a:xfrm>
              <a:off x="863664" y="4143449"/>
              <a:ext cx="9907886" cy="54796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Конфискация имущества и сбережений у зажиточных крестьян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72006" y="4800008"/>
              <a:ext cx="607261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9444" y="4800005"/>
              <a:ext cx="9961755" cy="607261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4"/>
            <p:cNvSpPr txBox="1"/>
            <p:nvPr/>
          </p:nvSpPr>
          <p:spPr>
            <a:xfrm>
              <a:off x="869093" y="4829654"/>
              <a:ext cx="9902457" cy="54796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Кампании в городах по изъятию у населения золота и ценностей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особенности и методы проведения индустриали- зации в БССР</a:t>
            </a:r>
            <a:endParaRPr/>
          </a:p>
        </p:txBody>
      </p:sp>
      <p:sp>
        <p:nvSpPr>
          <p:cNvPr id="455" name="Google Shape;455;p25"/>
          <p:cNvSpPr txBox="1"/>
          <p:nvPr/>
        </p:nvSpPr>
        <p:spPr>
          <a:xfrm>
            <a:off x="1271464" y="5229200"/>
            <a:ext cx="10801200" cy="151511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Осуществление политики индустриализации, социалистической модернизации советского общества происходило в условиях планового руководства государственной экономикой. Планы довоенных со- ветских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пятилеток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предусматривали высокие темпы развития всех отраслей тяжёлой индустрии с тем, чтобы как можно быстрее поднять экономическую мощь и обороноспособность СССР, укрепить независимость страны от капиталистического мира, содействовать социалистическим преобразова- ниям в сельском хозяйстве.</a:t>
            </a:r>
            <a:endParaRPr/>
          </a:p>
        </p:txBody>
      </p:sp>
      <p:grpSp>
        <p:nvGrpSpPr>
          <p:cNvPr id="456" name="Google Shape;456;p25"/>
          <p:cNvGrpSpPr/>
          <p:nvPr/>
        </p:nvGrpSpPr>
        <p:grpSpPr>
          <a:xfrm>
            <a:off x="1415480" y="1359876"/>
            <a:ext cx="10585176" cy="3600000"/>
            <a:chOff x="0" y="19108"/>
            <a:chExt cx="10585176" cy="3600000"/>
          </a:xfrm>
        </p:grpSpPr>
        <p:sp>
          <p:nvSpPr>
            <p:cNvPr id="457" name="Google Shape;457;p25"/>
            <p:cNvSpPr/>
            <p:nvPr/>
          </p:nvSpPr>
          <p:spPr>
            <a:xfrm>
              <a:off x="0" y="19108"/>
              <a:ext cx="10585176" cy="3600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7146125" y="919108"/>
              <a:ext cx="2464385" cy="180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5"/>
            <p:cNvSpPr txBox="1"/>
            <p:nvPr/>
          </p:nvSpPr>
          <p:spPr>
            <a:xfrm>
              <a:off x="7146125" y="919108"/>
              <a:ext cx="2464385" cy="1800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82875" lIns="0" spcFirstLastPara="1" rIns="0" wrap="square" tIns="182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Третья пятилетка (1938-1941 гг.)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3967483" y="919108"/>
              <a:ext cx="2594608" cy="180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5"/>
            <p:cNvSpPr txBox="1"/>
            <p:nvPr/>
          </p:nvSpPr>
          <p:spPr>
            <a:xfrm>
              <a:off x="3967483" y="919108"/>
              <a:ext cx="2594608" cy="1800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82875" lIns="0" spcFirstLastPara="1" rIns="0" wrap="square" tIns="182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Вторая пятилетка (1933-1937 гг.)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853952" y="919108"/>
              <a:ext cx="2594608" cy="180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5"/>
            <p:cNvSpPr txBox="1"/>
            <p:nvPr/>
          </p:nvSpPr>
          <p:spPr>
            <a:xfrm>
              <a:off x="853952" y="919108"/>
              <a:ext cx="2594608" cy="1800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82875" lIns="0" spcFirstLastPara="1" rIns="0" wrap="square" tIns="182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Первая пятилетка (1928-1932 гг.)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особенности и методы проведения индустриали- зации в БССР</a:t>
            </a:r>
            <a:endParaRPr/>
          </a:p>
        </p:txBody>
      </p:sp>
      <p:sp>
        <p:nvSpPr>
          <p:cNvPr id="469" name="Google Shape;469;p26"/>
          <p:cNvSpPr txBox="1"/>
          <p:nvPr/>
        </p:nvSpPr>
        <p:spPr>
          <a:xfrm>
            <a:off x="1222735" y="1124744"/>
            <a:ext cx="10801200" cy="65101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Индустриализация в БССР являлась частью единого процесса индустриализации в СССР. Вместе с тем она имела и свои особенности.</a:t>
            </a:r>
            <a:endParaRPr/>
          </a:p>
        </p:txBody>
      </p:sp>
      <p:grpSp>
        <p:nvGrpSpPr>
          <p:cNvPr id="470" name="Google Shape;470;p26"/>
          <p:cNvGrpSpPr/>
          <p:nvPr/>
        </p:nvGrpSpPr>
        <p:grpSpPr>
          <a:xfrm>
            <a:off x="1344383" y="1819540"/>
            <a:ext cx="10655361" cy="4635053"/>
            <a:chOff x="910" y="262748"/>
            <a:chExt cx="10655361" cy="4635053"/>
          </a:xfrm>
        </p:grpSpPr>
        <p:sp>
          <p:nvSpPr>
            <p:cNvPr id="471" name="Google Shape;471;p26"/>
            <p:cNvSpPr/>
            <p:nvPr/>
          </p:nvSpPr>
          <p:spPr>
            <a:xfrm>
              <a:off x="5328591" y="891587"/>
              <a:ext cx="4415406" cy="38315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72" name="Google Shape;472;p26"/>
            <p:cNvSpPr/>
            <p:nvPr/>
          </p:nvSpPr>
          <p:spPr>
            <a:xfrm>
              <a:off x="5328591" y="891587"/>
              <a:ext cx="2207703" cy="38315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73" name="Google Shape;473;p26"/>
            <p:cNvSpPr/>
            <p:nvPr/>
          </p:nvSpPr>
          <p:spPr>
            <a:xfrm>
              <a:off x="5282870" y="891587"/>
              <a:ext cx="91440" cy="38315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74" name="Google Shape;474;p26"/>
            <p:cNvSpPr/>
            <p:nvPr/>
          </p:nvSpPr>
          <p:spPr>
            <a:xfrm>
              <a:off x="3120887" y="891587"/>
              <a:ext cx="2207703" cy="38315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75" name="Google Shape;475;p26"/>
            <p:cNvSpPr/>
            <p:nvPr/>
          </p:nvSpPr>
          <p:spPr>
            <a:xfrm>
              <a:off x="913184" y="891587"/>
              <a:ext cx="4415406" cy="38315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76" name="Google Shape;476;p26"/>
            <p:cNvSpPr/>
            <p:nvPr/>
          </p:nvSpPr>
          <p:spPr>
            <a:xfrm>
              <a:off x="3384370" y="262748"/>
              <a:ext cx="3888440" cy="62883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6"/>
            <p:cNvSpPr txBox="1"/>
            <p:nvPr/>
          </p:nvSpPr>
          <p:spPr>
            <a:xfrm>
              <a:off x="3384370" y="262748"/>
              <a:ext cx="3888440" cy="6288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Особенности проведения индустриализации в БССР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910" y="1274742"/>
              <a:ext cx="1824548" cy="362305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6"/>
            <p:cNvSpPr txBox="1"/>
            <p:nvPr/>
          </p:nvSpPr>
          <p:spPr>
            <a:xfrm>
              <a:off x="910" y="1274742"/>
              <a:ext cx="1824548" cy="362305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приграничное расположение делало нецеле- сообразным раз- мещение в рес- публике пред- приятий тяжё- лой промышлен- ности, включая и заводы военно- промышленного комплекса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2208613" y="1274742"/>
              <a:ext cx="1824548" cy="362305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6"/>
            <p:cNvSpPr txBox="1"/>
            <p:nvPr/>
          </p:nvSpPr>
          <p:spPr>
            <a:xfrm>
              <a:off x="2208613" y="1274742"/>
              <a:ext cx="1824548" cy="362305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 БССР отсут- ствовали разве- данные место- рождения нефти, газа, каменного угля, чёрных и цветных метал- лов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2" name="Google Shape;482;p26"/>
            <p:cNvSpPr/>
            <p:nvPr/>
          </p:nvSpPr>
          <p:spPr>
            <a:xfrm>
              <a:off x="4416316" y="1274742"/>
              <a:ext cx="1824548" cy="362305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6"/>
            <p:cNvSpPr txBox="1"/>
            <p:nvPr/>
          </p:nvSpPr>
          <p:spPr>
            <a:xfrm>
              <a:off x="4416316" y="1274742"/>
              <a:ext cx="1824548" cy="362305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преимуществен-но развивались предприятия лёгкой промыш- ленности (пище- вая, кожевенная, текстильная и швейная), отрас- ли по перерабо- тке древесины (лесная, дерево- обрабатываю- щая, бумажная)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6624020" y="1274742"/>
              <a:ext cx="1824548" cy="362305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6"/>
            <p:cNvSpPr txBox="1"/>
            <p:nvPr/>
          </p:nvSpPr>
          <p:spPr>
            <a:xfrm>
              <a:off x="6624020" y="1274742"/>
              <a:ext cx="1824548" cy="362305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широко исполь- зовались при- родные запасы леса и торфа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8831723" y="1274742"/>
              <a:ext cx="1824548" cy="3621463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6"/>
            <p:cNvSpPr txBox="1"/>
            <p:nvPr/>
          </p:nvSpPr>
          <p:spPr>
            <a:xfrm>
              <a:off x="8831723" y="1274742"/>
              <a:ext cx="1824548" cy="362146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развивались отрасли по пе- реработке мине- рального сырья (топливная, хи- мическая)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особенности и методы проведения индустриали- зации в БССР</a:t>
            </a:r>
            <a:endParaRPr/>
          </a:p>
        </p:txBody>
      </p:sp>
      <p:sp>
        <p:nvSpPr>
          <p:cNvPr id="493" name="Google Shape;493;p27"/>
          <p:cNvSpPr txBox="1"/>
          <p:nvPr/>
        </p:nvSpPr>
        <p:spPr>
          <a:xfrm>
            <a:off x="1199456" y="908721"/>
            <a:ext cx="7416824" cy="22322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Одним из методов привлечения рабочих к участию в проведении ин- дустриализации было социалистическое соревнование за достиже- ние лучших экономических результатов. Оно развивалось в таких формах, как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Стахановское движение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(от имени его инициатора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Алексея Стаханова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), ударные бригады, а в конце 1930-х гг. – много- станочное обслуживание, совмещение профессий и др. Одним из инициаторов Стахановского движения в БССР стал мастер минской обувной фабрики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Григорий Скобля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За одну рабочую смену он обтя- нул 1500 пар обуви, что составило более 310% от нормы. 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Bekazkatoli - znaleziska i wpisy o #bekazkatoli w Wykop.pl - od wpisu  53206689" id="494" name="Google Shape;49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9676" y="908720"/>
            <a:ext cx="9059513" cy="58239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495" name="Google Shape;495;p27"/>
          <p:cNvGrpSpPr/>
          <p:nvPr/>
        </p:nvGrpSpPr>
        <p:grpSpPr>
          <a:xfrm>
            <a:off x="1346788" y="3236966"/>
            <a:ext cx="6402080" cy="2040251"/>
            <a:chOff x="3315" y="95997"/>
            <a:chExt cx="6402080" cy="2040251"/>
          </a:xfrm>
        </p:grpSpPr>
        <p:sp>
          <p:nvSpPr>
            <p:cNvPr id="496" name="Google Shape;496;p27"/>
            <p:cNvSpPr/>
            <p:nvPr/>
          </p:nvSpPr>
          <p:spPr>
            <a:xfrm>
              <a:off x="3204355" y="572565"/>
              <a:ext cx="2509671" cy="29037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7" name="Google Shape;497;p27"/>
            <p:cNvSpPr/>
            <p:nvPr/>
          </p:nvSpPr>
          <p:spPr>
            <a:xfrm>
              <a:off x="3204355" y="572565"/>
              <a:ext cx="836557" cy="29037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8" name="Google Shape;498;p27"/>
            <p:cNvSpPr/>
            <p:nvPr/>
          </p:nvSpPr>
          <p:spPr>
            <a:xfrm>
              <a:off x="2367798" y="572565"/>
              <a:ext cx="836557" cy="29037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9" name="Google Shape;499;p27"/>
            <p:cNvSpPr/>
            <p:nvPr/>
          </p:nvSpPr>
          <p:spPr>
            <a:xfrm>
              <a:off x="694684" y="572565"/>
              <a:ext cx="2509671" cy="29037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0" name="Google Shape;500;p27"/>
            <p:cNvSpPr/>
            <p:nvPr/>
          </p:nvSpPr>
          <p:spPr>
            <a:xfrm>
              <a:off x="360040" y="95997"/>
              <a:ext cx="5688629" cy="47656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7"/>
            <p:cNvSpPr txBox="1"/>
            <p:nvPr/>
          </p:nvSpPr>
          <p:spPr>
            <a:xfrm>
              <a:off x="360040" y="95997"/>
              <a:ext cx="5688629" cy="4765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Формы социалистического соревнования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3315" y="862940"/>
              <a:ext cx="1382738" cy="127330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7"/>
            <p:cNvSpPr txBox="1"/>
            <p:nvPr/>
          </p:nvSpPr>
          <p:spPr>
            <a:xfrm>
              <a:off x="3315" y="862940"/>
              <a:ext cx="1382738" cy="12733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Стахановс- кое движе- ние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1676429" y="862940"/>
              <a:ext cx="1382738" cy="127330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7"/>
            <p:cNvSpPr txBox="1"/>
            <p:nvPr/>
          </p:nvSpPr>
          <p:spPr>
            <a:xfrm>
              <a:off x="1676429" y="862940"/>
              <a:ext cx="1382738" cy="12733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ударные бригады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3349543" y="862940"/>
              <a:ext cx="1382738" cy="127330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7"/>
            <p:cNvSpPr txBox="1"/>
            <p:nvPr/>
          </p:nvSpPr>
          <p:spPr>
            <a:xfrm>
              <a:off x="3349543" y="862940"/>
              <a:ext cx="1382738" cy="12733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многоста- ночное обслу- живание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5022657" y="862940"/>
              <a:ext cx="1382738" cy="127330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7"/>
            <p:cNvSpPr txBox="1"/>
            <p:nvPr/>
          </p:nvSpPr>
          <p:spPr>
            <a:xfrm>
              <a:off x="5022657" y="862940"/>
              <a:ext cx="1382738" cy="12733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совмещение профессий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510" name="Google Shape;510;p27"/>
          <p:cNvSpPr txBox="1"/>
          <p:nvPr/>
        </p:nvSpPr>
        <p:spPr>
          <a:xfrm>
            <a:off x="5375920" y="6394140"/>
            <a:ext cx="198709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Алексей Стаханов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Результаты промышленного развития БССР в период пер- вых пятилеток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16" name="Google Shape;516;p28"/>
          <p:cNvPicPr preferRelativeResize="0"/>
          <p:nvPr/>
        </p:nvPicPr>
        <p:blipFill rotWithShape="1">
          <a:blip r:embed="rId3">
            <a:alphaModFix/>
          </a:blip>
          <a:srcRect b="0" l="1842" r="13017" t="4661"/>
          <a:stretch/>
        </p:blipFill>
        <p:spPr>
          <a:xfrm>
            <a:off x="7805451" y="908720"/>
            <a:ext cx="4392488" cy="58924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17" name="Google Shape;517;p28"/>
          <p:cNvSpPr txBox="1"/>
          <p:nvPr/>
        </p:nvSpPr>
        <p:spPr>
          <a:xfrm>
            <a:off x="1199456" y="908721"/>
            <a:ext cx="6912768" cy="288031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 учётом достаточных запасов местного сырья, нужды в товарах народного потребления, удобных путей сообщения и производ- ственных традиций основное внимание в БССР уделялось топ- ливной, деревообрабатывающей, бумажной, кожевенной, швей- ной, обувной и пищевой промышленности. В республике были построены торфопредприятие «Осинторф» возле Орши, Бобруй- ский и Гомельский деревообрабатывающие комбинаты, Оршан- ский льнокомбинат, фабрика искусственного волокна в Могилё- ве, швейная фабрика «Знамя индустриализации» и чулочно-три- котажная фабрика им. Коммунистического Интернационала Мо- лодёжи (КИМ) в Витебске.</a:t>
            </a:r>
            <a:endParaRPr/>
          </a:p>
        </p:txBody>
      </p:sp>
      <p:sp>
        <p:nvSpPr>
          <p:cNvPr id="518" name="Google Shape;518;p28"/>
          <p:cNvSpPr txBox="1"/>
          <p:nvPr/>
        </p:nvSpPr>
        <p:spPr>
          <a:xfrm>
            <a:off x="4439816" y="6462655"/>
            <a:ext cx="432048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Экономика БССР в конце 1920-х – 1930-е гг.</a:t>
            </a:r>
            <a:endParaRPr/>
          </a:p>
        </p:txBody>
      </p:sp>
      <p:sp>
        <p:nvSpPr>
          <p:cNvPr id="519" name="Google Shape;519;p28"/>
          <p:cNvSpPr/>
          <p:nvPr/>
        </p:nvSpPr>
        <p:spPr>
          <a:xfrm>
            <a:off x="10344472" y="2780928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7030A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8"/>
          <p:cNvSpPr/>
          <p:nvPr/>
        </p:nvSpPr>
        <p:spPr>
          <a:xfrm>
            <a:off x="10352229" y="2412379"/>
            <a:ext cx="673006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Орша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1" name="Google Shape;521;p28"/>
          <p:cNvSpPr/>
          <p:nvPr/>
        </p:nvSpPr>
        <p:spPr>
          <a:xfrm>
            <a:off x="9480376" y="4365104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8"/>
          <p:cNvSpPr/>
          <p:nvPr/>
        </p:nvSpPr>
        <p:spPr>
          <a:xfrm>
            <a:off x="10806509" y="5229200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8"/>
          <p:cNvSpPr/>
          <p:nvPr/>
        </p:nvSpPr>
        <p:spPr>
          <a:xfrm>
            <a:off x="10815756" y="4834996"/>
            <a:ext cx="824860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Гомель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4" name="Google Shape;524;p28"/>
          <p:cNvSpPr/>
          <p:nvPr/>
        </p:nvSpPr>
        <p:spPr>
          <a:xfrm>
            <a:off x="9480376" y="4058530"/>
            <a:ext cx="1008112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Бобруйск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5" name="Google Shape;525;p28"/>
          <p:cNvSpPr/>
          <p:nvPr/>
        </p:nvSpPr>
        <p:spPr>
          <a:xfrm>
            <a:off x="10442208" y="2819895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70C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8"/>
          <p:cNvSpPr/>
          <p:nvPr/>
        </p:nvSpPr>
        <p:spPr>
          <a:xfrm>
            <a:off x="10315454" y="3486619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8"/>
          <p:cNvSpPr/>
          <p:nvPr/>
        </p:nvSpPr>
        <p:spPr>
          <a:xfrm>
            <a:off x="10280938" y="3127318"/>
            <a:ext cx="947248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Могилёв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8" name="Google Shape;528;p28"/>
          <p:cNvSpPr/>
          <p:nvPr/>
        </p:nvSpPr>
        <p:spPr>
          <a:xfrm>
            <a:off x="10104668" y="1924591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28"/>
          <p:cNvSpPr/>
          <p:nvPr/>
        </p:nvSpPr>
        <p:spPr>
          <a:xfrm>
            <a:off x="10067893" y="1988840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28"/>
          <p:cNvSpPr/>
          <p:nvPr/>
        </p:nvSpPr>
        <p:spPr>
          <a:xfrm>
            <a:off x="10133503" y="1608566"/>
            <a:ext cx="891732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Витебск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Результаты промышленного развития БССР в период пер- вых пятилеток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36" name="Google Shape;536;p29"/>
          <p:cNvPicPr preferRelativeResize="0"/>
          <p:nvPr/>
        </p:nvPicPr>
        <p:blipFill rotWithShape="1">
          <a:blip r:embed="rId3">
            <a:alphaModFix/>
          </a:blip>
          <a:srcRect b="0" l="1842" r="13017" t="4661"/>
          <a:stretch/>
        </p:blipFill>
        <p:spPr>
          <a:xfrm>
            <a:off x="7788188" y="908720"/>
            <a:ext cx="4392488" cy="58924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37" name="Google Shape;537;p29"/>
          <p:cNvSpPr txBox="1"/>
          <p:nvPr/>
        </p:nvSpPr>
        <p:spPr>
          <a:xfrm>
            <a:off x="1199456" y="908721"/>
            <a:ext cx="6912768" cy="36003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Приграничное положение БССР, неразведанность её природных богатств, недостаток сырья, инженерно-технических и рабочих кадров не позволяли развернуть крупномасштабное строитель- ство объектов тяжёлой промышленности, как это делалось в других регионах СССР. Тем не менее часть капиталовложений направлялись на развитие энергетики, машиностроения и про- мышленности строительных материалов. В годы довоенных пя- тилеток вступили в строй Белорусская государственная район- ная электростанция (БелГРЭС), Гомельский завод сельскохозяй- ственного машиностроения («Гомсельмаш»), Минский радиоза- вод, Могилёвские труболитейный и авторемонтный заводы. Были созданы также станкостроительные заводы им. Вороши- лова и им. Кирова в Минске и станкостроительные заводы в Ви- тебске и Гомеле.</a:t>
            </a:r>
            <a:endParaRPr/>
          </a:p>
        </p:txBody>
      </p:sp>
      <p:sp>
        <p:nvSpPr>
          <p:cNvPr id="538" name="Google Shape;538;p29"/>
          <p:cNvSpPr txBox="1"/>
          <p:nvPr/>
        </p:nvSpPr>
        <p:spPr>
          <a:xfrm>
            <a:off x="4439816" y="6462655"/>
            <a:ext cx="432048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Экономика БССР в конце 1920-х – 1930-е гг.</a:t>
            </a:r>
            <a:endParaRPr/>
          </a:p>
        </p:txBody>
      </p:sp>
      <p:sp>
        <p:nvSpPr>
          <p:cNvPr id="539" name="Google Shape;539;p29"/>
          <p:cNvSpPr/>
          <p:nvPr/>
        </p:nvSpPr>
        <p:spPr>
          <a:xfrm>
            <a:off x="10352229" y="2412379"/>
            <a:ext cx="673006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Орша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0" name="Google Shape;540;p29"/>
          <p:cNvSpPr/>
          <p:nvPr/>
        </p:nvSpPr>
        <p:spPr>
          <a:xfrm>
            <a:off x="10815756" y="4834996"/>
            <a:ext cx="824860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Гомель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1" name="Google Shape;541;p29"/>
          <p:cNvSpPr/>
          <p:nvPr/>
        </p:nvSpPr>
        <p:spPr>
          <a:xfrm>
            <a:off x="10280938" y="3127318"/>
            <a:ext cx="947248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Могилёв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2" name="Google Shape;542;p29"/>
          <p:cNvSpPr/>
          <p:nvPr/>
        </p:nvSpPr>
        <p:spPr>
          <a:xfrm>
            <a:off x="10133503" y="1608566"/>
            <a:ext cx="891732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Витебск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3" name="Google Shape;543;p29"/>
          <p:cNvSpPr/>
          <p:nvPr/>
        </p:nvSpPr>
        <p:spPr>
          <a:xfrm>
            <a:off x="10321393" y="2793151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>
            <a:off x="10777674" y="5165003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>
            <a:off x="8328248" y="3560712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7030A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>
            <a:off x="8256240" y="3192163"/>
            <a:ext cx="792088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Минск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7" name="Google Shape;547;p29"/>
          <p:cNvSpPr/>
          <p:nvPr/>
        </p:nvSpPr>
        <p:spPr>
          <a:xfrm>
            <a:off x="10251792" y="3454516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B05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>
            <a:off x="10315086" y="3488705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B05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>
            <a:off x="8277442" y="3620870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>
            <a:off x="8359895" y="3656387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>
            <a:off x="10123295" y="1935764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9"/>
          <p:cNvSpPr/>
          <p:nvPr/>
        </p:nvSpPr>
        <p:spPr>
          <a:xfrm>
            <a:off x="10754562" y="5203995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Первые преобразования в социально-экономической сфе- ре в условиях политики «военного коммунизма»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://petroart.ru/art/s/serov-v-a/img/3.jpg" id="92" name="Google Shape;92;p3"/>
          <p:cNvPicPr preferRelativeResize="0"/>
          <p:nvPr/>
        </p:nvPicPr>
        <p:blipFill rotWithShape="1">
          <a:blip r:embed="rId3">
            <a:alphaModFix/>
          </a:blip>
          <a:srcRect b="0" l="1204" r="1131" t="0"/>
          <a:stretch/>
        </p:blipFill>
        <p:spPr>
          <a:xfrm>
            <a:off x="6987599" y="908720"/>
            <a:ext cx="5076747" cy="58034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93" name="Google Shape;93;p3"/>
          <p:cNvSpPr txBox="1"/>
          <p:nvPr/>
        </p:nvSpPr>
        <p:spPr>
          <a:xfrm>
            <a:off x="3935760" y="6381328"/>
            <a:ext cx="3051839" cy="3307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Декрет о земле. Худ. В.А.Серов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>
            <a:off x="1271791" y="900256"/>
            <a:ext cx="5461433" cy="3437989"/>
            <a:chOff x="327" y="135551"/>
            <a:chExt cx="5461433" cy="3437989"/>
          </a:xfrm>
        </p:grpSpPr>
        <p:sp>
          <p:nvSpPr>
            <p:cNvPr id="95" name="Google Shape;95;p3"/>
            <p:cNvSpPr/>
            <p:nvPr/>
          </p:nvSpPr>
          <p:spPr>
            <a:xfrm>
              <a:off x="327" y="135551"/>
              <a:ext cx="5018866" cy="57868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 txBox="1"/>
            <p:nvPr/>
          </p:nvSpPr>
          <p:spPr>
            <a:xfrm>
              <a:off x="17276" y="152500"/>
              <a:ext cx="4984968" cy="5447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Первые мероприятия советской власти в социально-экономической сфере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02214" y="714233"/>
              <a:ext cx="347351" cy="40707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8" name="Google Shape;98;p3"/>
            <p:cNvSpPr/>
            <p:nvPr/>
          </p:nvSpPr>
          <p:spPr>
            <a:xfrm>
              <a:off x="849566" y="918553"/>
              <a:ext cx="4612194" cy="40550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 txBox="1"/>
            <p:nvPr/>
          </p:nvSpPr>
          <p:spPr>
            <a:xfrm>
              <a:off x="849566" y="918553"/>
              <a:ext cx="4612194" cy="40550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национализация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промышленности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02214" y="714233"/>
              <a:ext cx="347351" cy="98020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01" name="Google Shape;101;p3"/>
            <p:cNvSpPr/>
            <p:nvPr/>
          </p:nvSpPr>
          <p:spPr>
            <a:xfrm>
              <a:off x="849566" y="1491690"/>
              <a:ext cx="4612194" cy="40550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 txBox="1"/>
            <p:nvPr/>
          </p:nvSpPr>
          <p:spPr>
            <a:xfrm>
              <a:off x="849566" y="1491690"/>
              <a:ext cx="4612194" cy="40550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введение 8-часового рабочего дня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02214" y="714233"/>
              <a:ext cx="347351" cy="168586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04" name="Google Shape;104;p3"/>
            <p:cNvSpPr/>
            <p:nvPr/>
          </p:nvSpPr>
          <p:spPr>
            <a:xfrm>
              <a:off x="849566" y="2064827"/>
              <a:ext cx="4612194" cy="67053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 txBox="1"/>
            <p:nvPr/>
          </p:nvSpPr>
          <p:spPr>
            <a:xfrm>
              <a:off x="849566" y="2064827"/>
              <a:ext cx="4612194" cy="6705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ликвидация помещичьего землевладения согласно Декрету о земле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02214" y="714233"/>
              <a:ext cx="347351" cy="252403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07" name="Google Shape;107;p3"/>
            <p:cNvSpPr/>
            <p:nvPr/>
          </p:nvSpPr>
          <p:spPr>
            <a:xfrm>
              <a:off x="849566" y="2903001"/>
              <a:ext cx="4612194" cy="67053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 txBox="1"/>
            <p:nvPr/>
          </p:nvSpPr>
          <p:spPr>
            <a:xfrm>
              <a:off x="849566" y="2903001"/>
              <a:ext cx="4612194" cy="6705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передача бывшей помещичьей земли в рас- поряжение Советов крестьянских депута- тов как органов государственной власти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09" name="Google Shape;109;p3"/>
          <p:cNvGrpSpPr/>
          <p:nvPr/>
        </p:nvGrpSpPr>
        <p:grpSpPr>
          <a:xfrm>
            <a:off x="1271464" y="4617132"/>
            <a:ext cx="5616624" cy="792088"/>
            <a:chOff x="4843171" y="1440146"/>
            <a:chExt cx="3221724" cy="940028"/>
          </a:xfrm>
        </p:grpSpPr>
        <p:sp>
          <p:nvSpPr>
            <p:cNvPr id="110" name="Google Shape;110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4870703" y="1440146"/>
              <a:ext cx="3166660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Национализация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промышленности – это передача предприятий из частной в государственную собст-венность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Результаты промышленного развития БССР в период пер- вых пятилеток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8" name="Google Shape;558;p30"/>
          <p:cNvSpPr txBox="1"/>
          <p:nvPr/>
        </p:nvSpPr>
        <p:spPr>
          <a:xfrm>
            <a:off x="1271464" y="5445224"/>
            <a:ext cx="10801200" cy="129614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БССР были созданы новые отрасли промышленности – топливная, машиностроительная, радиотех- ническая, химическая, наладилось производство искусственного волокна и трикотажа. Сформирова- лись инженерно-технические кадры, выросли кадры рабочего класса. Множество специалистов и ква- лифицированных рабочих было подготовлено в профессионально-технических учебных заведениях, а также на фабриках и заводах.</a:t>
            </a:r>
            <a:endParaRPr/>
          </a:p>
        </p:txBody>
      </p:sp>
      <p:sp>
        <p:nvSpPr>
          <p:cNvPr id="559" name="Google Shape;559;p30"/>
          <p:cNvSpPr txBox="1"/>
          <p:nvPr/>
        </p:nvSpPr>
        <p:spPr>
          <a:xfrm>
            <a:off x="1559496" y="4898095"/>
            <a:ext cx="4944613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Завод «Гомсельмаш». 1932 г.</a:t>
            </a:r>
            <a:endParaRPr/>
          </a:p>
        </p:txBody>
      </p:sp>
      <p:pic>
        <p:nvPicPr>
          <p:cNvPr descr="C:\WINDOWS\Рабочий стол\безымянный1.jpg" id="560" name="Google Shape;560;p30"/>
          <p:cNvPicPr preferRelativeResize="0"/>
          <p:nvPr/>
        </p:nvPicPr>
        <p:blipFill rotWithShape="1">
          <a:blip r:embed="rId3">
            <a:alphaModFix/>
          </a:blip>
          <a:srcRect b="2750" l="0" r="0" t="0"/>
          <a:stretch/>
        </p:blipFill>
        <p:spPr>
          <a:xfrm>
            <a:off x="7032104" y="1223867"/>
            <a:ext cx="4698750" cy="31534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61" name="Google Shape;561;p30"/>
          <p:cNvPicPr preferRelativeResize="0"/>
          <p:nvPr/>
        </p:nvPicPr>
        <p:blipFill rotWithShape="1">
          <a:blip r:embed="rId4">
            <a:alphaModFix/>
          </a:blip>
          <a:srcRect b="2078" l="1625" r="1999" t="5643"/>
          <a:stretch/>
        </p:blipFill>
        <p:spPr>
          <a:xfrm>
            <a:off x="1559496" y="1832644"/>
            <a:ext cx="4944614" cy="298857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62" name="Google Shape;562;p30"/>
          <p:cNvSpPr txBox="1"/>
          <p:nvPr/>
        </p:nvSpPr>
        <p:spPr>
          <a:xfrm>
            <a:off x="7032104" y="4401287"/>
            <a:ext cx="46989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Чулочно-трикотажная  фабрика “КИМ” в Витебске. 1931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Результаты промышленного развития БССР в период пер- вых пятилеток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8" name="Google Shape;568;p31"/>
          <p:cNvSpPr txBox="1"/>
          <p:nvPr/>
        </p:nvSpPr>
        <p:spPr>
          <a:xfrm>
            <a:off x="1271464" y="6309320"/>
            <a:ext cx="10801200" cy="4320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1935 г. за успехи в экономическом развитии БССР была награждена орденом Ленина.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69" name="Google Shape;569;p31"/>
          <p:cNvGrpSpPr/>
          <p:nvPr/>
        </p:nvGrpSpPr>
        <p:grpSpPr>
          <a:xfrm>
            <a:off x="1348985" y="1772813"/>
            <a:ext cx="10646156" cy="3912462"/>
            <a:chOff x="5512" y="624044"/>
            <a:chExt cx="10646156" cy="3912462"/>
          </a:xfrm>
        </p:grpSpPr>
        <p:sp>
          <p:nvSpPr>
            <p:cNvPr id="570" name="Google Shape;570;p31"/>
            <p:cNvSpPr/>
            <p:nvPr/>
          </p:nvSpPr>
          <p:spPr>
            <a:xfrm>
              <a:off x="5328591" y="1416539"/>
              <a:ext cx="4173385" cy="48287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71" name="Google Shape;571;p31"/>
            <p:cNvSpPr/>
            <p:nvPr/>
          </p:nvSpPr>
          <p:spPr>
            <a:xfrm>
              <a:off x="5328591" y="1416539"/>
              <a:ext cx="1391128" cy="48287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72" name="Google Shape;572;p31"/>
            <p:cNvSpPr/>
            <p:nvPr/>
          </p:nvSpPr>
          <p:spPr>
            <a:xfrm>
              <a:off x="3937462" y="1416539"/>
              <a:ext cx="1391128" cy="48287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73" name="Google Shape;573;p31"/>
            <p:cNvSpPr/>
            <p:nvPr/>
          </p:nvSpPr>
          <p:spPr>
            <a:xfrm>
              <a:off x="1155205" y="1416539"/>
              <a:ext cx="4173385" cy="48287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74" name="Google Shape;574;p31"/>
            <p:cNvSpPr/>
            <p:nvPr/>
          </p:nvSpPr>
          <p:spPr>
            <a:xfrm>
              <a:off x="3456385" y="624044"/>
              <a:ext cx="3744411" cy="792494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1"/>
            <p:cNvSpPr txBox="1"/>
            <p:nvPr/>
          </p:nvSpPr>
          <p:spPr>
            <a:xfrm>
              <a:off x="3456385" y="624044"/>
              <a:ext cx="3744411" cy="7924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Итоги осуществления индустриализации в БССР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5512" y="1899410"/>
              <a:ext cx="2299385" cy="2637096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1"/>
            <p:cNvSpPr txBox="1"/>
            <p:nvPr/>
          </p:nvSpPr>
          <p:spPr>
            <a:xfrm>
              <a:off x="5512" y="1899410"/>
              <a:ext cx="2299385" cy="263709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СССР стал одной из 5 стран мира (США, Англия, Франция, Германия, СССР), спо- собных производить любой вид промыш- ленной продукции, доступный тогда человечеству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2787769" y="1899410"/>
              <a:ext cx="2299385" cy="2637096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1"/>
            <p:cNvSpPr txBox="1"/>
            <p:nvPr/>
          </p:nvSpPr>
          <p:spPr>
            <a:xfrm>
              <a:off x="2787769" y="1899410"/>
              <a:ext cx="2299385" cy="263709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БССР из аграрной страны превратилась индустриально- аграрную республику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5570026" y="1899410"/>
              <a:ext cx="2299385" cy="2637096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1"/>
            <p:cNvSpPr txBox="1"/>
            <p:nvPr/>
          </p:nvSpPr>
          <p:spPr>
            <a:xfrm>
              <a:off x="5570026" y="1899410"/>
              <a:ext cx="2299385" cy="263709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появились новые отрасли промышлен- ности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8352283" y="1899410"/>
              <a:ext cx="2299385" cy="2637096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1"/>
            <p:cNvSpPr txBox="1"/>
            <p:nvPr/>
          </p:nvSpPr>
          <p:spPr>
            <a:xfrm>
              <a:off x="8352283" y="1899410"/>
              <a:ext cx="2299385" cy="263709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была ликвидирована безработица, отме- нена карточная сис- тема на промышлен- ные и продовольст- венные товары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методы и особенности проведения коллективи- зации сельского хозяйства в БССР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89" name="Google Shape;589;p32"/>
          <p:cNvSpPr txBox="1"/>
          <p:nvPr/>
        </p:nvSpPr>
        <p:spPr>
          <a:xfrm>
            <a:off x="1271464" y="5805264"/>
            <a:ext cx="10801200" cy="93610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СССР и БССР социально-экономические преобразования в деревне в конце 1920-х – 1930-е гг. извес- тны как коллективизация сельского хозяйства.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Коллективизация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сельского хозяйства – это  объеди- нение индивидуальных хозяйств крестьян в коллективные хозяйства (колхозы).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90" name="Google Shape;590;p32"/>
          <p:cNvGrpSpPr/>
          <p:nvPr/>
        </p:nvGrpSpPr>
        <p:grpSpPr>
          <a:xfrm>
            <a:off x="1271464" y="1124739"/>
            <a:ext cx="10729191" cy="4679226"/>
            <a:chOff x="0" y="144011"/>
            <a:chExt cx="10729191" cy="4679226"/>
          </a:xfrm>
        </p:grpSpPr>
        <p:sp>
          <p:nvSpPr>
            <p:cNvPr id="591" name="Google Shape;591;p32"/>
            <p:cNvSpPr/>
            <p:nvPr/>
          </p:nvSpPr>
          <p:spPr>
            <a:xfrm>
              <a:off x="2926046" y="2769394"/>
              <a:ext cx="4839657" cy="2053843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2"/>
            <p:cNvSpPr txBox="1"/>
            <p:nvPr/>
          </p:nvSpPr>
          <p:spPr>
            <a:xfrm>
              <a:off x="3634797" y="3070172"/>
              <a:ext cx="3422155" cy="14522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Цели коллективизации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 rot="10781443">
              <a:off x="1133392" y="3521810"/>
              <a:ext cx="1694255" cy="58534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8BAAA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0" y="3038595"/>
              <a:ext cx="2266809" cy="156092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2"/>
            <p:cNvSpPr txBox="1"/>
            <p:nvPr/>
          </p:nvSpPr>
          <p:spPr>
            <a:xfrm>
              <a:off x="45718" y="3084313"/>
              <a:ext cx="2175373" cy="14694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обеспечение промышленности необходимым сырьём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 rot="-9236376">
              <a:off x="1570986" y="2192033"/>
              <a:ext cx="2185738" cy="58534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8BAAA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153574" y="1224128"/>
              <a:ext cx="3057045" cy="156092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2"/>
            <p:cNvSpPr txBox="1"/>
            <p:nvPr/>
          </p:nvSpPr>
          <p:spPr>
            <a:xfrm>
              <a:off x="199292" y="1269846"/>
              <a:ext cx="2965609" cy="14694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поиск новых источников для финансирования индустриализации за счёт сверхналога на крестьян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9" name="Google Shape;599;p32"/>
            <p:cNvSpPr/>
            <p:nvPr/>
          </p:nvSpPr>
          <p:spPr>
            <a:xfrm rot="-5406070">
              <a:off x="4470615" y="1503525"/>
              <a:ext cx="1743454" cy="58534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8BAAA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3456381" y="144011"/>
              <a:ext cx="3768844" cy="156092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2"/>
            <p:cNvSpPr txBox="1"/>
            <p:nvPr/>
          </p:nvSpPr>
          <p:spPr>
            <a:xfrm>
              <a:off x="3502099" y="189729"/>
              <a:ext cx="3677408" cy="14694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обеспечение городского населения продуктами питания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2" name="Google Shape;602;p32"/>
            <p:cNvSpPr/>
            <p:nvPr/>
          </p:nvSpPr>
          <p:spPr>
            <a:xfrm rot="-1575850">
              <a:off x="6925047" y="2152640"/>
              <a:ext cx="2317371" cy="58534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8BAAA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7560834" y="1152121"/>
              <a:ext cx="3123930" cy="156092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2"/>
            <p:cNvSpPr txBox="1"/>
            <p:nvPr/>
          </p:nvSpPr>
          <p:spPr>
            <a:xfrm>
              <a:off x="7606552" y="1197839"/>
              <a:ext cx="3032494" cy="14694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механизация труда в сельском хозяйстве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5" name="Google Shape;605;p32"/>
            <p:cNvSpPr/>
            <p:nvPr/>
          </p:nvSpPr>
          <p:spPr>
            <a:xfrm rot="18557">
              <a:off x="7864101" y="3521810"/>
              <a:ext cx="1694255" cy="58534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8BAAA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8387497" y="3038595"/>
              <a:ext cx="2341694" cy="156092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2"/>
            <p:cNvSpPr txBox="1"/>
            <p:nvPr/>
          </p:nvSpPr>
          <p:spPr>
            <a:xfrm>
              <a:off x="8433215" y="3084313"/>
              <a:ext cx="2250258" cy="14694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крупных коллективных хозяйств вместо индивидуальных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методы и особенности проведения коллективи- зации сельского хозяйства в БССР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3" name="Google Shape;613;p33"/>
          <p:cNvSpPr txBox="1"/>
          <p:nvPr/>
        </p:nvSpPr>
        <p:spPr>
          <a:xfrm>
            <a:off x="1271464" y="5589240"/>
            <a:ext cx="10801200" cy="11521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Создание коллективных хозяйств началось с первых лет установления советской власти. До 1927 г. в БССР было более 400 артелей, коммун и товариществ по совместной обработке земли, а также 213 совхозов. Курс на проведение политики коллективизации сельского хозяйства разработал XV съезд ВКП(б) в 1927 г.</a:t>
            </a:r>
            <a:endParaRPr/>
          </a:p>
        </p:txBody>
      </p:sp>
      <p:pic>
        <p:nvPicPr>
          <p:cNvPr id="614" name="Google Shape;61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0056" y="1268760"/>
            <a:ext cx="4507631" cy="39706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15" name="Google Shape;615;p33"/>
          <p:cNvSpPr txBox="1"/>
          <p:nvPr/>
        </p:nvSpPr>
        <p:spPr>
          <a:xfrm>
            <a:off x="4830395" y="3084829"/>
            <a:ext cx="180020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XV съезд ВКП(б)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методы и особенности проведения коллективи- зации сельского хозяйства в БССР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1" name="Google Shape;621;p34"/>
          <p:cNvSpPr txBox="1"/>
          <p:nvPr/>
        </p:nvSpPr>
        <p:spPr>
          <a:xfrm>
            <a:off x="1343472" y="1105460"/>
            <a:ext cx="6768752" cy="23235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Основной формой производственного кооперирования кресть- янских хозяйств были признаны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колхозы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(крупные сельскохо- зяйственные производственные кооперативы), в которых, по мнению их организаторов, наиболее полно сочетались общест- венные и личные интересы крестьян.  Они должны были соз- даваться на базе коллективного хозяйствования и доброволь- ного обобществления средств производства, имеющихся в ин- дивидуальных хозяйствах крестьян. Однако принцип добро- вольности при организации колхозов не всегда обеспечивался.</a:t>
            </a:r>
            <a:endParaRPr/>
          </a:p>
        </p:txBody>
      </p:sp>
      <p:sp>
        <p:nvSpPr>
          <p:cNvPr id="622" name="Google Shape;622;p34"/>
          <p:cNvSpPr txBox="1"/>
          <p:nvPr/>
        </p:nvSpPr>
        <p:spPr>
          <a:xfrm>
            <a:off x="8256240" y="6183027"/>
            <a:ext cx="365760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«Иди в колхоз». Плакат</a:t>
            </a:r>
            <a:endParaRPr/>
          </a:p>
        </p:txBody>
      </p:sp>
      <p:pic>
        <p:nvPicPr>
          <p:cNvPr id="623" name="Google Shape;623;p34"/>
          <p:cNvPicPr preferRelativeResize="0"/>
          <p:nvPr/>
        </p:nvPicPr>
        <p:blipFill rotWithShape="1">
          <a:blip r:embed="rId3">
            <a:alphaModFix/>
          </a:blip>
          <a:srcRect b="5035" l="0" r="0" t="0"/>
          <a:stretch/>
        </p:blipFill>
        <p:spPr>
          <a:xfrm>
            <a:off x="8256240" y="1105460"/>
            <a:ext cx="3657600" cy="5029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методы и особенности проведения коллективи- зации сельского хозяйства в БССР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29" name="Google Shape;629;p35"/>
          <p:cNvGrpSpPr/>
          <p:nvPr/>
        </p:nvGrpSpPr>
        <p:grpSpPr>
          <a:xfrm>
            <a:off x="1635090" y="1198734"/>
            <a:ext cx="9973508" cy="5216156"/>
            <a:chOff x="3586" y="1982"/>
            <a:chExt cx="9973508" cy="5216156"/>
          </a:xfrm>
        </p:grpSpPr>
        <p:sp>
          <p:nvSpPr>
            <p:cNvPr id="630" name="Google Shape;630;p35"/>
            <p:cNvSpPr/>
            <p:nvPr/>
          </p:nvSpPr>
          <p:spPr>
            <a:xfrm>
              <a:off x="3586" y="1982"/>
              <a:ext cx="9973508" cy="66375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5"/>
            <p:cNvSpPr txBox="1"/>
            <p:nvPr/>
          </p:nvSpPr>
          <p:spPr>
            <a:xfrm>
              <a:off x="23027" y="21423"/>
              <a:ext cx="9934626" cy="62487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Отношение крестьян к коллективизации сельского хозяйства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13321" y="977943"/>
              <a:ext cx="3142057" cy="96514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5"/>
            <p:cNvSpPr txBox="1"/>
            <p:nvPr/>
          </p:nvSpPr>
          <p:spPr>
            <a:xfrm>
              <a:off x="41589" y="1006211"/>
              <a:ext cx="3085521" cy="90860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Наибеднейшее и часть среднего крестьянства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19449" y="2255294"/>
              <a:ext cx="3129801" cy="296284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5"/>
            <p:cNvSpPr txBox="1"/>
            <p:nvPr/>
          </p:nvSpPr>
          <p:spPr>
            <a:xfrm>
              <a:off x="106228" y="2342073"/>
              <a:ext cx="2956243" cy="27892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Положительно относились к коллективизации сельского хозяйства и связывали с ней своё будущее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3419312" y="977943"/>
              <a:ext cx="3142057" cy="96514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5"/>
            <p:cNvSpPr txBox="1"/>
            <p:nvPr/>
          </p:nvSpPr>
          <p:spPr>
            <a:xfrm>
              <a:off x="3447580" y="1006211"/>
              <a:ext cx="3085521" cy="90860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Большая часть середняков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3425440" y="2255294"/>
              <a:ext cx="3129801" cy="296284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5"/>
            <p:cNvSpPr txBox="1"/>
            <p:nvPr/>
          </p:nvSpPr>
          <p:spPr>
            <a:xfrm>
              <a:off x="3512219" y="2342073"/>
              <a:ext cx="2956243" cy="27892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Проявляли политическую неустойчивость, колебания, сдержанность, иногда враждебность из-за непонимания или запугивания со стороны кулаков, боялись проиграть, потерять собственность и ничего не получить взамен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6825302" y="977943"/>
              <a:ext cx="3142057" cy="96514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5"/>
            <p:cNvSpPr txBox="1"/>
            <p:nvPr/>
          </p:nvSpPr>
          <p:spPr>
            <a:xfrm>
              <a:off x="6853570" y="1006211"/>
              <a:ext cx="3085521" cy="90860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Часть зажиточного крестьянства, сельская буржуазия (кулаки)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6831430" y="2255294"/>
              <a:ext cx="3129801" cy="296284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5"/>
            <p:cNvSpPr txBox="1"/>
            <p:nvPr/>
          </p:nvSpPr>
          <p:spPr>
            <a:xfrm>
              <a:off x="6918209" y="2342073"/>
              <a:ext cx="2956243" cy="27892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Враждебно относились к колхозам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методы и особенности проведения коллективи- зации сельского хозяйства в БССР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49" name="Google Shape;64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4232" y="1124744"/>
            <a:ext cx="3839393" cy="50030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50" name="Google Shape;650;p36"/>
          <p:cNvSpPr txBox="1"/>
          <p:nvPr/>
        </p:nvSpPr>
        <p:spPr>
          <a:xfrm>
            <a:off x="1343472" y="1105460"/>
            <a:ext cx="6768752" cy="33316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При организации колхозов осуществлялось обобществление средств производства, имеющихся в крестьянских хозяйствах, и на этой базе создавались неделимые фонды колхозов. Подле- жали обобществлению сеялки, жатки, молотилки, веялки, плу- ги, культиваторы, бороны, повозки, другая сельскохозяйствен- ная техника, приспособления сельскохозяйственного назначе- ния, а также лошади как тягловая сила и постройки сельско- хозяйственного назначения – гумна, клети, амбары и др. Кате- горически запрещалось обобществлять жилые постройки крестьян и предметы их домашнего обихода, коров, свиней, овец, других животных, а также домашнюю птицу (кур, гусей, уток и др.). Не разрешалось обобществлять помещения для со- держания домашних животных и птицы.</a:t>
            </a:r>
            <a:endParaRPr/>
          </a:p>
        </p:txBody>
      </p:sp>
      <p:sp>
        <p:nvSpPr>
          <p:cNvPr id="651" name="Google Shape;651;p36"/>
          <p:cNvSpPr txBox="1"/>
          <p:nvPr/>
        </p:nvSpPr>
        <p:spPr>
          <a:xfrm>
            <a:off x="8184231" y="6183027"/>
            <a:ext cx="38394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«Иди, товарищ, к нам в колхоз!». Плакат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методы и особенности проведения коллективи- зации сельского хозяйства в БССР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7" name="Google Shape;657;p37"/>
          <p:cNvSpPr txBox="1"/>
          <p:nvPr/>
        </p:nvSpPr>
        <p:spPr>
          <a:xfrm>
            <a:off x="1271464" y="3429000"/>
            <a:ext cx="10801200" cy="33316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Осуществление форсированной индустриализации требовало значительных средств, которые ре- шено было получить за счёт деревни. Государство снизило закупочные цены на сельскохозяйствен- ную продукцию, что вызвало нежелание крестьян продавать хлеб по низким ценам. В результате воз- ник так называемый «хлебный кризис» 1928-1929 гг. В нём обвинили зажиточных крестьян, которых называли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кулаками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В советскую историю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1929 г.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вошёл под названием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«Год великого перелома»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Так называлась статья И.В.Сталина, напечатанная в газете «Правда», ставшая теоретическим обосно- ванием перехода к политике сплошной коллективизации. Запись крестьянства в колхозы с 1929 г. не всегда происходила добровольно. В феврале 1930 г. было принято решение коллективизировать к марту 75-80% крестьянских хозяйств. В БССР особенностью коллективизации стало то, что она соп- ровождалась массовым и ускоренным сселением хуторских хо зяйств в колхозные центры. При вступ- лении крестьян в колхоз нередко обобществлялись не только их  сельскохозяйственная техника, ору- дия труда, лошади, постройки, но и индивидуальное имущество. Случалось, что в колхоз заставляли отдавать даже домашний скот (коров) и птицу (кур).</a:t>
            </a:r>
            <a:endParaRPr/>
          </a:p>
        </p:txBody>
      </p:sp>
      <p:sp>
        <p:nvSpPr>
          <p:cNvPr id="658" name="Google Shape;658;p37"/>
          <p:cNvSpPr txBox="1"/>
          <p:nvPr/>
        </p:nvSpPr>
        <p:spPr>
          <a:xfrm>
            <a:off x="2462877" y="2008327"/>
            <a:ext cx="3839393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Коллективизация. Худ. П.Павлов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59" name="Google Shape;65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2270" y="926208"/>
            <a:ext cx="4014503" cy="250279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Причины, методы и особенности проведения коллективи- зации сельского хозяйства в БССР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5" name="Google Shape;665;p38"/>
          <p:cNvSpPr txBox="1"/>
          <p:nvPr/>
        </p:nvSpPr>
        <p:spPr>
          <a:xfrm>
            <a:off x="1343472" y="1105460"/>
            <a:ext cx="6768752" cy="23235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Тех, кто не желал записываться в колхозы, могли причислить к кулакам. В отношении таких крестьян проводилось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раскула- чивание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, в ходе которого насильственно отнималось их иму- щество. Раскулаченных высылали в Сибирь и северные районы СССР. После раскулачивания некоторая часть имущества зажи- точных крестьян доставалась беднякам. С  началом сплошной коллективизации раскулачивание превратилось в политику ликвидации кулачества как класса, проводившуюся в жёсткой форме. В обществе создавался образ кулака как врага народа.</a:t>
            </a:r>
            <a:endParaRPr/>
          </a:p>
        </p:txBody>
      </p:sp>
      <p:sp>
        <p:nvSpPr>
          <p:cNvPr id="666" name="Google Shape;666;p38"/>
          <p:cNvSpPr txBox="1"/>
          <p:nvPr/>
        </p:nvSpPr>
        <p:spPr>
          <a:xfrm>
            <a:off x="8317940" y="6183027"/>
            <a:ext cx="36108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«Ликвидируем кулачество как класс». Плакат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67" name="Google Shape;66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7940" y="1105460"/>
            <a:ext cx="3571974" cy="50043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9"/>
          <p:cNvSpPr txBox="1"/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Результаты колхозного строительства в БССР в период пер- вых пятилеток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3" name="Google Shape;673;p39"/>
          <p:cNvSpPr txBox="1"/>
          <p:nvPr/>
        </p:nvSpPr>
        <p:spPr>
          <a:xfrm>
            <a:off x="1343472" y="906589"/>
            <a:ext cx="6768752" cy="19442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результате проведения сплошной коллективизации в БССР была сформирована материально-техническая база, необходи- мая для дальнейшего индустриального развития республики. С целью обеспечения колхозов техникой создавались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машин- но-тракторные станции (МТС)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Первая МТС в БССР была ор- ганизована в 1930 г. в местечке Койданово (нынешний Дзер- жинск).</a:t>
            </a:r>
            <a:endParaRPr/>
          </a:p>
        </p:txBody>
      </p:sp>
      <p:pic>
        <p:nvPicPr>
          <p:cNvPr id="674" name="Google Shape;674;p39"/>
          <p:cNvPicPr preferRelativeResize="0"/>
          <p:nvPr/>
        </p:nvPicPr>
        <p:blipFill rotWithShape="1">
          <a:blip r:embed="rId3">
            <a:alphaModFix/>
          </a:blip>
          <a:srcRect b="0" l="1842" r="13017" t="4661"/>
          <a:stretch/>
        </p:blipFill>
        <p:spPr>
          <a:xfrm>
            <a:off x="7788188" y="908720"/>
            <a:ext cx="4392488" cy="58924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75" name="Google Shape;675;p39"/>
          <p:cNvSpPr txBox="1"/>
          <p:nvPr/>
        </p:nvSpPr>
        <p:spPr>
          <a:xfrm>
            <a:off x="4439816" y="6462655"/>
            <a:ext cx="432048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Экономика БССР в конце 1920-х – 1930-е гг.</a:t>
            </a:r>
            <a:endParaRPr/>
          </a:p>
        </p:txBody>
      </p:sp>
      <p:sp>
        <p:nvSpPr>
          <p:cNvPr id="676" name="Google Shape;676;p39"/>
          <p:cNvSpPr/>
          <p:nvPr/>
        </p:nvSpPr>
        <p:spPr>
          <a:xfrm>
            <a:off x="8112224" y="3729988"/>
            <a:ext cx="247561" cy="249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9"/>
          <p:cNvSpPr/>
          <p:nvPr/>
        </p:nvSpPr>
        <p:spPr>
          <a:xfrm>
            <a:off x="8040216" y="3361439"/>
            <a:ext cx="1071646" cy="296542"/>
          </a:xfrm>
          <a:prstGeom prst="wedgeRectCallout">
            <a:avLst>
              <a:gd fmla="val -25578" name="adj1"/>
              <a:gd fmla="val 83255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Койданово</a:t>
            </a:r>
            <a:endParaRPr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78" name="Google Shape;67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9576" y="2850805"/>
            <a:ext cx="4762500" cy="25146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79" name="Google Shape;679;p39"/>
          <p:cNvSpPr txBox="1"/>
          <p:nvPr/>
        </p:nvSpPr>
        <p:spPr>
          <a:xfrm>
            <a:off x="2279576" y="5445224"/>
            <a:ext cx="476250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Первая в БССР МТС. Фото 1932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Первые преобразования в социально-экономической сфе- ре в условиях политики «военного коммунизма»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ÑÐ°ÑÐºÐ¸Ð¹ ÐºÑÑÑ Ð¸ÑÑÐ¾ÑÐ¸Ð¸. ÐÑÐ¾Ð´ÑÐ°Ð·Ð²ÑÑÑÑÐºÐ°" id="117" name="Google Shape;1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0056" y="2694644"/>
            <a:ext cx="5474460" cy="40206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18" name="Google Shape;118;p4"/>
          <p:cNvGrpSpPr/>
          <p:nvPr/>
        </p:nvGrpSpPr>
        <p:grpSpPr>
          <a:xfrm>
            <a:off x="1199456" y="958061"/>
            <a:ext cx="10729190" cy="1584176"/>
            <a:chOff x="4814658" y="1440146"/>
            <a:chExt cx="3279068" cy="940028"/>
          </a:xfrm>
        </p:grpSpPr>
        <p:sp>
          <p:nvSpPr>
            <p:cNvPr id="119" name="Google Shape;119;p4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4"/>
            <p:cNvSpPr txBox="1"/>
            <p:nvPr/>
          </p:nvSpPr>
          <p:spPr>
            <a:xfrm>
              <a:off x="4814658" y="1440146"/>
              <a:ext cx="3279068" cy="94002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Первые преобразования в социально-экономической жизни происходили в условиях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политики  «военного коммунизма».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Главным при её осуществлении в деревне стало введение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продразвёрст- ки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. Она представляла собой систему заготовок сельскохозяйственной продукции. В соответствии с ней крестьяне были обязаны сдавать государству все излишки продукции, в первую очередь зерна,  для обеспечения Красной Армии и населения городов. Из города в деревню направлялись продот- ряды для заготовок сельскохозяйственной продукции. Проведение продразвёрстки вызвало недо- вольство крестьянства.</a:t>
              </a:r>
              <a:endParaRPr/>
            </a:p>
          </p:txBody>
        </p:sp>
      </p:grpSp>
      <p:sp>
        <p:nvSpPr>
          <p:cNvPr id="121" name="Google Shape;121;p4"/>
          <p:cNvSpPr txBox="1"/>
          <p:nvPr/>
        </p:nvSpPr>
        <p:spPr>
          <a:xfrm>
            <a:off x="3090944" y="6387947"/>
            <a:ext cx="3528392" cy="3307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Продразвёрства. Худ. И.Владимиров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0"/>
          <p:cNvSpPr txBox="1"/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Результаты колхозного строительства в БССР в период пер- вых пятилеток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5" name="Google Shape;685;p40"/>
          <p:cNvSpPr txBox="1"/>
          <p:nvPr/>
        </p:nvSpPr>
        <p:spPr>
          <a:xfrm>
            <a:off x="1343472" y="4653136"/>
            <a:ext cx="10729192" cy="20882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Коллективизация привела к изменению социальной структуры населения, так как возросла числен- ность колхозного крестьянства. В 1939 г. колхозы объединяли более 90% крестьянских хозяйств. Ра- бота в колхозах оплачивалась не деньгами, а продуктами в конце года по количеству отработанных дней – так называемых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трудодней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С середины 1930-х гг. в колхозах республики был установлен ми- нимум выработки трудодней -  80. Колхозников, не выполнявших этого минимума, привлекали к ад- министративной ответственности. В  1932 г., когда в СССР была введена паспортная система, колхоз- никам паспортов не выдали. Получить их они могли с разрешения правления колхоза. Права колхоз- ников на перемещение и свободный выбор работы фактически были ограничены.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6" name="Google Shape;686;p40"/>
          <p:cNvSpPr txBox="1"/>
          <p:nvPr/>
        </p:nvSpPr>
        <p:spPr>
          <a:xfrm>
            <a:off x="1528560" y="2591902"/>
            <a:ext cx="374441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Проведение коллективизации в БССР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87" name="Google Shape;68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3912" y="908721"/>
            <a:ext cx="6274321" cy="37049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1"/>
          <p:cNvSpPr txBox="1"/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Результаты колхозного строительства в БССР в период пер- вых пятилеток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93" name="Google Shape;693;p41"/>
          <p:cNvGrpSpPr/>
          <p:nvPr/>
        </p:nvGrpSpPr>
        <p:grpSpPr>
          <a:xfrm>
            <a:off x="1344383" y="1820798"/>
            <a:ext cx="10655361" cy="3984466"/>
            <a:chOff x="910" y="912078"/>
            <a:chExt cx="10655361" cy="3984466"/>
          </a:xfrm>
        </p:grpSpPr>
        <p:sp>
          <p:nvSpPr>
            <p:cNvPr id="694" name="Google Shape;694;p41"/>
            <p:cNvSpPr/>
            <p:nvPr/>
          </p:nvSpPr>
          <p:spPr>
            <a:xfrm>
              <a:off x="5328591" y="1540917"/>
              <a:ext cx="4415406" cy="38315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5" name="Google Shape;695;p41"/>
            <p:cNvSpPr/>
            <p:nvPr/>
          </p:nvSpPr>
          <p:spPr>
            <a:xfrm>
              <a:off x="5328591" y="1540917"/>
              <a:ext cx="2207703" cy="38315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6" name="Google Shape;696;p41"/>
            <p:cNvSpPr/>
            <p:nvPr/>
          </p:nvSpPr>
          <p:spPr>
            <a:xfrm>
              <a:off x="5282870" y="1540917"/>
              <a:ext cx="91440" cy="38315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7" name="Google Shape;697;p41"/>
            <p:cNvSpPr/>
            <p:nvPr/>
          </p:nvSpPr>
          <p:spPr>
            <a:xfrm>
              <a:off x="3120887" y="1540917"/>
              <a:ext cx="2207703" cy="38315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8" name="Google Shape;698;p41"/>
            <p:cNvSpPr/>
            <p:nvPr/>
          </p:nvSpPr>
          <p:spPr>
            <a:xfrm>
              <a:off x="913184" y="1540917"/>
              <a:ext cx="4415406" cy="38315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9" name="Google Shape;699;p41"/>
            <p:cNvSpPr/>
            <p:nvPr/>
          </p:nvSpPr>
          <p:spPr>
            <a:xfrm>
              <a:off x="3240359" y="912078"/>
              <a:ext cx="4176463" cy="62883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1"/>
            <p:cNvSpPr txBox="1"/>
            <p:nvPr/>
          </p:nvSpPr>
          <p:spPr>
            <a:xfrm>
              <a:off x="3240359" y="912078"/>
              <a:ext cx="4176463" cy="6288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Итоги коллективизации в БССР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1" name="Google Shape;701;p41"/>
            <p:cNvSpPr/>
            <p:nvPr/>
          </p:nvSpPr>
          <p:spPr>
            <a:xfrm>
              <a:off x="910" y="1924073"/>
              <a:ext cx="1824548" cy="297247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1"/>
            <p:cNvSpPr txBox="1"/>
            <p:nvPr/>
          </p:nvSpPr>
          <p:spPr>
            <a:xfrm>
              <a:off x="910" y="1924073"/>
              <a:ext cx="1824548" cy="297247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крупных коллективных хозяйств с использованием машинной техники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2208613" y="1924073"/>
              <a:ext cx="1824548" cy="297247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1"/>
            <p:cNvSpPr txBox="1"/>
            <p:nvPr/>
          </p:nvSpPr>
          <p:spPr>
            <a:xfrm>
              <a:off x="2208613" y="1924073"/>
              <a:ext cx="1824548" cy="297247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материально- технической базы сельского хозяйства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5" name="Google Shape;705;p41"/>
            <p:cNvSpPr/>
            <p:nvPr/>
          </p:nvSpPr>
          <p:spPr>
            <a:xfrm>
              <a:off x="4416316" y="1924073"/>
              <a:ext cx="1824548" cy="297247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1"/>
            <p:cNvSpPr txBox="1"/>
            <p:nvPr/>
          </p:nvSpPr>
          <p:spPr>
            <a:xfrm>
              <a:off x="4416316" y="1924073"/>
              <a:ext cx="1824548" cy="297247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изменение социальной структуры населения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7" name="Google Shape;707;p41"/>
            <p:cNvSpPr/>
            <p:nvPr/>
          </p:nvSpPr>
          <p:spPr>
            <a:xfrm>
              <a:off x="6624020" y="1924073"/>
              <a:ext cx="1824548" cy="297247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1"/>
            <p:cNvSpPr txBox="1"/>
            <p:nvPr/>
          </p:nvSpPr>
          <p:spPr>
            <a:xfrm>
              <a:off x="6624020" y="1924073"/>
              <a:ext cx="1824548" cy="297247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лишение крестьян права свободного перемещения в результате введения в 1932 г. паспортной системы только для жителей городов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9" name="Google Shape;709;p41"/>
            <p:cNvSpPr/>
            <p:nvPr/>
          </p:nvSpPr>
          <p:spPr>
            <a:xfrm>
              <a:off x="8831723" y="1924073"/>
              <a:ext cx="1824548" cy="297116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1"/>
            <p:cNvSpPr txBox="1"/>
            <p:nvPr/>
          </p:nvSpPr>
          <p:spPr>
            <a:xfrm>
              <a:off x="8831723" y="1924073"/>
              <a:ext cx="1824548" cy="29711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лишение колхозов хозяйственной самостоятель- ности, что тормозило их экономический рост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2"/>
          <p:cNvSpPr txBox="1"/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Литература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6" name="Google Shape;71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560" y="1124744"/>
            <a:ext cx="3117373" cy="40538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717" name="Google Shape;717;p42"/>
          <p:cNvSpPr txBox="1"/>
          <p:nvPr/>
        </p:nvSpPr>
        <p:spPr>
          <a:xfrm>
            <a:off x="1293767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Панов С.В. и др. История Беларуси. 1917г. – начало XXI в.: Учебное пособие для 9 класса. – Минск: Издательский центр БГУ, 2019,  §1, п. 3; §§5-6.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8" name="Google Shape;71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0216" y="1044222"/>
            <a:ext cx="3096344" cy="40220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719" name="Google Shape;719;p42"/>
          <p:cNvSpPr txBox="1"/>
          <p:nvPr/>
        </p:nvSpPr>
        <p:spPr>
          <a:xfrm>
            <a:off x="7331287" y="5179753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Касович А.В. и др. История Беларуси. XIX – начало XXI в.: Учебное пособие для 11 класса. / Под ред. А.В.Касовича, А.П.Со- ловьянова. – Минск: Издательский центр БГУ, 2021, §10, п. 1-4.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Первые преобразования в социально-экономической сфе- ре в условиях политики «военного коммунизма»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7" name="Google Shape;127;p5"/>
          <p:cNvGrpSpPr/>
          <p:nvPr/>
        </p:nvGrpSpPr>
        <p:grpSpPr>
          <a:xfrm>
            <a:off x="1668440" y="1487327"/>
            <a:ext cx="9740499" cy="4219429"/>
            <a:chOff x="108944" y="2543"/>
            <a:chExt cx="9740499" cy="4219429"/>
          </a:xfrm>
        </p:grpSpPr>
        <p:sp>
          <p:nvSpPr>
            <p:cNvPr id="128" name="Google Shape;128;p5"/>
            <p:cNvSpPr/>
            <p:nvPr/>
          </p:nvSpPr>
          <p:spPr>
            <a:xfrm>
              <a:off x="108944" y="2543"/>
              <a:ext cx="7170814" cy="43276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5"/>
            <p:cNvSpPr txBox="1"/>
            <p:nvPr/>
          </p:nvSpPr>
          <p:spPr>
            <a:xfrm>
              <a:off x="121619" y="15218"/>
              <a:ext cx="7145464" cy="40741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Характерные черты политики «военного коммунизма»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26025" y="435305"/>
              <a:ext cx="717081" cy="32457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1" name="Google Shape;131;p5"/>
            <p:cNvSpPr/>
            <p:nvPr/>
          </p:nvSpPr>
          <p:spPr>
            <a:xfrm>
              <a:off x="1543107" y="543496"/>
              <a:ext cx="8306336" cy="43276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1543107" y="543496"/>
              <a:ext cx="8306336" cy="4327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национализация промышленности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826025" y="435305"/>
              <a:ext cx="717081" cy="86552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4" name="Google Shape;134;p5"/>
            <p:cNvSpPr/>
            <p:nvPr/>
          </p:nvSpPr>
          <p:spPr>
            <a:xfrm>
              <a:off x="1543107" y="1084448"/>
              <a:ext cx="8306336" cy="43276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5"/>
            <p:cNvSpPr txBox="1"/>
            <p:nvPr/>
          </p:nvSpPr>
          <p:spPr>
            <a:xfrm>
              <a:off x="1543107" y="1084448"/>
              <a:ext cx="8306336" cy="4327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государственная монополия на торговлю хлебом и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продразвёрстка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826025" y="435305"/>
              <a:ext cx="717081" cy="140647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7" name="Google Shape;137;p5"/>
            <p:cNvSpPr/>
            <p:nvPr/>
          </p:nvSpPr>
          <p:spPr>
            <a:xfrm>
              <a:off x="1543107" y="1625401"/>
              <a:ext cx="8306336" cy="43276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5"/>
            <p:cNvSpPr txBox="1"/>
            <p:nvPr/>
          </p:nvSpPr>
          <p:spPr>
            <a:xfrm>
              <a:off x="1543107" y="1625401"/>
              <a:ext cx="8306336" cy="4327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запрет товарно-денежных отношений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826025" y="435305"/>
              <a:ext cx="717081" cy="194742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0" name="Google Shape;140;p5"/>
            <p:cNvSpPr/>
            <p:nvPr/>
          </p:nvSpPr>
          <p:spPr>
            <a:xfrm>
              <a:off x="1543107" y="2166353"/>
              <a:ext cx="8306336" cy="43276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5"/>
            <p:cNvSpPr txBox="1"/>
            <p:nvPr/>
          </p:nvSpPr>
          <p:spPr>
            <a:xfrm>
              <a:off x="1543107" y="2166353"/>
              <a:ext cx="8306336" cy="4327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всеобщая трудовая повинность (по принципу «кто не работает, тот не ест»)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26025" y="435305"/>
              <a:ext cx="717081" cy="24883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3" name="Google Shape;143;p5"/>
            <p:cNvSpPr/>
            <p:nvPr/>
          </p:nvSpPr>
          <p:spPr>
            <a:xfrm>
              <a:off x="1543107" y="2707306"/>
              <a:ext cx="8306336" cy="43276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5"/>
            <p:cNvSpPr txBox="1"/>
            <p:nvPr/>
          </p:nvSpPr>
          <p:spPr>
            <a:xfrm>
              <a:off x="1543107" y="2707306"/>
              <a:ext cx="8306336" cy="4327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бесплатность коммунальных услуг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6025" y="435305"/>
              <a:ext cx="717081" cy="302933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6" name="Google Shape;146;p5"/>
            <p:cNvSpPr/>
            <p:nvPr/>
          </p:nvSpPr>
          <p:spPr>
            <a:xfrm>
              <a:off x="1543107" y="3248258"/>
              <a:ext cx="8306336" cy="43276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5"/>
            <p:cNvSpPr txBox="1"/>
            <p:nvPr/>
          </p:nvSpPr>
          <p:spPr>
            <a:xfrm>
              <a:off x="1543107" y="3248258"/>
              <a:ext cx="8306336" cy="4327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натуральная оплата труда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26025" y="435305"/>
              <a:ext cx="717081" cy="357028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9" name="Google Shape;149;p5"/>
            <p:cNvSpPr/>
            <p:nvPr/>
          </p:nvSpPr>
          <p:spPr>
            <a:xfrm>
              <a:off x="1543107" y="3789211"/>
              <a:ext cx="8306336" cy="43276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1543107" y="3789211"/>
              <a:ext cx="8306336" cy="4327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уравнительный принцип труда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Первые преобразования в социально-экономической сфе- ре в условиях политики «военного коммунизма»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6" name="Google Shape;156;p6"/>
          <p:cNvGrpSpPr/>
          <p:nvPr/>
        </p:nvGrpSpPr>
        <p:grpSpPr>
          <a:xfrm>
            <a:off x="1561678" y="1659642"/>
            <a:ext cx="9954023" cy="3874799"/>
            <a:chOff x="2182" y="174858"/>
            <a:chExt cx="9954023" cy="3874799"/>
          </a:xfrm>
        </p:grpSpPr>
        <p:sp>
          <p:nvSpPr>
            <p:cNvPr id="157" name="Google Shape;157;p6"/>
            <p:cNvSpPr/>
            <p:nvPr/>
          </p:nvSpPr>
          <p:spPr>
            <a:xfrm>
              <a:off x="2182" y="174858"/>
              <a:ext cx="6021858" cy="45585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6"/>
            <p:cNvSpPr txBox="1"/>
            <p:nvPr/>
          </p:nvSpPr>
          <p:spPr>
            <a:xfrm>
              <a:off x="15534" y="188210"/>
              <a:ext cx="5995154" cy="42915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Итоги политики «военного коммунизма»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604367" y="630717"/>
              <a:ext cx="602185" cy="3418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0" name="Google Shape;160;p6"/>
            <p:cNvSpPr/>
            <p:nvPr/>
          </p:nvSpPr>
          <p:spPr>
            <a:xfrm>
              <a:off x="1206553" y="744682"/>
              <a:ext cx="8749652" cy="455858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6"/>
            <p:cNvSpPr txBox="1"/>
            <p:nvPr/>
          </p:nvSpPr>
          <p:spPr>
            <a:xfrm>
              <a:off x="1206553" y="744682"/>
              <a:ext cx="8749652" cy="45585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снижение производительности труда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604367" y="630717"/>
              <a:ext cx="602185" cy="91171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3" name="Google Shape;163;p6"/>
            <p:cNvSpPr/>
            <p:nvPr/>
          </p:nvSpPr>
          <p:spPr>
            <a:xfrm>
              <a:off x="1206553" y="1314505"/>
              <a:ext cx="8749652" cy="455858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6"/>
            <p:cNvSpPr txBox="1"/>
            <p:nvPr/>
          </p:nvSpPr>
          <p:spPr>
            <a:xfrm>
              <a:off x="1206553" y="1314505"/>
              <a:ext cx="8749652" cy="45585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снижение выпуска промышленной продукции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604367" y="630717"/>
              <a:ext cx="602185" cy="148154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6" name="Google Shape;166;p6"/>
            <p:cNvSpPr/>
            <p:nvPr/>
          </p:nvSpPr>
          <p:spPr>
            <a:xfrm>
              <a:off x="1206553" y="1884329"/>
              <a:ext cx="8749652" cy="455858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6"/>
            <p:cNvSpPr txBox="1"/>
            <p:nvPr/>
          </p:nvSpPr>
          <p:spPr>
            <a:xfrm>
              <a:off x="1206553" y="1884329"/>
              <a:ext cx="8749652" cy="45585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снижение уровня производства зерновых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04367" y="630717"/>
              <a:ext cx="602185" cy="205136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9" name="Google Shape;169;p6"/>
            <p:cNvSpPr/>
            <p:nvPr/>
          </p:nvSpPr>
          <p:spPr>
            <a:xfrm>
              <a:off x="1206553" y="2454152"/>
              <a:ext cx="8749652" cy="455858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 txBox="1"/>
            <p:nvPr/>
          </p:nvSpPr>
          <p:spPr>
            <a:xfrm>
              <a:off x="1206553" y="2454152"/>
              <a:ext cx="8749652" cy="45585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высокий уровень инфляции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604367" y="630717"/>
              <a:ext cx="602185" cy="262118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2" name="Google Shape;172;p6"/>
            <p:cNvSpPr/>
            <p:nvPr/>
          </p:nvSpPr>
          <p:spPr>
            <a:xfrm>
              <a:off x="1206553" y="3023976"/>
              <a:ext cx="8749652" cy="455858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6"/>
            <p:cNvSpPr txBox="1"/>
            <p:nvPr/>
          </p:nvSpPr>
          <p:spPr>
            <a:xfrm>
              <a:off x="1206553" y="3023976"/>
              <a:ext cx="8749652" cy="45585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развал транспорта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604367" y="630717"/>
              <a:ext cx="602185" cy="319101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5" name="Google Shape;175;p6"/>
            <p:cNvSpPr/>
            <p:nvPr/>
          </p:nvSpPr>
          <p:spPr>
            <a:xfrm>
              <a:off x="1206553" y="3593799"/>
              <a:ext cx="8749652" cy="455858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6"/>
            <p:cNvSpPr txBox="1"/>
            <p:nvPr/>
          </p:nvSpPr>
          <p:spPr>
            <a:xfrm>
              <a:off x="1206553" y="3593799"/>
              <a:ext cx="8749652" cy="45585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тяжёлый экономический и социальный кризис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Социально-экономическое положение Беларуси после Пер- вой мировой и гражданской войн</a:t>
            </a:r>
            <a:endParaRPr/>
          </a:p>
        </p:txBody>
      </p:sp>
      <p:sp>
        <p:nvSpPr>
          <p:cNvPr id="182" name="Google Shape;182;p7"/>
          <p:cNvSpPr txBox="1"/>
          <p:nvPr/>
        </p:nvSpPr>
        <p:spPr>
          <a:xfrm>
            <a:off x="1199456" y="5445224"/>
            <a:ext cx="10729190" cy="129614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Территория Беларуси на протяжении более 6 лет была ареной боевых действий. Это очень отрица- тельно сказалось на её экономике. Промышленное производство в 1920 г. по сравнению с довоен- ным сократилось в 7 раз. Из 715 промышленных предприятий Беларуси после войны осталось 235. Многие из них не работали. Количество рабочих уменьшилось почти на 30%, а их заработная плата составила 10-20% от довоенного уровня.</a:t>
            </a:r>
            <a:endParaRPr/>
          </a:p>
        </p:txBody>
      </p:sp>
      <p:sp>
        <p:nvSpPr>
          <p:cNvPr id="183" name="Google Shape;183;p7"/>
          <p:cNvSpPr txBox="1"/>
          <p:nvPr/>
        </p:nvSpPr>
        <p:spPr>
          <a:xfrm>
            <a:off x="1245121" y="2966440"/>
            <a:ext cx="391477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Минск. Начало 1920-х гг.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896" y="939473"/>
            <a:ext cx="6412390" cy="43924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Социально-экономическое положение Беларуси после Пер- вой мировой и гражданской войн</a:t>
            </a:r>
            <a:endParaRPr/>
          </a:p>
        </p:txBody>
      </p:sp>
      <p:sp>
        <p:nvSpPr>
          <p:cNvPr id="190" name="Google Shape;190;p8"/>
          <p:cNvSpPr txBox="1"/>
          <p:nvPr/>
        </p:nvSpPr>
        <p:spPr>
          <a:xfrm>
            <a:off x="1199456" y="5589240"/>
            <a:ext cx="10729190" cy="11521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Продукция сельского хозяйства составляла менее 50% от довоенного уровня. Посевные площади уменьшились более чем на треть. Население Беларуси значительно сократилось. Происходила люм- пенизация (духовное и материальное обнищание людей, сопровождавшееся потерей ими постоян- ной работы, связи со своей социальной группой). Пришла в упадок и мораль.</a:t>
            </a:r>
            <a:endParaRPr/>
          </a:p>
        </p:txBody>
      </p:sp>
      <p:sp>
        <p:nvSpPr>
          <p:cNvPr id="191" name="Google Shape;191;p8"/>
          <p:cNvSpPr txBox="1"/>
          <p:nvPr/>
        </p:nvSpPr>
        <p:spPr>
          <a:xfrm>
            <a:off x="2855640" y="3073142"/>
            <a:ext cx="244827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белорусской деревне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2" name="Google Shape;19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3912" y="1412776"/>
            <a:ext cx="6181902" cy="365928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Переход к новой экономической политике (нэп)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8" name="Google Shape;198;p9"/>
          <p:cNvSpPr txBox="1"/>
          <p:nvPr/>
        </p:nvSpPr>
        <p:spPr>
          <a:xfrm>
            <a:off x="1224136" y="836712"/>
            <a:ext cx="5544616" cy="12767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Положение, сложившееся в стране, требовало кар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динальных перемен. Выход, по мнению В.Ленина, был в замене политики «военного коммунизма»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новой экономической политикой (нэпом)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Она была принята на Х съезде РКП(б) в марте 1921 г.</a:t>
            </a:r>
            <a:endParaRPr/>
          </a:p>
        </p:txBody>
      </p:sp>
      <p:sp>
        <p:nvSpPr>
          <p:cNvPr id="199" name="Google Shape;199;p9"/>
          <p:cNvSpPr txBox="1"/>
          <p:nvPr/>
        </p:nvSpPr>
        <p:spPr>
          <a:xfrm>
            <a:off x="2711624" y="6350169"/>
            <a:ext cx="4157263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Выступление В.Ленина на Х съезде РКП(б)</a:t>
            </a:r>
            <a:endParaRPr/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8887" y="928084"/>
            <a:ext cx="5203777" cy="576063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201" name="Google Shape;201;p9"/>
          <p:cNvGrpSpPr/>
          <p:nvPr/>
        </p:nvGrpSpPr>
        <p:grpSpPr>
          <a:xfrm>
            <a:off x="1246131" y="2218276"/>
            <a:ext cx="5515090" cy="1498812"/>
            <a:chOff x="4843171" y="1440146"/>
            <a:chExt cx="3221724" cy="940028"/>
          </a:xfrm>
        </p:grpSpPr>
        <p:sp>
          <p:nvSpPr>
            <p:cNvPr id="202" name="Google Shape;202;p9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9"/>
            <p:cNvSpPr txBox="1"/>
            <p:nvPr/>
          </p:nvSpPr>
          <p:spPr>
            <a:xfrm>
              <a:off x="4870703" y="1440146"/>
              <a:ext cx="3166660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Новая экономическая политика (нэп)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это по- литика Коммунистической партии и Советского государства, которая проводилась после Граждан- ской войны и была связана с отменой «военного коммунизма», поиском путей выхода Советской России из кризиса и строительством социализма. </a:t>
              </a:r>
              <a:endParaRPr/>
            </a:p>
          </p:txBody>
        </p:sp>
      </p:grpSp>
      <p:grpSp>
        <p:nvGrpSpPr>
          <p:cNvPr id="204" name="Google Shape;204;p9"/>
          <p:cNvGrpSpPr/>
          <p:nvPr/>
        </p:nvGrpSpPr>
        <p:grpSpPr>
          <a:xfrm>
            <a:off x="1247149" y="3899111"/>
            <a:ext cx="5465921" cy="2212626"/>
            <a:chOff x="1018" y="51917"/>
            <a:chExt cx="5465921" cy="2212626"/>
          </a:xfrm>
        </p:grpSpPr>
        <p:sp>
          <p:nvSpPr>
            <p:cNvPr id="205" name="Google Shape;205;p9"/>
            <p:cNvSpPr/>
            <p:nvPr/>
          </p:nvSpPr>
          <p:spPr>
            <a:xfrm>
              <a:off x="2733979" y="424702"/>
              <a:ext cx="1756777" cy="40999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6" name="Google Shape;206;p9"/>
            <p:cNvSpPr/>
            <p:nvPr/>
          </p:nvSpPr>
          <p:spPr>
            <a:xfrm>
              <a:off x="1552798" y="424702"/>
              <a:ext cx="1181181" cy="409996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7" name="Google Shape;207;p9"/>
            <p:cNvSpPr/>
            <p:nvPr/>
          </p:nvSpPr>
          <p:spPr>
            <a:xfrm>
              <a:off x="1757796" y="51917"/>
              <a:ext cx="1952365" cy="372784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9"/>
            <p:cNvSpPr txBox="1"/>
            <p:nvPr/>
          </p:nvSpPr>
          <p:spPr>
            <a:xfrm>
              <a:off x="1757796" y="51917"/>
              <a:ext cx="1952365" cy="3727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Цель нэпа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1018" y="834699"/>
              <a:ext cx="3103558" cy="1429844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9"/>
            <p:cNvSpPr txBox="1"/>
            <p:nvPr/>
          </p:nvSpPr>
          <p:spPr>
            <a:xfrm>
              <a:off x="1018" y="834699"/>
              <a:ext cx="3103558" cy="14298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укрепление на экономичес- кой основе политического союза рабочего класса и крестьянства ради сохране- ния советской власти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3514574" y="834699"/>
              <a:ext cx="1952365" cy="1429844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9"/>
            <p:cNvSpPr txBox="1"/>
            <p:nvPr/>
          </p:nvSpPr>
          <p:spPr>
            <a:xfrm>
              <a:off x="3514574" y="834699"/>
              <a:ext cx="1952365" cy="14298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восстановление товарно-денеж- ных отношений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2009-01-18T11:28:08Z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19.06.2022</vt:lpwstr>
  </property>
</Properties>
</file>