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6" roundtripDataSignature="AMtx7mjoffmuFGump2e/x0IXIy+aFUsU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92C6B95-24E4-4F28-AD41-534E35C05951}">
  <a:tblStyle styleId="{192C6B95-24E4-4F28-AD41-534E35C0595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customschemas.google.com/relationships/presentationmetadata" Target="metadata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1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1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0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3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1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24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963613" y="3897442"/>
            <a:ext cx="7713662" cy="125917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Ступени общественного развития (Ч. 2)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</a:t>
            </a:r>
            <a:r>
              <a:rPr b="1" lang="ru-RU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Google Shape;212;p10"/>
          <p:cNvGrpSpPr/>
          <p:nvPr/>
        </p:nvGrpSpPr>
        <p:grpSpPr>
          <a:xfrm>
            <a:off x="396464" y="1484784"/>
            <a:ext cx="8567095" cy="4608510"/>
            <a:chOff x="928" y="216024"/>
            <a:chExt cx="8567095" cy="4608510"/>
          </a:xfrm>
        </p:grpSpPr>
        <p:sp>
          <p:nvSpPr>
            <p:cNvPr id="213" name="Google Shape;213;p10"/>
            <p:cNvSpPr/>
            <p:nvPr/>
          </p:nvSpPr>
          <p:spPr>
            <a:xfrm>
              <a:off x="928" y="216024"/>
              <a:ext cx="6194421" cy="4299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0"/>
            <p:cNvSpPr txBox="1"/>
            <p:nvPr/>
          </p:nvSpPr>
          <p:spPr>
            <a:xfrm>
              <a:off x="13520" y="228616"/>
              <a:ext cx="6169237" cy="4047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Характерные черты постиндустриального общества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>
              <a:off x="620370" y="645936"/>
              <a:ext cx="619442" cy="52980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10"/>
            <p:cNvSpPr/>
            <p:nvPr/>
          </p:nvSpPr>
          <p:spPr>
            <a:xfrm>
              <a:off x="1239812" y="753414"/>
              <a:ext cx="7328211" cy="8446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0"/>
            <p:cNvSpPr txBox="1"/>
            <p:nvPr/>
          </p:nvSpPr>
          <p:spPr>
            <a:xfrm>
              <a:off x="1264551" y="778153"/>
              <a:ext cx="7278733" cy="7951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многократно увеличиваются капиталовложения в отрасли, которые определяют научно-технический прогресс, или наукоёмкое произ- водство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8" name="Google Shape;218;p10"/>
            <p:cNvSpPr/>
            <p:nvPr/>
          </p:nvSpPr>
          <p:spPr>
            <a:xfrm>
              <a:off x="620370" y="645936"/>
              <a:ext cx="619442" cy="14905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9" name="Google Shape;219;p10"/>
            <p:cNvSpPr/>
            <p:nvPr/>
          </p:nvSpPr>
          <p:spPr>
            <a:xfrm>
              <a:off x="1239812" y="1705545"/>
              <a:ext cx="7328211" cy="8619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0"/>
            <p:cNvSpPr txBox="1"/>
            <p:nvPr/>
          </p:nvSpPr>
          <p:spPr>
            <a:xfrm>
              <a:off x="1265058" y="1730791"/>
              <a:ext cx="7277719" cy="8114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появление комплексных научно-производственных объединений, которые соединяют науку, производство, образование, обслужива- ние наукоёмкой продукции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620370" y="645936"/>
              <a:ext cx="619442" cy="276311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0"/>
            <p:cNvSpPr/>
            <p:nvPr/>
          </p:nvSpPr>
          <p:spPr>
            <a:xfrm>
              <a:off x="1239812" y="2674975"/>
              <a:ext cx="7328211" cy="146815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0"/>
            <p:cNvSpPr txBox="1"/>
            <p:nvPr/>
          </p:nvSpPr>
          <p:spPr>
            <a:xfrm>
              <a:off x="1282813" y="2717976"/>
              <a:ext cx="7242209" cy="13821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складывание нового типа работника – высококвалифицированного специалиста, который ориентирован на постоянное повышение своих профессиональных знаний и умений, на непрерывное образо- вание, а высокое качество работника включает не только его квали- фикацию, но и здоровье, психическое состояние, морально-волевые качества, общую культуру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>
              <a:off x="620370" y="645936"/>
              <a:ext cx="619442" cy="389163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5" name="Google Shape;225;p10"/>
            <p:cNvSpPr/>
            <p:nvPr/>
          </p:nvSpPr>
          <p:spPr>
            <a:xfrm>
              <a:off x="1239812" y="4250611"/>
              <a:ext cx="7328211" cy="57392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0"/>
            <p:cNvSpPr txBox="1"/>
            <p:nvPr/>
          </p:nvSpPr>
          <p:spPr>
            <a:xfrm>
              <a:off x="1256622" y="4267421"/>
              <a:ext cx="7294591" cy="54030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усиленное развитие индустрии благосостояния, нацеленной на удовлетворение потребностей людей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27" name="Google Shape;227;p1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" name="Google Shape;232;p11"/>
          <p:cNvGrpSpPr/>
          <p:nvPr/>
        </p:nvGrpSpPr>
        <p:grpSpPr>
          <a:xfrm>
            <a:off x="396464" y="1412774"/>
            <a:ext cx="8567095" cy="4752530"/>
            <a:chOff x="928" y="144014"/>
            <a:chExt cx="8567095" cy="4752530"/>
          </a:xfrm>
        </p:grpSpPr>
        <p:sp>
          <p:nvSpPr>
            <p:cNvPr id="233" name="Google Shape;233;p11"/>
            <p:cNvSpPr/>
            <p:nvPr/>
          </p:nvSpPr>
          <p:spPr>
            <a:xfrm>
              <a:off x="928" y="144014"/>
              <a:ext cx="6194421" cy="4299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1"/>
            <p:cNvSpPr txBox="1"/>
            <p:nvPr/>
          </p:nvSpPr>
          <p:spPr>
            <a:xfrm>
              <a:off x="13520" y="156606"/>
              <a:ext cx="6169237" cy="4047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Характерные черты постиндустриального общества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1"/>
            <p:cNvSpPr/>
            <p:nvPr/>
          </p:nvSpPr>
          <p:spPr>
            <a:xfrm>
              <a:off x="620370" y="573926"/>
              <a:ext cx="619442" cy="3525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6" name="Google Shape;236;p11"/>
            <p:cNvSpPr/>
            <p:nvPr/>
          </p:nvSpPr>
          <p:spPr>
            <a:xfrm>
              <a:off x="1239812" y="681404"/>
              <a:ext cx="7328211" cy="49017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1"/>
            <p:cNvSpPr txBox="1"/>
            <p:nvPr/>
          </p:nvSpPr>
          <p:spPr>
            <a:xfrm>
              <a:off x="1254169" y="695761"/>
              <a:ext cx="7299497" cy="4614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расходование больших средств на развитие образования, здравоох- ранения, транспорта, сферы досуга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8" name="Google Shape;238;p11"/>
            <p:cNvSpPr/>
            <p:nvPr/>
          </p:nvSpPr>
          <p:spPr>
            <a:xfrm>
              <a:off x="620370" y="573926"/>
              <a:ext cx="619442" cy="95875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9" name="Google Shape;239;p11"/>
            <p:cNvSpPr/>
            <p:nvPr/>
          </p:nvSpPr>
          <p:spPr>
            <a:xfrm>
              <a:off x="1239812" y="1279055"/>
              <a:ext cx="7328211" cy="50726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1"/>
            <p:cNvSpPr txBox="1"/>
            <p:nvPr/>
          </p:nvSpPr>
          <p:spPr>
            <a:xfrm>
              <a:off x="1254669" y="1293912"/>
              <a:ext cx="7298497" cy="4775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культура основывается на широком использовании электронных средств и процессов массовой коммуникации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620370" y="573926"/>
              <a:ext cx="619442" cy="16744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2" name="Google Shape;242;p11"/>
            <p:cNvSpPr/>
            <p:nvPr/>
          </p:nvSpPr>
          <p:spPr>
            <a:xfrm>
              <a:off x="1239812" y="1893795"/>
              <a:ext cx="7328211" cy="70917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1"/>
            <p:cNvSpPr txBox="1"/>
            <p:nvPr/>
          </p:nvSpPr>
          <p:spPr>
            <a:xfrm>
              <a:off x="1260583" y="1914566"/>
              <a:ext cx="7286669" cy="6676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формирование информационного общества, технико-технологичес- кой основой в котором становятся компьютеры, телевидение, спут- никовая связь и Интернет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4" name="Google Shape;244;p11"/>
            <p:cNvSpPr/>
            <p:nvPr/>
          </p:nvSpPr>
          <p:spPr>
            <a:xfrm>
              <a:off x="620370" y="573926"/>
              <a:ext cx="619442" cy="235147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5" name="Google Shape;245;p11"/>
            <p:cNvSpPr/>
            <p:nvPr/>
          </p:nvSpPr>
          <p:spPr>
            <a:xfrm>
              <a:off x="1239812" y="2710447"/>
              <a:ext cx="7328211" cy="4299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1"/>
            <p:cNvSpPr txBox="1"/>
            <p:nvPr/>
          </p:nvSpPr>
          <p:spPr>
            <a:xfrm>
              <a:off x="1252404" y="2723039"/>
              <a:ext cx="7303027" cy="4047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информация становится наиболее значимым ресурсом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7" name="Google Shape;247;p11"/>
            <p:cNvSpPr/>
            <p:nvPr/>
          </p:nvSpPr>
          <p:spPr>
            <a:xfrm>
              <a:off x="620370" y="573926"/>
              <a:ext cx="619442" cy="29415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8" name="Google Shape;248;p11"/>
            <p:cNvSpPr/>
            <p:nvPr/>
          </p:nvSpPr>
          <p:spPr>
            <a:xfrm>
              <a:off x="1239812" y="3247837"/>
              <a:ext cx="7328211" cy="5352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1"/>
            <p:cNvSpPr txBox="1"/>
            <p:nvPr/>
          </p:nvSpPr>
          <p:spPr>
            <a:xfrm>
              <a:off x="1255489" y="3263514"/>
              <a:ext cx="7296857" cy="503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производство и потребление информации выступают важнейшим видом деятельности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0" name="Google Shape;250;p11"/>
            <p:cNvSpPr/>
            <p:nvPr/>
          </p:nvSpPr>
          <p:spPr>
            <a:xfrm>
              <a:off x="620370" y="573926"/>
              <a:ext cx="619442" cy="381963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1" name="Google Shape;251;p11"/>
            <p:cNvSpPr/>
            <p:nvPr/>
          </p:nvSpPr>
          <p:spPr>
            <a:xfrm>
              <a:off x="1239812" y="3890568"/>
              <a:ext cx="7328211" cy="100597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1"/>
            <p:cNvSpPr txBox="1"/>
            <p:nvPr/>
          </p:nvSpPr>
          <p:spPr>
            <a:xfrm>
              <a:off x="1269276" y="3920032"/>
              <a:ext cx="7269283" cy="9470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информационные и телекоммуникационные технологии становятся основой не только экономики, но и других сфер жизни людей, а ин- формационная среда, наряду с социальной и экологической, - важ- нейшей средой обитания человека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3" name="Google Shape;253;p1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Ð°Ð½Ð¸ÑÐ» ÐÐµÐ»Ð» | ÐÐ¸Ð±ÑÑÑÐµÐº" id="259" name="Google Shape;25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1333" y="1120588"/>
            <a:ext cx="3905123" cy="564324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60" name="Google Shape;260;p12"/>
          <p:cNvSpPr txBox="1"/>
          <p:nvPr/>
        </p:nvSpPr>
        <p:spPr>
          <a:xfrm>
            <a:off x="3350171" y="6449832"/>
            <a:ext cx="1751162" cy="31399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Дэниэл Белл</a:t>
            </a:r>
            <a:endParaRPr/>
          </a:p>
        </p:txBody>
      </p:sp>
      <p:sp>
        <p:nvSpPr>
          <p:cNvPr id="261" name="Google Shape;261;p12"/>
          <p:cNvSpPr txBox="1"/>
          <p:nvPr/>
        </p:nvSpPr>
        <p:spPr>
          <a:xfrm>
            <a:off x="104673" y="1120588"/>
            <a:ext cx="4915562" cy="520849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Д.Белл даёт следующее определение постин- дустриального общества: «Постиндуст- риальное общество определяется как об- щество, в экономике которого приоритет пе- решёл от преимущественного производства товаров к производству услуг, проведению исследований, организации системы образо- вания и повышению качества жизни; в ко- тором класс технических специалистов стал основной профессиональной группой и, что самое важное, в котором внедрение ново- введений... всё в большей степени стало за- висеть от достижений теоретического зна- ния... Постиндустриальное общество... Пред- полагает возникновение нового класса, представители которого на политическом уровне выступают в качестве консультантов, экспертов или технократов».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7" name="Google Shape;267;p13"/>
          <p:cNvSpPr txBox="1"/>
          <p:nvPr/>
        </p:nvSpPr>
        <p:spPr>
          <a:xfrm>
            <a:off x="6284259" y="5307107"/>
            <a:ext cx="2660993" cy="113851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Д.Белл. «Грядущее пост- индустриальное общесво. Опыт социального прог- нозирования». 1973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8" name="Google Shape;268;p13"/>
          <p:cNvSpPr txBox="1"/>
          <p:nvPr/>
        </p:nvSpPr>
        <p:spPr>
          <a:xfrm>
            <a:off x="71719" y="995082"/>
            <a:ext cx="6212540" cy="576430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«В постиндустриальном обществе элита - это элита знающих людей. Такая элита обладает властью в преде- лах институтов, связанных с интеллектуальной дея- тельностью - исследовательских организаций, универ- ситетов и т.п. - но в мире большой политики она обла- дает не более чем влиянием. Поскольку политические вопросы всё теснее переплетаются с техническими проблемами (в широких пределах - от военной техно- логии до экономической политики), "элита знания" мо- жет ставить проблемы, инициировать новые вопросы и предлагать технические решения для возможных от- ветов, но она не обладает властью сказать да или нет. В этой связи крайне преувеличенной представляется идея о том, что "элита знания" может стать новой эли-той власти»... Новая технократическая элита характе- ризуется более высокой нравственностью, эффектив- ностью и справедливостью, т.к. эта элита представлена наиболее образованной, просвещённой частью общества, которая достигла своего благосостояния за счёт своих выдающихся качеств. И соответственно, власть такой новой элиты называется «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меритократией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».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://profil.adu.by/pluginfile.php/5594/mod_book/chapter/17037/2-1.8.jpg" id="269" name="Google Shape;26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47712" y="1353671"/>
            <a:ext cx="2597540" cy="388171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4" name="Google Shape;274;p14"/>
          <p:cNvGraphicFramePr/>
          <p:nvPr/>
        </p:nvGraphicFramePr>
        <p:xfrm>
          <a:off x="467544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088225"/>
                <a:gridCol w="6264700"/>
              </a:tblGrid>
              <a:tr h="533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Сферы жизни информационного общества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861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Сфера жизни общества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Характерные черты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445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Экономическая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Информация становится основным ресурсом. Работа с ин- формацией становится ключевым источником занятости. Повышается конкурентоспособность средних и мелких предприятий. Расширяются возможности работы на дому. Главным становится на количество произведённой про- дукции, а её качество. Деятельность людей направлена не столько материальными интересами, сколько заботой о качестве жизни, стремлением получать удовлетворение от проделанной работы.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75" name="Google Shape;275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Google Shape;280;p15"/>
          <p:cNvGraphicFramePr/>
          <p:nvPr/>
        </p:nvGraphicFramePr>
        <p:xfrm>
          <a:off x="467544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088225"/>
                <a:gridCol w="6264700"/>
              </a:tblGrid>
              <a:tr h="533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Сферы жизни информационного общества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861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Сфера жизни общества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Характерные черты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445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Социальная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Изменяется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социальная структура общества. На смену классам и социальным слоям индустриального и началь- ного этапа постиндустриального общества приходят «ин- формационные сообщества», объединяющие тех, кто вла- деет информационными технологиями и умело ими поль- зуется. Происходит расширение компьютерных сетей. Создаётся телекоммуникационная инфраструктура, включающая сети передачи данных. Появляются огром- ные базы данных, доступ к которым через сети получают миллионы людей. Вырабатываются единые правила по- ведения в сетях и поиска в них информации.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81" name="Google Shape;281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Google Shape;286;p16"/>
          <p:cNvGraphicFramePr/>
          <p:nvPr/>
        </p:nvGraphicFramePr>
        <p:xfrm>
          <a:off x="467544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088225"/>
                <a:gridCol w="6264700"/>
              </a:tblGrid>
              <a:tr h="533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Сферы жизни информационного общества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861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Сфера жизни общества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Характерные черты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445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Политическая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Власть начинает смещаться от капитала к знанию (богат- ство и сила уже – это информация и информационные технологии). Расширяется свободный доступ к полити- ческой информации, на деле гарантируется свобода сло- ва. Формируется электронная система обратной связи между гражданами и структурами власти. Возникает проблема защиты частных интересов личности. Совре- менные политические технологии,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соединённые с элект- ронными СМИ, дают возможность манипулировать об- щественным сознанием, создавать «управляемую демок- ратию» (PR-технологии).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87" name="Google Shape;287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" name="Google Shape;292;p17"/>
          <p:cNvGraphicFramePr/>
          <p:nvPr/>
        </p:nvGraphicFramePr>
        <p:xfrm>
          <a:off x="467544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088225"/>
                <a:gridCol w="6264700"/>
              </a:tblGrid>
              <a:tr h="533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Сферы жизни информационного общества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861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Сфера жизни общества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Характерные черты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445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Культурная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Возрастает роль информации, науки, образования. Возни- кает новое информационное пространство – Интернет, а с ним – широкие возможности для дистанционного образо- вания. Возникает компьютерный досуг, общение с «вир- туальной реальностью». Мировое информационное прос- транство расширяет диалог между народами и отдельны- ми членами общества. Человеку становится всё труднее критически осмысливать предоставляемую ему информа- цию. Создаётся угроза обеднения, стандартизации куль- турной жизни.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93" name="Google Shape;293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99" name="Google Shape;299;p18"/>
          <p:cNvGraphicFramePr/>
          <p:nvPr/>
        </p:nvGraphicFramePr>
        <p:xfrm>
          <a:off x="86742" y="874713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125975"/>
                <a:gridCol w="2066450"/>
                <a:gridCol w="2217000"/>
                <a:gridCol w="2510275"/>
              </a:tblGrid>
              <a:tr h="342825">
                <a:tc gridSpan="4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«Три волны» в развитии общества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  <a:tc hMerge="1"/>
              </a:tr>
              <a:tr h="553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Доиндустриаль-ная волна</a:t>
                      </a:r>
                      <a:endParaRPr b="1"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Индустриальная волна</a:t>
                      </a:r>
                      <a:endParaRPr b="1"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Постиндустриаль- ная волна</a:t>
                      </a:r>
                      <a:endParaRPr b="1"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7911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Технологии, лежа- щие в основе «волны»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Примитивные те- хнологии (ручной труд)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Машинное произ- водство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Наукоёмкие техноло- гии, компьютериза- ция производства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538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Основная отрасль экономики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Сельское хозяйст- во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Промышленность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Сфера услуг и произ- водство информации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031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Социальная структура общест- ва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Строгая иерархия общества с низ- кой социальной мобильностью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Общество с высо- ким уровнем гори- зонтальной и вер- тикальной со- циальной мобиль- ности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Профессиональное деление, рост сред- него класса, развитие гражданского общес- тва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538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Главная ценность общества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Традиции, рели- гия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Города, техника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Наука, образование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911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Хронологические рамки периода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От возникнове- ния человечества до XIX в.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XIX в.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XX-XXI вв.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5" name="Google Shape;305;p19"/>
          <p:cNvSpPr txBox="1"/>
          <p:nvPr/>
        </p:nvSpPr>
        <p:spPr>
          <a:xfrm>
            <a:off x="6066942" y="5633757"/>
            <a:ext cx="2660993" cy="59811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Э.Тоффлер. «Третья волна». 1980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6" name="Google Shape;306;p19"/>
          <p:cNvSpPr txBox="1"/>
          <p:nvPr/>
        </p:nvSpPr>
        <p:spPr>
          <a:xfrm>
            <a:off x="48382" y="1414182"/>
            <a:ext cx="5692587" cy="506506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Рывком для первой волны стало внедрение сельс- кого хозяйства, для второй и третьей волн – про- мышленная и научно-техническая революция. У каждой технологической волны есть свой ключевой продукт, и могущество государств и общественных объединений зависит от обладания и контроля над ним. В древнем обществе и Средних веках таким продуктом была земля, в индустриальную эпоху – товарные рынки сбыта и сырьё. В постиндуст- риальном обществе, в фазе третьей технологи- ческой волны ключевым продуктом становится ин- формация. По мнению Э.Тоффлера, волна «прока- тывается» постепенно и одновременно на планете существуют все три стадии. При этом периоды меж- ду волнами постепенно сокращаются: тысячелетия для первой волны, 300 лет для второй волны. Третья волна, по оценке Э.Тоффлера, полностью сменит вторую в течение нескольких десятилетий.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://profil.adu.by/pluginfile.php/5594/mod_book/chapter/17037/2-1.9.jpg" id="307" name="Google Shape;30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49627" y="1414182"/>
            <a:ext cx="3095625" cy="4219575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73804" y="1251820"/>
            <a:ext cx="8908831" cy="62180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Технологический подход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позволяет выделить разные типы общества в зависи- мости от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уровня развития техники и технологий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3" name="Google Shape;83;p3"/>
          <p:cNvGrpSpPr/>
          <p:nvPr/>
        </p:nvGrpSpPr>
        <p:grpSpPr>
          <a:xfrm>
            <a:off x="496452" y="3502446"/>
            <a:ext cx="8352054" cy="2805434"/>
            <a:chOff x="43972" y="1438"/>
            <a:chExt cx="8352054" cy="2805434"/>
          </a:xfrm>
        </p:grpSpPr>
        <p:sp>
          <p:nvSpPr>
            <p:cNvPr id="84" name="Google Shape;84;p3"/>
            <p:cNvSpPr/>
            <p:nvPr/>
          </p:nvSpPr>
          <p:spPr>
            <a:xfrm>
              <a:off x="43972" y="1438"/>
              <a:ext cx="4763740" cy="8015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3"/>
            <p:cNvSpPr txBox="1"/>
            <p:nvPr/>
          </p:nvSpPr>
          <p:spPr>
            <a:xfrm>
              <a:off x="67449" y="24915"/>
              <a:ext cx="4716786" cy="75459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Технология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(от греч. techne – искусство, мастерство, умение и logos – слово, смысл)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20346" y="802991"/>
              <a:ext cx="476374" cy="6011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996720" y="1003379"/>
              <a:ext cx="7399306" cy="8015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3"/>
            <p:cNvSpPr txBox="1"/>
            <p:nvPr/>
          </p:nvSpPr>
          <p:spPr>
            <a:xfrm>
              <a:off x="1020197" y="1026856"/>
              <a:ext cx="7352352" cy="75459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совокупность методов обработки, изменения свойств сырья (исход- ного материала) в процессе производства продукции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520346" y="802991"/>
              <a:ext cx="476374" cy="160310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0" name="Google Shape;90;p3"/>
            <p:cNvSpPr/>
            <p:nvPr/>
          </p:nvSpPr>
          <p:spPr>
            <a:xfrm>
              <a:off x="996720" y="2005320"/>
              <a:ext cx="7399306" cy="8015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1020197" y="2028797"/>
              <a:ext cx="7352352" cy="75459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операции по добыче, транспортировке и хранению продукции, яв- ляющиеся частью общего производственного процесса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92" name="Google Shape;92;p3"/>
          <p:cNvSpPr txBox="1"/>
          <p:nvPr/>
        </p:nvSpPr>
        <p:spPr>
          <a:xfrm>
            <a:off x="109663" y="2103466"/>
            <a:ext cx="8908831" cy="9983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Техника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(от греч. τεχνικός - искусство, мастерство, умение) - это вся совокупность средств, с помощью которых человек воздействует на предмет труда в процессе производственной деятельности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Ð¾ÑÐµÐ¼Ñ Ð¿ÑÐ°Ð²Ð¸Ð» Ð­Ð»Ð²Ð¸Ð½Ð° Ð¢Ð¾ÑÑÐ»ÐµÑÐ° Ð´Ð»Ñ Ð½Ð°ÑÐ°Ð»Ð° XXI Ð²ÐµÐºÐ°" id="98" name="Google Shape;9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6453" y="1251820"/>
            <a:ext cx="3954971" cy="548765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99" name="Google Shape;99;p4"/>
          <p:cNvSpPr txBox="1"/>
          <p:nvPr/>
        </p:nvSpPr>
        <p:spPr>
          <a:xfrm>
            <a:off x="3295292" y="6425481"/>
            <a:ext cx="1751162" cy="31399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Элвин Тоффлер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91734" y="1143253"/>
            <a:ext cx="4877757" cy="200995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Американский социолог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Элвин Тоффлер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автор работы «Третья волна» (1980 г.), считал, что в развитии человечества можно выделить три стадии-«волны», непосредст- венно связанные с технико- технологичес- ким развитием. Эти «волны» создают осо- бые типы общества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6" name="Google Shape;106;p5"/>
          <p:cNvGrpSpPr/>
          <p:nvPr/>
        </p:nvGrpSpPr>
        <p:grpSpPr>
          <a:xfrm>
            <a:off x="271292" y="1359079"/>
            <a:ext cx="8713558" cy="5304406"/>
            <a:chOff x="3873" y="30611"/>
            <a:chExt cx="8713558" cy="5304406"/>
          </a:xfrm>
        </p:grpSpPr>
        <p:sp>
          <p:nvSpPr>
            <p:cNvPr id="107" name="Google Shape;107;p5"/>
            <p:cNvSpPr/>
            <p:nvPr/>
          </p:nvSpPr>
          <p:spPr>
            <a:xfrm>
              <a:off x="7339826" y="4347716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08" name="Google Shape;108;p5"/>
            <p:cNvSpPr/>
            <p:nvPr/>
          </p:nvSpPr>
          <p:spPr>
            <a:xfrm>
              <a:off x="7339826" y="2688983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09" name="Google Shape;109;p5"/>
            <p:cNvSpPr/>
            <p:nvPr/>
          </p:nvSpPr>
          <p:spPr>
            <a:xfrm>
              <a:off x="7339826" y="1468245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0" name="Google Shape;110;p5"/>
            <p:cNvSpPr/>
            <p:nvPr/>
          </p:nvSpPr>
          <p:spPr>
            <a:xfrm>
              <a:off x="4360682" y="610487"/>
              <a:ext cx="3024863" cy="3610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1" name="Google Shape;111;p5"/>
            <p:cNvSpPr/>
            <p:nvPr/>
          </p:nvSpPr>
          <p:spPr>
            <a:xfrm>
              <a:off x="4314992" y="4345696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2" name="Google Shape;112;p5"/>
            <p:cNvSpPr/>
            <p:nvPr/>
          </p:nvSpPr>
          <p:spPr>
            <a:xfrm>
              <a:off x="4314992" y="2688983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3" name="Google Shape;113;p5"/>
            <p:cNvSpPr/>
            <p:nvPr/>
          </p:nvSpPr>
          <p:spPr>
            <a:xfrm>
              <a:off x="4314992" y="1468245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4" name="Google Shape;114;p5"/>
            <p:cNvSpPr/>
            <p:nvPr/>
          </p:nvSpPr>
          <p:spPr>
            <a:xfrm>
              <a:off x="4314962" y="610487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60000"/>
                  </a:lnTo>
                  <a:lnTo>
                    <a:pt x="60039" y="60000"/>
                  </a:lnTo>
                  <a:lnTo>
                    <a:pt x="60039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5"/>
            <p:cNvSpPr/>
            <p:nvPr/>
          </p:nvSpPr>
          <p:spPr>
            <a:xfrm>
              <a:off x="1290098" y="4345696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6" name="Google Shape;116;p5"/>
            <p:cNvSpPr/>
            <p:nvPr/>
          </p:nvSpPr>
          <p:spPr>
            <a:xfrm>
              <a:off x="1290098" y="2688983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7" name="Google Shape;117;p5"/>
            <p:cNvSpPr/>
            <p:nvPr/>
          </p:nvSpPr>
          <p:spPr>
            <a:xfrm>
              <a:off x="1290098" y="1468245"/>
              <a:ext cx="91440" cy="3610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8" name="Google Shape;118;p5"/>
            <p:cNvSpPr/>
            <p:nvPr/>
          </p:nvSpPr>
          <p:spPr>
            <a:xfrm>
              <a:off x="1335818" y="610487"/>
              <a:ext cx="3024863" cy="36106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9" name="Google Shape;119;p5"/>
            <p:cNvSpPr/>
            <p:nvPr/>
          </p:nvSpPr>
          <p:spPr>
            <a:xfrm>
              <a:off x="1966884" y="30611"/>
              <a:ext cx="4787596" cy="5798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5"/>
            <p:cNvSpPr txBox="1"/>
            <p:nvPr/>
          </p:nvSpPr>
          <p:spPr>
            <a:xfrm>
              <a:off x="1966884" y="30611"/>
              <a:ext cx="4787596" cy="5798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Теория «третьей волны» Э.Тоффлера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6985" y="971551"/>
              <a:ext cx="2657666" cy="49669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5"/>
            <p:cNvSpPr txBox="1"/>
            <p:nvPr/>
          </p:nvSpPr>
          <p:spPr>
            <a:xfrm>
              <a:off x="6985" y="971551"/>
              <a:ext cx="2657666" cy="49669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Первая волна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6014" y="1829308"/>
              <a:ext cx="2659609" cy="8596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6014" y="1829308"/>
              <a:ext cx="2659609" cy="8596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связана с аграрной революцией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4243" y="3050046"/>
              <a:ext cx="2663151" cy="129564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5"/>
            <p:cNvSpPr txBox="1"/>
            <p:nvPr/>
          </p:nvSpPr>
          <p:spPr>
            <a:xfrm>
              <a:off x="4243" y="3050046"/>
              <a:ext cx="2663151" cy="129564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смену обществу охот- ников и собирателей пришло общество зем- ледельцев и скотоводов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3873" y="4706759"/>
              <a:ext cx="2663890" cy="62623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5"/>
            <p:cNvSpPr txBox="1"/>
            <p:nvPr/>
          </p:nvSpPr>
          <p:spPr>
            <a:xfrm>
              <a:off x="3873" y="4706759"/>
              <a:ext cx="2663890" cy="6262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волна практически исчерпала свою силу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3031621" y="971551"/>
              <a:ext cx="2658182" cy="49669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3031621" y="971551"/>
              <a:ext cx="2658182" cy="49669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Вторая волна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3030907" y="1829308"/>
              <a:ext cx="2659609" cy="8596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5"/>
            <p:cNvSpPr txBox="1"/>
            <p:nvPr/>
          </p:nvSpPr>
          <p:spPr>
            <a:xfrm>
              <a:off x="3030907" y="1829308"/>
              <a:ext cx="2659609" cy="8596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связана с промышленной революцией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3029137" y="3050046"/>
              <a:ext cx="2663151" cy="129564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5"/>
            <p:cNvSpPr txBox="1"/>
            <p:nvPr/>
          </p:nvSpPr>
          <p:spPr>
            <a:xfrm>
              <a:off x="3029137" y="3050046"/>
              <a:ext cx="2663151" cy="129564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переход от ручного тру- да к машинному произ- водству; формирование индустриального об- 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3028827" y="4706759"/>
              <a:ext cx="2663770" cy="62623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5"/>
            <p:cNvSpPr txBox="1"/>
            <p:nvPr/>
          </p:nvSpPr>
          <p:spPr>
            <a:xfrm>
              <a:off x="3028827" y="4706759"/>
              <a:ext cx="2663770" cy="6262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волна начала откатываться назад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6056712" y="971551"/>
              <a:ext cx="2657666" cy="49669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5"/>
            <p:cNvSpPr txBox="1"/>
            <p:nvPr/>
          </p:nvSpPr>
          <p:spPr>
            <a:xfrm>
              <a:off x="6056712" y="971551"/>
              <a:ext cx="2657666" cy="49669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Третья волна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6055741" y="1829308"/>
              <a:ext cx="2659609" cy="8596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5"/>
            <p:cNvSpPr txBox="1"/>
            <p:nvPr/>
          </p:nvSpPr>
          <p:spPr>
            <a:xfrm>
              <a:off x="6055741" y="1829308"/>
              <a:ext cx="2659609" cy="8596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связана с научно-технической революцией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6053970" y="3050046"/>
              <a:ext cx="2663151" cy="12976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6053970" y="3050046"/>
              <a:ext cx="2663151" cy="12976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становление постиндустриального общества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6053661" y="4708779"/>
              <a:ext cx="2663770" cy="62623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 txBox="1"/>
            <p:nvPr/>
          </p:nvSpPr>
          <p:spPr>
            <a:xfrm>
              <a:off x="6053661" y="4708779"/>
              <a:ext cx="2663770" cy="6262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волна ускоряет свой разбег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0" name="Google Shape;150;p6"/>
          <p:cNvGraphicFramePr/>
          <p:nvPr/>
        </p:nvGraphicFramePr>
        <p:xfrm>
          <a:off x="86744" y="113236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{192C6B95-24E4-4F28-AD41-534E35C05951}</a:tableStyleId>
              </a:tblPr>
              <a:tblGrid>
                <a:gridCol w="2044450"/>
                <a:gridCol w="6875250"/>
              </a:tblGrid>
              <a:tr h="6147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«Три волны» развития общества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16328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Доиндустриаль- ное (традицион- ное) общество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Господство сельского хозяйства. Сословное общество. Большая роль в жизни церкви, собственников земли, армии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186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Индустриальное общество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Преобладание промышленного производства. Рост городов и городского населения. Значительная роль науки и научных от- крытий. Развитие товарно-денежных отношений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8442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Постиндустриаль-ное общество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Главный фактор производства – научно-технический прогресс и информационные технологии. Значительная роль в жизни знаний. Преобладание в экономике сферы услуг. Сокращение числа работников, занятых в материальном производстве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Ð°Ð½Ð¸ÑÐ» ÐÐµÐ»Ð» | ÐÐ¸Ð±ÑÑÑÐµÐº" id="156" name="Google Shape;15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1333" y="1120588"/>
            <a:ext cx="3905123" cy="564324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57" name="Google Shape;157;p7"/>
          <p:cNvSpPr txBox="1"/>
          <p:nvPr/>
        </p:nvSpPr>
        <p:spPr>
          <a:xfrm>
            <a:off x="3350171" y="6449832"/>
            <a:ext cx="1751162" cy="31399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Дэниэл Белл</a:t>
            </a:r>
            <a:endParaRPr/>
          </a:p>
        </p:txBody>
      </p:sp>
      <p:sp>
        <p:nvSpPr>
          <p:cNvPr id="158" name="Google Shape;158;p7"/>
          <p:cNvSpPr txBox="1"/>
          <p:nvPr/>
        </p:nvSpPr>
        <p:spPr>
          <a:xfrm>
            <a:off x="104673" y="1120588"/>
            <a:ext cx="4915562" cy="20349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Термин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«постиндустриальное общество»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получил широкое распространение в резуль- тате появления научных работ американско- го социолога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Дэниэла Белла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в частности, книги ««Грядущее постиндустриальное об- щество. Опыт социального прогнозирова- ния» (1973 г.).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64" name="Google Shape;164;p8"/>
          <p:cNvGrpSpPr/>
          <p:nvPr/>
        </p:nvGrpSpPr>
        <p:grpSpPr>
          <a:xfrm>
            <a:off x="398016" y="1936375"/>
            <a:ext cx="8563991" cy="3705329"/>
            <a:chOff x="2480" y="667615"/>
            <a:chExt cx="8563991" cy="3705329"/>
          </a:xfrm>
        </p:grpSpPr>
        <p:sp>
          <p:nvSpPr>
            <p:cNvPr id="165" name="Google Shape;165;p8"/>
            <p:cNvSpPr/>
            <p:nvPr/>
          </p:nvSpPr>
          <p:spPr>
            <a:xfrm>
              <a:off x="2480" y="667615"/>
              <a:ext cx="7739038" cy="60600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8"/>
            <p:cNvSpPr txBox="1"/>
            <p:nvPr/>
          </p:nvSpPr>
          <p:spPr>
            <a:xfrm>
              <a:off x="20229" y="685364"/>
              <a:ext cx="7703540" cy="57050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признаки постиндустриального общества (по Д.Беллу)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776384" y="1273619"/>
              <a:ext cx="773903" cy="33755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8"/>
            <p:cNvSpPr/>
            <p:nvPr/>
          </p:nvSpPr>
          <p:spPr>
            <a:xfrm>
              <a:off x="1550288" y="1376521"/>
              <a:ext cx="7016183" cy="46930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8"/>
            <p:cNvSpPr txBox="1"/>
            <p:nvPr/>
          </p:nvSpPr>
          <p:spPr>
            <a:xfrm>
              <a:off x="1564033" y="1390266"/>
              <a:ext cx="6988693" cy="4418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создание экономики услуг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776384" y="1273619"/>
              <a:ext cx="773903" cy="91793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1" name="Google Shape;171;p8"/>
            <p:cNvSpPr/>
            <p:nvPr/>
          </p:nvSpPr>
          <p:spPr>
            <a:xfrm>
              <a:off x="1550288" y="1948724"/>
              <a:ext cx="7016183" cy="48566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8"/>
            <p:cNvSpPr txBox="1"/>
            <p:nvPr/>
          </p:nvSpPr>
          <p:spPr>
            <a:xfrm>
              <a:off x="1564513" y="1962949"/>
              <a:ext cx="6987733" cy="4572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доминирование слоя научно-технических специалистов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776384" y="1273619"/>
              <a:ext cx="773903" cy="152399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4" name="Google Shape;174;p8"/>
            <p:cNvSpPr/>
            <p:nvPr/>
          </p:nvSpPr>
          <p:spPr>
            <a:xfrm>
              <a:off x="1550288" y="2537289"/>
              <a:ext cx="7016183" cy="52064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8"/>
            <p:cNvSpPr txBox="1"/>
            <p:nvPr/>
          </p:nvSpPr>
          <p:spPr>
            <a:xfrm>
              <a:off x="1565537" y="2552538"/>
              <a:ext cx="6985685" cy="4901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центральная роль теоретического научного знания как источни- ка нововведений и политических решений в обществе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776384" y="1273619"/>
              <a:ext cx="773903" cy="213004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8"/>
            <p:cNvSpPr/>
            <p:nvPr/>
          </p:nvSpPr>
          <p:spPr>
            <a:xfrm>
              <a:off x="1550288" y="3160832"/>
              <a:ext cx="7016183" cy="48566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8"/>
            <p:cNvSpPr txBox="1"/>
            <p:nvPr/>
          </p:nvSpPr>
          <p:spPr>
            <a:xfrm>
              <a:off x="1564513" y="3175057"/>
              <a:ext cx="6987733" cy="4572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возможность самоподдерживающегося технологического роста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776384" y="1273619"/>
              <a:ext cx="773903" cy="278755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0" name="Google Shape;180;p8"/>
            <p:cNvSpPr/>
            <p:nvPr/>
          </p:nvSpPr>
          <p:spPr>
            <a:xfrm>
              <a:off x="1550288" y="3749397"/>
              <a:ext cx="7016183" cy="6235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8"/>
            <p:cNvSpPr txBox="1"/>
            <p:nvPr/>
          </p:nvSpPr>
          <p:spPr>
            <a:xfrm>
              <a:off x="1568551" y="3767660"/>
              <a:ext cx="6979657" cy="58702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создание новой «интеллектуальной» техники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9"/>
          <p:cNvGrpSpPr/>
          <p:nvPr/>
        </p:nvGrpSpPr>
        <p:grpSpPr>
          <a:xfrm>
            <a:off x="396464" y="1484782"/>
            <a:ext cx="8567095" cy="4608515"/>
            <a:chOff x="928" y="216022"/>
            <a:chExt cx="8567095" cy="4608515"/>
          </a:xfrm>
        </p:grpSpPr>
        <p:sp>
          <p:nvSpPr>
            <p:cNvPr id="187" name="Google Shape;187;p9"/>
            <p:cNvSpPr/>
            <p:nvPr/>
          </p:nvSpPr>
          <p:spPr>
            <a:xfrm>
              <a:off x="928" y="216022"/>
              <a:ext cx="6194421" cy="4299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9"/>
            <p:cNvSpPr txBox="1"/>
            <p:nvPr/>
          </p:nvSpPr>
          <p:spPr>
            <a:xfrm>
              <a:off x="13520" y="228614"/>
              <a:ext cx="6169237" cy="4047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Характерные черты постиндустриального общества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9" name="Google Shape;189;p9"/>
            <p:cNvSpPr/>
            <p:nvPr/>
          </p:nvSpPr>
          <p:spPr>
            <a:xfrm>
              <a:off x="620370" y="645934"/>
              <a:ext cx="619442" cy="3525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0" name="Google Shape;190;p9"/>
            <p:cNvSpPr/>
            <p:nvPr/>
          </p:nvSpPr>
          <p:spPr>
            <a:xfrm>
              <a:off x="1239812" y="753412"/>
              <a:ext cx="7328211" cy="49017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9"/>
            <p:cNvSpPr txBox="1"/>
            <p:nvPr/>
          </p:nvSpPr>
          <p:spPr>
            <a:xfrm>
              <a:off x="1254169" y="767769"/>
              <a:ext cx="7299497" cy="4614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экономику, основанную на производстве товаров, сменяет экономи- ка услуг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620370" y="645934"/>
              <a:ext cx="619442" cy="95875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9"/>
            <p:cNvSpPr/>
            <p:nvPr/>
          </p:nvSpPr>
          <p:spPr>
            <a:xfrm>
              <a:off x="1239812" y="1351063"/>
              <a:ext cx="7328211" cy="50726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9"/>
            <p:cNvSpPr txBox="1"/>
            <p:nvPr/>
          </p:nvSpPr>
          <p:spPr>
            <a:xfrm>
              <a:off x="1254669" y="1365920"/>
              <a:ext cx="7298497" cy="4775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сокращение числа занятых в сельскохозяйственном и промышлен- ном производстве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5" name="Google Shape;195;p9"/>
            <p:cNvSpPr/>
            <p:nvPr/>
          </p:nvSpPr>
          <p:spPr>
            <a:xfrm>
              <a:off x="620370" y="645934"/>
              <a:ext cx="619442" cy="15917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9"/>
            <p:cNvSpPr/>
            <p:nvPr/>
          </p:nvSpPr>
          <p:spPr>
            <a:xfrm>
              <a:off x="1239812" y="1965803"/>
              <a:ext cx="7328211" cy="54379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9"/>
            <p:cNvSpPr txBox="1"/>
            <p:nvPr/>
          </p:nvSpPr>
          <p:spPr>
            <a:xfrm>
              <a:off x="1255739" y="1981730"/>
              <a:ext cx="7296357" cy="5119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применение ресурсосберегающих технологий, которые обеспечи- вают повышение производительности труда и качества продукции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9"/>
            <p:cNvSpPr/>
            <p:nvPr/>
          </p:nvSpPr>
          <p:spPr>
            <a:xfrm>
              <a:off x="620370" y="645934"/>
              <a:ext cx="619442" cy="22247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9" name="Google Shape;199;p9"/>
            <p:cNvSpPr/>
            <p:nvPr/>
          </p:nvSpPr>
          <p:spPr>
            <a:xfrm>
              <a:off x="1239812" y="2617076"/>
              <a:ext cx="7328211" cy="50726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9"/>
            <p:cNvSpPr txBox="1"/>
            <p:nvPr/>
          </p:nvSpPr>
          <p:spPr>
            <a:xfrm>
              <a:off x="1254669" y="2631933"/>
              <a:ext cx="7298497" cy="4775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определяющую роль в процессе производства играют специалисты, техники, менеджеры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1" name="Google Shape;201;p9"/>
            <p:cNvSpPr/>
            <p:nvPr/>
          </p:nvSpPr>
          <p:spPr>
            <a:xfrm>
              <a:off x="620370" y="645934"/>
              <a:ext cx="619442" cy="30028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2" name="Google Shape;202;p9"/>
            <p:cNvSpPr/>
            <p:nvPr/>
          </p:nvSpPr>
          <p:spPr>
            <a:xfrm>
              <a:off x="1239812" y="3231816"/>
              <a:ext cx="7328211" cy="83396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9"/>
            <p:cNvSpPr txBox="1"/>
            <p:nvPr/>
          </p:nvSpPr>
          <p:spPr>
            <a:xfrm>
              <a:off x="1264238" y="3256242"/>
              <a:ext cx="7279359" cy="7851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«революция управляющих (менеджеров)»: роль управляющих кор- порациями становится более важной, чем роль собственников капи- тала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620370" y="645934"/>
              <a:ext cx="619442" cy="38529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5" name="Google Shape;205;p9"/>
            <p:cNvSpPr/>
            <p:nvPr/>
          </p:nvSpPr>
          <p:spPr>
            <a:xfrm>
              <a:off x="1239812" y="4173259"/>
              <a:ext cx="7328211" cy="65127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9"/>
            <p:cNvSpPr txBox="1"/>
            <p:nvPr/>
          </p:nvSpPr>
          <p:spPr>
            <a:xfrm>
              <a:off x="1258887" y="4192334"/>
              <a:ext cx="7290061" cy="6131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возрастает общественное значение научного знания и информа- ционных технологий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7" name="Google Shape;207;p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Технологический подход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26.09.2021</vt:lpwstr>
  </property>
</Properties>
</file>