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embeddedFontLst>
    <p:embeddedFont>
      <p:font typeface="Cambria Math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gEeCN5SLax23QbM/iPk1nDwXG5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51B167-C958-4ACA-82F3-42D655DB2E4D}">
  <a:tblStyle styleId="{E051B167-C958-4ACA-82F3-42D655DB2E4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CambriaMat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642439"/>
            <a:ext cx="4476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04983"/>
            <a:ext cx="9177168" cy="33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53336"/>
            <a:ext cx="9153056" cy="40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8" name="Google Shape;38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9" name="Google Shape;39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4" name="Google Shape;54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idx="4294967295" type="ctrTitle"/>
          </p:nvPr>
        </p:nvSpPr>
        <p:spPr>
          <a:xfrm>
            <a:off x="179512" y="4437112"/>
            <a:ext cx="8712968" cy="11521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Демократия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217265" y="5375076"/>
            <a:ext cx="8171159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Обществоведение (повышенный уровень). 10 класс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2339752" y="260648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885555" y="5877272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979712" y="6453336"/>
            <a:ext cx="5254625" cy="404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07" name="Google Shape;207;p10"/>
          <p:cNvGraphicFramePr/>
          <p:nvPr/>
        </p:nvGraphicFramePr>
        <p:xfrm>
          <a:off x="251520" y="227687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{E051B167-C958-4ACA-82F3-42D655DB2E4D}</a:tableStyleId>
              </a:tblPr>
              <a:tblGrid>
                <a:gridCol w="1713725"/>
                <a:gridCol w="6999225"/>
              </a:tblGrid>
              <a:tr h="4627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Референдумы в современной Беларуси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77CA9"/>
                    </a:solidFill>
                  </a:tcPr>
                </a:tc>
                <a:tc hMerge="1"/>
              </a:tr>
              <a:tr h="3497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14.05.1995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придании статуса русскому языку государственного («за» – 83,3%).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 изменении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государственной символики («за» – 75,1%).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поддержке действий Президента, направленных на эконо- мическую интеграцию с Российской Федерацией («за» – 83,3%).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необходимости внесения изменений в Конституцию, кото- рые предусматривают возможность досрочного прекращения полномочий Верховного Совета Президентом в случаях сис- тематического или грубого нарушения Конституции («за» – 77,7%).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08" name="Google Shape;208;p10"/>
          <p:cNvSpPr/>
          <p:nvPr/>
        </p:nvSpPr>
        <p:spPr>
          <a:xfrm>
            <a:off x="251520" y="1247366"/>
            <a:ext cx="8712968" cy="86409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Референдум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- форма непосредственного волеизъявления граждан, это институт прямой демократии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14" name="Google Shape;214;p11"/>
          <p:cNvGraphicFramePr/>
          <p:nvPr/>
        </p:nvGraphicFramePr>
        <p:xfrm>
          <a:off x="51075" y="117731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{E051B167-C958-4ACA-82F3-42D655DB2E4D}</a:tableStyleId>
              </a:tblPr>
              <a:tblGrid>
                <a:gridCol w="1480675"/>
                <a:gridCol w="7561175"/>
              </a:tblGrid>
              <a:tr h="468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Референдумы в современной Беларуси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77CA9"/>
                    </a:solidFill>
                  </a:tcPr>
                </a:tc>
                <a:tc hMerge="1"/>
              </a:tr>
              <a:tr h="359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24.11.1996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Вопросы, инициированные Президентом: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переносе Дня Независимости на 3 июля(«за» – 88,18%).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Конституцию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(предложен- ных Президентом) («за» – 70,45).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введении свободной без ограничений купли-продажи земель сельскохозяйственного назначения(«против» – 82,88%).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 отмене смертной казни («против» – 80,44%).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Вопросы, инициированные Верховным Советом: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Конституцию (предложен- ных парламентом) («против» – 71,2%).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выборности глав администраций регионов («против» – 69,92%).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финансировании всех ветвей власти открыто и только из бюдже- та («против» – 65,85%).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17.10.2004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пролонгации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президентских полномочий и внесении изменений в ст. 81 (ч. 1) Конституции («за» – 79,2%)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27.02.2022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Конституцию Республики Беларусь (“за” - 82,86%)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2"/>
          <p:cNvGrpSpPr/>
          <p:nvPr/>
        </p:nvGrpSpPr>
        <p:grpSpPr>
          <a:xfrm>
            <a:off x="2617500" y="1484849"/>
            <a:ext cx="6408775" cy="2695641"/>
            <a:chOff x="2232250" y="1027898"/>
            <a:chExt cx="4176458" cy="1263128"/>
          </a:xfrm>
        </p:grpSpPr>
        <p:sp>
          <p:nvSpPr>
            <p:cNvPr id="220" name="Google Shape;220;p12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Ст. 74.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Республиканские референдумы назначаются Прези- дентом Республики Беларусь по собственной инициативе, по предложению Всебелорусского народного собрания, а также по предложению Палаты представителей и Совета Респуб- лики, которое принимается на их раздельных заседаниях большинством голосов от установленного Конституцией состава (полного состава) каждой из палат, либо по предло- жению не менее 450 тыс. граждан, обладающих избиратель- ным правом, в т.ч. не менее  30 тыс. граждан от каждой из областей и г. Минска.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22" name="Google Shape;2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132856"/>
            <a:ext cx="2016224" cy="2774046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23" name="Google Shape;223;p12"/>
          <p:cNvGrpSpPr/>
          <p:nvPr/>
        </p:nvGrpSpPr>
        <p:grpSpPr>
          <a:xfrm>
            <a:off x="2617472" y="4365104"/>
            <a:ext cx="6408708" cy="1584176"/>
            <a:chOff x="2232250" y="1027898"/>
            <a:chExt cx="4176458" cy="1263128"/>
          </a:xfrm>
        </p:grpSpPr>
        <p:sp>
          <p:nvSpPr>
            <p:cNvPr id="224" name="Google Shape;224;p12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Ст. 75.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Местные референдумы назначаются соответствую- щими местными представительными органами по собст- венной инициативе либо по предложению не менее 10% граждан, обладающих избирательным правом и проживаю- щих на соответствующей территории.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6" name="Google Shape;226;p1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3"/>
          <p:cNvGrpSpPr/>
          <p:nvPr/>
        </p:nvGrpSpPr>
        <p:grpSpPr>
          <a:xfrm>
            <a:off x="2617472" y="1772816"/>
            <a:ext cx="6408708" cy="1656184"/>
            <a:chOff x="2232250" y="1027898"/>
            <a:chExt cx="4176458" cy="1263128"/>
          </a:xfrm>
        </p:grpSpPr>
        <p:sp>
          <p:nvSpPr>
            <p:cNvPr id="232" name="Google Shape;232;p13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Ст. 76.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Референдумы проводятся путём всеобщего, свободно- го, равного и тайного голосования. В референдумах участ- вуют граждане Республики Беларусь, обладающие избира- тельным правом.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132856"/>
            <a:ext cx="2016224" cy="2774046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35" name="Google Shape;235;p13"/>
          <p:cNvGrpSpPr/>
          <p:nvPr/>
        </p:nvGrpSpPr>
        <p:grpSpPr>
          <a:xfrm>
            <a:off x="2617472" y="4149080"/>
            <a:ext cx="6408708" cy="1224136"/>
            <a:chOff x="2232250" y="1027898"/>
            <a:chExt cx="4176458" cy="1263128"/>
          </a:xfrm>
        </p:grpSpPr>
        <p:sp>
          <p:nvSpPr>
            <p:cNvPr id="236" name="Google Shape;236;p13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Ст. 77.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Решения, принятые референдумом, могут быть отме- нены или изменены только путём референдума, если иное не будет определено референдумом.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8" name="Google Shape;238;p13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4" name="Google Shape;2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0813"/>
            <a:ext cx="8839203" cy="48564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0" name="Google Shape;250;p15"/>
          <p:cNvGrpSpPr/>
          <p:nvPr/>
        </p:nvGrpSpPr>
        <p:grpSpPr>
          <a:xfrm>
            <a:off x="183004" y="1548805"/>
            <a:ext cx="8849999" cy="3400349"/>
            <a:chOff x="3492" y="352053"/>
            <a:chExt cx="8849999" cy="3400349"/>
          </a:xfrm>
        </p:grpSpPr>
        <p:sp>
          <p:nvSpPr>
            <p:cNvPr id="251" name="Google Shape;251;p15"/>
            <p:cNvSpPr/>
            <p:nvPr/>
          </p:nvSpPr>
          <p:spPr>
            <a:xfrm>
              <a:off x="6742284" y="2205352"/>
              <a:ext cx="91440" cy="58805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15"/>
            <p:cNvSpPr/>
            <p:nvPr/>
          </p:nvSpPr>
          <p:spPr>
            <a:xfrm>
              <a:off x="4428492" y="960042"/>
              <a:ext cx="2359512" cy="5880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3" name="Google Shape;253;p15"/>
            <p:cNvSpPr/>
            <p:nvPr/>
          </p:nvSpPr>
          <p:spPr>
            <a:xfrm>
              <a:off x="2023259" y="2205352"/>
              <a:ext cx="91440" cy="58805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4" name="Google Shape;254;p15"/>
            <p:cNvSpPr/>
            <p:nvPr/>
          </p:nvSpPr>
          <p:spPr>
            <a:xfrm>
              <a:off x="2068979" y="960042"/>
              <a:ext cx="2359512" cy="58805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15"/>
            <p:cNvSpPr/>
            <p:nvPr/>
          </p:nvSpPr>
          <p:spPr>
            <a:xfrm>
              <a:off x="3362691" y="352053"/>
              <a:ext cx="2131600" cy="60798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5"/>
            <p:cNvSpPr txBox="1"/>
            <p:nvPr/>
          </p:nvSpPr>
          <p:spPr>
            <a:xfrm>
              <a:off x="3362691" y="352053"/>
              <a:ext cx="2131600" cy="6079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Парламент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3492" y="1548093"/>
              <a:ext cx="4130974" cy="65725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5"/>
            <p:cNvSpPr txBox="1"/>
            <p:nvPr/>
          </p:nvSpPr>
          <p:spPr>
            <a:xfrm>
              <a:off x="3492" y="1548093"/>
              <a:ext cx="4130974" cy="657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высший выборный орган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3492" y="2793403"/>
              <a:ext cx="4130974" cy="95899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 txBox="1"/>
            <p:nvPr/>
          </p:nvSpPr>
          <p:spPr>
            <a:xfrm>
              <a:off x="3492" y="2793403"/>
              <a:ext cx="4130974" cy="9589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осуществление представительства основных социально-политических интересов различных слоёв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4722517" y="1548093"/>
              <a:ext cx="4130974" cy="65725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5"/>
            <p:cNvSpPr txBox="1"/>
            <p:nvPr/>
          </p:nvSpPr>
          <p:spPr>
            <a:xfrm>
              <a:off x="4722517" y="1548093"/>
              <a:ext cx="4130974" cy="657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высший законодательный орган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4722517" y="2793403"/>
              <a:ext cx="4130974" cy="95899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5"/>
            <p:cNvSpPr txBox="1"/>
            <p:nvPr/>
          </p:nvSpPr>
          <p:spPr>
            <a:xfrm>
              <a:off x="4722517" y="2793403"/>
              <a:ext cx="4130974" cy="9589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главная функция – принятие законов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65" name="Google Shape;265;p15"/>
          <p:cNvSpPr/>
          <p:nvPr/>
        </p:nvSpPr>
        <p:spPr>
          <a:xfrm>
            <a:off x="4644008" y="5445224"/>
            <a:ext cx="4320480" cy="86409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Национальное собрание Республики Беларусь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- это парламент Республики Беларусь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179512" y="5442707"/>
            <a:ext cx="4464496" cy="86409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Родиной парламента является Англия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190625" y="3717032"/>
            <a:ext cx="8784976" cy="144016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«Демократия участия»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непрерывающиеся отношения между избранниками и избирателями, чиновниками и избирателями. Это, по сути, «диалог с граждани- ном». Все члены сообщества должны иметь возможность принимать участие в об- щем принятии решений.</a:t>
            </a: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179512" y="1988840"/>
            <a:ext cx="8784976" cy="1454349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Право граждан инициировать законопроекты или организовывать референдумы, выражать своё мнение по поводу различных проектов решений - всё это элемен- ты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«демократии участия»,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которая призвана компенсировать определённые не- достатки «представительной демократии».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79" name="Google Shape;279;p17"/>
          <p:cNvGraphicFramePr/>
          <p:nvPr/>
        </p:nvGraphicFramePr>
        <p:xfrm>
          <a:off x="179512" y="13407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{E051B167-C958-4ACA-82F3-42D655DB2E4D}</a:tableStyleId>
              </a:tblPr>
              <a:tblGrid>
                <a:gridCol w="2635500"/>
                <a:gridCol w="6149475"/>
              </a:tblGrid>
              <a:tr h="421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демократии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177CA9"/>
                    </a:solidFill>
                  </a:tcPr>
                </a:tc>
                <a:tc hMerge="1"/>
              </a:tr>
              <a:tr h="68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Суверенитет народа как источник власти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Источником власти является народ – граждане государс- тва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972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и всеобщее избирательное право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свободно избирать и быть избранным в государс- твенные органы власти (в демократических системах избирательное право является всеобщим)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264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 разделения властей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Разделение государственной власти на законодатель- ную, исполнительную, судебную и взаимодействие в сис- теме «сдержек и противовесов», чтобы исключить злоу- потребление властью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55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Политический и идеологический плю- рализм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Существование множества партий, политических объе- динений, движений и т.п., которые выражают интересы различных групп населения, а также различные идеоло- гии и мнения (ни одна идеология не может устанавли- ваться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как обязательная)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85" name="Google Shape;285;p18"/>
          <p:cNvGraphicFramePr/>
          <p:nvPr/>
        </p:nvGraphicFramePr>
        <p:xfrm>
          <a:off x="323528" y="13407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{E051B167-C958-4ACA-82F3-42D655DB2E4D}</a:tableStyleId>
              </a:tblPr>
              <a:tblGrid>
                <a:gridCol w="2570675"/>
                <a:gridCol w="599827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демократии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177CA9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Возможность общес- тва контролировать власть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Главным инструментом контроля являются средства массовой информации, деятельность партий и общест- венных организаций, выборы как механизм передачи власти мирным законным путём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86" name="Google Shape;286;p18"/>
          <p:cNvSpPr/>
          <p:nvPr/>
        </p:nvSpPr>
        <p:spPr>
          <a:xfrm>
            <a:off x="309095" y="4377992"/>
            <a:ext cx="8583383" cy="64807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демократическом обществе незыблемым правилом является принцип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«разре- шено всё, что не запрещено законом»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294740" y="5157192"/>
            <a:ext cx="8597738" cy="93610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Демократия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власть большинства, при которой части общества, оставшейся в меньшинстве, гарантирована защита от преследований за несовпадающие с большинством взгляды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291654" y="3310760"/>
            <a:ext cx="8600825" cy="93610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Особую роль в демократическом обществе при осуществлении политических интересов играет равноправие граждан, соблюдение свободы слова, мнений, собраний и других политических прав и свобод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323528" y="1600200"/>
            <a:ext cx="864096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демократии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Формы демократии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Принципы демократии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133464" y="1340768"/>
            <a:ext cx="8903032" cy="43204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Демократия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(от греч. δῆμος – на-род и κράτος - власть) - «народовластие»</a:t>
            </a: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133464" y="1896802"/>
            <a:ext cx="8903032" cy="110015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Демократия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(в античности) - особая разновидность организации государства, в ко- тором власть принадлежит не одному лицу и не группе лиц, а всем свободным гражданам (в то время только мужчинам), которые пользуются равными правами на участие в управлении государством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116662" y="6021288"/>
            <a:ext cx="471895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Народное собрание в древних Афинах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3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3716/mod_book/chapter/9862/8-1.1.jpg"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66" y="3129703"/>
            <a:ext cx="4718956" cy="2819577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://profil.adu.by/pluginfile.php/3716/mod_book/chapter/9862/8-1.2.jpg"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4498" y="3129702"/>
            <a:ext cx="3882379" cy="2819578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2" name="Google Shape;102;p3"/>
          <p:cNvSpPr txBox="1"/>
          <p:nvPr/>
        </p:nvSpPr>
        <p:spPr>
          <a:xfrm>
            <a:off x="5124498" y="6021288"/>
            <a:ext cx="388237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Вече в Полоцке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Ð¸Ð½ÐºÐ¾Ð»ÑÐ½, ÐÐ²ÑÐ°Ð°Ð¼ â ÐÐ¸ÐºÐ¸Ð¿ÐµÐ´Ð¸Ñ"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2290" y="1340768"/>
            <a:ext cx="3937289" cy="4921611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8" name="Google Shape;108;p4"/>
          <p:cNvSpPr/>
          <p:nvPr/>
        </p:nvSpPr>
        <p:spPr>
          <a:xfrm>
            <a:off x="179512" y="1340768"/>
            <a:ext cx="4645482" cy="86409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Демократия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- это правление народа, пос- редством народа и для народа. (Авраам Линкольн)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999544" y="5677604"/>
            <a:ext cx="2961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Авраам Линкольн, президент США в 1861-1865 гг 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4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6" name="Google Shape;116;p5"/>
          <p:cNvGrpSpPr/>
          <p:nvPr/>
        </p:nvGrpSpPr>
        <p:grpSpPr>
          <a:xfrm>
            <a:off x="179512" y="1773746"/>
            <a:ext cx="8708460" cy="4467412"/>
            <a:chOff x="0" y="376746"/>
            <a:chExt cx="8708460" cy="4467412"/>
          </a:xfrm>
        </p:grpSpPr>
        <p:sp>
          <p:nvSpPr>
            <p:cNvPr id="117" name="Google Shape;117;p5"/>
            <p:cNvSpPr/>
            <p:nvPr/>
          </p:nvSpPr>
          <p:spPr>
            <a:xfrm>
              <a:off x="4356484" y="1316698"/>
              <a:ext cx="3412025" cy="3947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8" name="Google Shape;118;p5"/>
            <p:cNvSpPr/>
            <p:nvPr/>
          </p:nvSpPr>
          <p:spPr>
            <a:xfrm>
              <a:off x="4356484" y="1316698"/>
              <a:ext cx="1137341" cy="3947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9" name="Google Shape;119;p5"/>
            <p:cNvSpPr/>
            <p:nvPr/>
          </p:nvSpPr>
          <p:spPr>
            <a:xfrm>
              <a:off x="3219142" y="1316698"/>
              <a:ext cx="1137341" cy="39477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0" name="Google Shape;120;p5"/>
            <p:cNvSpPr/>
            <p:nvPr/>
          </p:nvSpPr>
          <p:spPr>
            <a:xfrm>
              <a:off x="894231" y="3200841"/>
              <a:ext cx="91440" cy="703365"/>
            </a:xfrm>
            <a:custGeom>
              <a:rect b="b" l="l" r="r" t="t"/>
              <a:pathLst>
                <a:path extrusionOk="0" h="120000" w="120000">
                  <a:moveTo>
                    <a:pt x="65913" y="0"/>
                  </a:moveTo>
                  <a:lnTo>
                    <a:pt x="65913" y="86324"/>
                  </a:lnTo>
                  <a:lnTo>
                    <a:pt x="60000" y="86324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1493AC"/>
              </a:solidFill>
              <a:prstDash val="solid"/>
              <a:round/>
              <a:headEnd len="med" w="med" type="triangl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sp>
        <p:sp>
          <p:nvSpPr>
            <p:cNvPr id="121" name="Google Shape;121;p5"/>
            <p:cNvSpPr/>
            <p:nvPr/>
          </p:nvSpPr>
          <p:spPr>
            <a:xfrm>
              <a:off x="944458" y="1316698"/>
              <a:ext cx="3412025" cy="39477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2" name="Google Shape;122;p5"/>
            <p:cNvSpPr/>
            <p:nvPr/>
          </p:nvSpPr>
          <p:spPr>
            <a:xfrm>
              <a:off x="2160239" y="376746"/>
              <a:ext cx="4392488" cy="9399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 txBox="1"/>
            <p:nvPr/>
          </p:nvSpPr>
          <p:spPr>
            <a:xfrm>
              <a:off x="2160239" y="376746"/>
              <a:ext cx="4392488" cy="9399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Наиболее важные черты демократии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506" y="1711478"/>
              <a:ext cx="1879903" cy="148936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4506" y="1711478"/>
              <a:ext cx="1879903" cy="14893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народовластие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0" y="3904207"/>
              <a:ext cx="1879903" cy="9399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0" y="3904207"/>
              <a:ext cx="1879903" cy="9399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главная сущность демократии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279190" y="1711478"/>
              <a:ext cx="1879903" cy="148936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2279190" y="1711478"/>
              <a:ext cx="1879903" cy="14893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равенства всех граждан перед законом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553873" y="1711478"/>
              <a:ext cx="1879903" cy="148936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4553873" y="1711478"/>
              <a:ext cx="1879903" cy="14893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равное право на участие в управлении обществом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828557" y="1711478"/>
              <a:ext cx="1879903" cy="148936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6828557" y="1711478"/>
              <a:ext cx="1879903" cy="14893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принятие решений большинством голосов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9" name="Google Shape;139;p6"/>
          <p:cNvGrpSpPr/>
          <p:nvPr/>
        </p:nvGrpSpPr>
        <p:grpSpPr>
          <a:xfrm>
            <a:off x="181629" y="2113096"/>
            <a:ext cx="8780740" cy="3408118"/>
            <a:chOff x="2117" y="716096"/>
            <a:chExt cx="8780740" cy="3408118"/>
          </a:xfrm>
        </p:grpSpPr>
        <p:sp>
          <p:nvSpPr>
            <p:cNvPr id="140" name="Google Shape;140;p6"/>
            <p:cNvSpPr/>
            <p:nvPr/>
          </p:nvSpPr>
          <p:spPr>
            <a:xfrm>
              <a:off x="4392488" y="2201511"/>
              <a:ext cx="2403777" cy="8343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1" name="Google Shape;141;p6"/>
            <p:cNvSpPr/>
            <p:nvPr/>
          </p:nvSpPr>
          <p:spPr>
            <a:xfrm>
              <a:off x="1988710" y="2201511"/>
              <a:ext cx="2403777" cy="83436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2" name="Google Shape;142;p6"/>
            <p:cNvSpPr/>
            <p:nvPr/>
          </p:nvSpPr>
          <p:spPr>
            <a:xfrm>
              <a:off x="1440152" y="716096"/>
              <a:ext cx="5904670" cy="148541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6"/>
            <p:cNvSpPr txBox="1"/>
            <p:nvPr/>
          </p:nvSpPr>
          <p:spPr>
            <a:xfrm>
              <a:off x="1440152" y="716096"/>
              <a:ext cx="5904670" cy="14854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Демократия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это тип политической системы, в кото- рой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 осуществляется народом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либо через лич- ное участие (выборы, референдумы), либо через своих представителей, избранных в органы государственной власти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2117" y="3035880"/>
              <a:ext cx="3973185" cy="108833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2117" y="3035880"/>
              <a:ext cx="3973185" cy="10883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прямая демократия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809672" y="3035880"/>
              <a:ext cx="3973185" cy="108833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4809672" y="3035880"/>
              <a:ext cx="3973185" cy="10883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представительная демократия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3" name="Google Shape;153;p7"/>
          <p:cNvGrpSpPr/>
          <p:nvPr/>
        </p:nvGrpSpPr>
        <p:grpSpPr>
          <a:xfrm>
            <a:off x="410605" y="1341261"/>
            <a:ext cx="8250781" cy="4967564"/>
            <a:chOff x="231093" y="493"/>
            <a:chExt cx="8250781" cy="4967564"/>
          </a:xfrm>
        </p:grpSpPr>
        <p:sp>
          <p:nvSpPr>
            <p:cNvPr id="154" name="Google Shape;154;p7"/>
            <p:cNvSpPr/>
            <p:nvPr/>
          </p:nvSpPr>
          <p:spPr>
            <a:xfrm>
              <a:off x="6558285" y="2468504"/>
              <a:ext cx="91440" cy="739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5" name="Google Shape;155;p7"/>
            <p:cNvSpPr/>
            <p:nvPr/>
          </p:nvSpPr>
          <p:spPr>
            <a:xfrm>
              <a:off x="4356484" y="764864"/>
              <a:ext cx="2247521" cy="7393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7"/>
            <p:cNvSpPr/>
            <p:nvPr/>
          </p:nvSpPr>
          <p:spPr>
            <a:xfrm>
              <a:off x="2063242" y="2468504"/>
              <a:ext cx="91440" cy="739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7"/>
            <p:cNvSpPr/>
            <p:nvPr/>
          </p:nvSpPr>
          <p:spPr>
            <a:xfrm>
              <a:off x="2108962" y="764864"/>
              <a:ext cx="2247521" cy="73930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8" name="Google Shape;158;p7"/>
            <p:cNvSpPr/>
            <p:nvPr/>
          </p:nvSpPr>
          <p:spPr>
            <a:xfrm>
              <a:off x="3016547" y="493"/>
              <a:ext cx="2679873" cy="76437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3016547" y="493"/>
              <a:ext cx="2679873" cy="764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Демократия</a:t>
              </a:r>
              <a:endPara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31093" y="1504169"/>
              <a:ext cx="3755738" cy="96433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 txBox="1"/>
            <p:nvPr/>
          </p:nvSpPr>
          <p:spPr>
            <a:xfrm>
              <a:off x="231093" y="1504169"/>
              <a:ext cx="3755738" cy="9643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прямая демократия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231093" y="3207808"/>
              <a:ext cx="3755738" cy="176024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231093" y="3207808"/>
              <a:ext cx="3755738" cy="1760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 осуществляется самим народом без политических посредников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4726136" y="1504169"/>
              <a:ext cx="3755738" cy="96433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4726136" y="1504169"/>
              <a:ext cx="3755738" cy="9643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представительная демократия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4726136" y="3207808"/>
              <a:ext cx="3755738" cy="176024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4726136" y="3207808"/>
              <a:ext cx="3755738" cy="1760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народ выбирает своих представи- телей в органы власти и тем са- мым наделяет их правом прини- мать решения от его имени, т.е. делегирует им определённые полномочия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3" name="Google Shape;173;p8"/>
          <p:cNvGrpSpPr/>
          <p:nvPr/>
        </p:nvGrpSpPr>
        <p:grpSpPr>
          <a:xfrm>
            <a:off x="184428" y="1763171"/>
            <a:ext cx="8775142" cy="4051737"/>
            <a:chOff x="4916" y="494411"/>
            <a:chExt cx="8775142" cy="4051737"/>
          </a:xfrm>
        </p:grpSpPr>
        <p:sp>
          <p:nvSpPr>
            <p:cNvPr id="174" name="Google Shape;174;p8"/>
            <p:cNvSpPr/>
            <p:nvPr/>
          </p:nvSpPr>
          <p:spPr>
            <a:xfrm>
              <a:off x="4916" y="494411"/>
              <a:ext cx="7616761" cy="4766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18877" y="508372"/>
              <a:ext cx="7588839" cy="448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Методы (институты) прямой демократии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766592" y="971086"/>
              <a:ext cx="761676" cy="3575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7" name="Google Shape;177;p8"/>
            <p:cNvSpPr/>
            <p:nvPr/>
          </p:nvSpPr>
          <p:spPr>
            <a:xfrm>
              <a:off x="1528268" y="1090254"/>
              <a:ext cx="7251790" cy="4766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1542229" y="1104215"/>
              <a:ext cx="7223868" cy="448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выборы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766592" y="971086"/>
              <a:ext cx="761676" cy="9533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8"/>
            <p:cNvSpPr/>
            <p:nvPr/>
          </p:nvSpPr>
          <p:spPr>
            <a:xfrm>
              <a:off x="1528268" y="1686098"/>
              <a:ext cx="7251790" cy="4766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1542229" y="1700059"/>
              <a:ext cx="7223868" cy="448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референдумы (голосования по важным вопросам)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766592" y="971086"/>
              <a:ext cx="761676" cy="15491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8"/>
            <p:cNvSpPr/>
            <p:nvPr/>
          </p:nvSpPr>
          <p:spPr>
            <a:xfrm>
              <a:off x="1528268" y="2281942"/>
              <a:ext cx="7251790" cy="4766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1542229" y="2295903"/>
              <a:ext cx="7223868" cy="448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участие граждан в обсуждении проектов законов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766592" y="971086"/>
              <a:ext cx="761676" cy="21450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8"/>
            <p:cNvSpPr/>
            <p:nvPr/>
          </p:nvSpPr>
          <p:spPr>
            <a:xfrm>
              <a:off x="1528268" y="2877786"/>
              <a:ext cx="7251790" cy="4766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1542229" y="2891747"/>
              <a:ext cx="7223868" cy="448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сходы и собрания граждан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766592" y="971086"/>
              <a:ext cx="761676" cy="27408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8"/>
            <p:cNvSpPr/>
            <p:nvPr/>
          </p:nvSpPr>
          <p:spPr>
            <a:xfrm>
              <a:off x="1528268" y="3473630"/>
              <a:ext cx="7251790" cy="4766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1542229" y="3487591"/>
              <a:ext cx="7223868" cy="448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пикеты, митинги, шествия, демонстрации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66592" y="971086"/>
              <a:ext cx="761676" cy="3336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8"/>
            <p:cNvSpPr/>
            <p:nvPr/>
          </p:nvSpPr>
          <p:spPr>
            <a:xfrm>
              <a:off x="1528268" y="4069473"/>
              <a:ext cx="7250433" cy="4766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1542229" y="4083434"/>
              <a:ext cx="7222511" cy="448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обращения граждан в государственные органы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1667" y="1346172"/>
            <a:ext cx="3607300" cy="4963148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9" name="Google Shape;199;p9"/>
          <p:cNvSpPr/>
          <p:nvPr/>
        </p:nvSpPr>
        <p:spPr>
          <a:xfrm>
            <a:off x="133464" y="1340768"/>
            <a:ext cx="5014600" cy="424847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37.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Граждане Республики Беларусь имеют право участвовать в решении государ- ственных дел как непосредственно, так и че- рез свободно избранных представителей. Не- посредственное участие граждан в управле- нии делами общества и государства обеспечи- вается проведением референдумов, обсужде- нием проектов законов и вопросов республи- канского и местного значения, другими оп- ределёнными законом способами. В порядке, установленном законодательством, граждане Республики Беларусь принимают участие в обсуждении вопросов государственной и об- щественной жизни на республиканских и мес- тных собраниях.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597251" y="5970766"/>
            <a:ext cx="37444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9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Формы демократии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29.11.2020</vt:lpwstr>
  </property>
</Properties>
</file>