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hXzB4c9T6zGtk+Lewgz28CSoTd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9929BE-FB7F-452B-8F5C-D74873087AD9}">
  <a:tblStyle styleId="{0D9929BE-FB7F-452B-8F5C-D74873087A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4200"/>
              <a:t>Социальная коммуникация</a:t>
            </a:r>
            <a:endParaRPr sz="42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Виды социальной коммуникации</a:t>
            </a: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>
            <a:off x="188499" y="1369937"/>
            <a:ext cx="8046920" cy="5054228"/>
            <a:chOff x="8987" y="173185"/>
            <a:chExt cx="8046920" cy="5054228"/>
          </a:xfrm>
        </p:grpSpPr>
        <p:sp>
          <p:nvSpPr>
            <p:cNvPr id="301" name="Google Shape;301;p10"/>
            <p:cNvSpPr/>
            <p:nvPr/>
          </p:nvSpPr>
          <p:spPr>
            <a:xfrm>
              <a:off x="8987" y="2063246"/>
              <a:ext cx="1702618" cy="114856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42627" y="2096886"/>
              <a:ext cx="1635338" cy="1081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Виды социальной коммуникации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rot="-4566527">
              <a:off x="1072857" y="1813157"/>
              <a:ext cx="168109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 rot="-4566527">
              <a:off x="1871376" y="1779537"/>
              <a:ext cx="84054" cy="84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115202" y="753354"/>
              <a:ext cx="2843634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2129978" y="768130"/>
              <a:ext cx="2814082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субъектам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 rot="-3310531">
              <a:off x="4807262" y="707110"/>
              <a:ext cx="70674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 txBox="1"/>
            <p:nvPr/>
          </p:nvSpPr>
          <p:spPr>
            <a:xfrm rot="-3310531">
              <a:off x="5142965" y="697848"/>
              <a:ext cx="35337" cy="35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5362431" y="173185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5377207" y="187961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межличностная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4958836" y="997194"/>
              <a:ext cx="403595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 txBox="1"/>
            <p:nvPr/>
          </p:nvSpPr>
          <p:spPr>
            <a:xfrm>
              <a:off x="5150544" y="995511"/>
              <a:ext cx="20179" cy="2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5362431" y="753354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5377207" y="768130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групповая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3310531">
              <a:off x="4807262" y="1287278"/>
              <a:ext cx="70674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 rot="3310531">
              <a:off x="5142965" y="1278017"/>
              <a:ext cx="35337" cy="35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5362431" y="1333523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5377207" y="1348299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массовая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 rot="-530427">
              <a:off x="1709180" y="2597735"/>
              <a:ext cx="408447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0"/>
            <p:cNvSpPr txBox="1"/>
            <p:nvPr/>
          </p:nvSpPr>
          <p:spPr>
            <a:xfrm rot="-530427">
              <a:off x="1903193" y="2595931"/>
              <a:ext cx="20422" cy="20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2115202" y="2269191"/>
              <a:ext cx="2843634" cy="61112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2133101" y="2287090"/>
              <a:ext cx="2807836" cy="575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способу установления контакта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 rot="-2493335">
              <a:off x="4890963" y="2387464"/>
              <a:ext cx="539341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0"/>
            <p:cNvSpPr txBox="1"/>
            <p:nvPr/>
          </p:nvSpPr>
          <p:spPr>
            <a:xfrm rot="-2493335">
              <a:off x="5147150" y="2382388"/>
              <a:ext cx="26967" cy="26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5362431" y="1913692"/>
              <a:ext cx="2693476" cy="6065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5380197" y="1931458"/>
              <a:ext cx="2657944" cy="5710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непосредственная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2412332">
              <a:off x="4896408" y="2736915"/>
              <a:ext cx="52845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0"/>
            <p:cNvSpPr txBox="1"/>
            <p:nvPr/>
          </p:nvSpPr>
          <p:spPr>
            <a:xfrm rot="2412332">
              <a:off x="5147422" y="2732111"/>
              <a:ext cx="26422" cy="26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5362431" y="2595955"/>
              <a:ext cx="2693476" cy="63986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0"/>
            <p:cNvSpPr txBox="1"/>
            <p:nvPr/>
          </p:nvSpPr>
          <p:spPr>
            <a:xfrm>
              <a:off x="5381172" y="2614696"/>
              <a:ext cx="2655994" cy="602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опосредованная (с помощью средств связи)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 rot="4566527">
              <a:off x="1072857" y="3445084"/>
              <a:ext cx="168109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0"/>
            <p:cNvSpPr txBox="1"/>
            <p:nvPr/>
          </p:nvSpPr>
          <p:spPr>
            <a:xfrm rot="4566527">
              <a:off x="1871376" y="3411464"/>
              <a:ext cx="84054" cy="84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2115202" y="4017207"/>
              <a:ext cx="2843634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0"/>
            <p:cNvSpPr txBox="1"/>
            <p:nvPr/>
          </p:nvSpPr>
          <p:spPr>
            <a:xfrm>
              <a:off x="2129978" y="4031983"/>
              <a:ext cx="2814082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способу трансляции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 rot="-3058309">
              <a:off x="4840168" y="4012098"/>
              <a:ext cx="64093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0"/>
            <p:cNvSpPr txBox="1"/>
            <p:nvPr/>
          </p:nvSpPr>
          <p:spPr>
            <a:xfrm rot="-3058309">
              <a:off x="5144610" y="4004482"/>
              <a:ext cx="32046" cy="3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5362431" y="3311495"/>
              <a:ext cx="2693476" cy="92012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0"/>
            <p:cNvSpPr txBox="1"/>
            <p:nvPr/>
          </p:nvSpPr>
          <p:spPr>
            <a:xfrm>
              <a:off x="5389380" y="3338444"/>
              <a:ext cx="2639578" cy="866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вербальная (использует речь, язык): устная и письменная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3058309">
              <a:off x="4840168" y="4509996"/>
              <a:ext cx="64093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0"/>
            <p:cNvSpPr txBox="1"/>
            <p:nvPr/>
          </p:nvSpPr>
          <p:spPr>
            <a:xfrm rot="3058309">
              <a:off x="5144610" y="4502380"/>
              <a:ext cx="32046" cy="3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362431" y="4307291"/>
              <a:ext cx="2693476" cy="92012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5389380" y="4334240"/>
              <a:ext cx="2639578" cy="866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невербальная (позы, жесты, мимика, интона- ция)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179512" y="4365104"/>
            <a:ext cx="8038872" cy="2276872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Учёные считают, что становление современного информационного общес- тва (общество, в котором главную роль играют наука, знание и информа- ция) стало результатом нескольких коммуникационных революций, кото- рые изменили не только способы обработки и передачи информации, но и систему ценностей, уклад жизни людей, способ производства. Революции в истории социальной коммуникации были связаны с появлением письмен- ности, книгопечатания, электронных устройств. 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://children.claw.ru/5_history/content/006/06.jpg" id="349" name="Google Shape;3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988840"/>
            <a:ext cx="2207141" cy="14401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upload.wikimedia.org/wikipedia/commons/thumb/5/51/%D0%A3%D0%B7%D0%BA%D0%BE%D1%88%D1%80%D0%B8%D1%84%D1%82%D0%BD%D0%BE%D0%B5_%C2%AB%D0%A7%D0%B5%D1%82%D0%B2%D0%B5%D1%80%D0%BE%D0%B5%D0%B2%D0%B0%D0%BD%D0%B3%D0%B5%D0%BB%D0%B8%D0%B5%C2%BB_1550_%D0%B3%D0%BE%D0%B4%D1%8B.jpg/400px-%D0%A3%D0%B7%D0%BA%D0%BE%D1%88%D1%80%D0%B8%D1%84%D1%82%D0%BD%D0%BE%D0%B5_%C2%AB%D0%A7%D0%B5%D1%82%D0%B2%D0%B5%D1%80%D0%BE%D0%B5%D0%B2%D0%B0%D0%BD%D0%B3%D0%B5%D0%BB%D0%B8%D0%B5%C2%BB_1550_%D0%B3%D0%BE%D0%B4%D1%8B.jpg" id="350" name="Google Shape;3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1988840"/>
            <a:ext cx="1822784" cy="1440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city.com.ua/newspic/catalogs-reviews/tablets-02-2.jpg" id="351" name="Google Shape;351;p11"/>
          <p:cNvPicPr preferRelativeResize="0"/>
          <p:nvPr/>
        </p:nvPicPr>
        <p:blipFill rotWithShape="1">
          <a:blip r:embed="rId5">
            <a:alphaModFix/>
          </a:blip>
          <a:srcRect b="7500" l="6262" r="4136" t="4999"/>
          <a:stretch/>
        </p:blipFill>
        <p:spPr>
          <a:xfrm>
            <a:off x="6084168" y="1988840"/>
            <a:ext cx="2221714" cy="1440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2" name="Google Shape;352;p11"/>
          <p:cNvSpPr/>
          <p:nvPr/>
        </p:nvSpPr>
        <p:spPr>
          <a:xfrm>
            <a:off x="2555776" y="2564904"/>
            <a:ext cx="72008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5292080" y="2492896"/>
            <a:ext cx="72008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  <p:sp>
        <p:nvSpPr>
          <p:cNvPr id="359" name="Google Shape;359;p12"/>
          <p:cNvSpPr/>
          <p:nvPr/>
        </p:nvSpPr>
        <p:spPr>
          <a:xfrm>
            <a:off x="251520" y="1196752"/>
            <a:ext cx="8038872" cy="908720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Основываясь на типах и формах коммуникации канадский учёный  Мар- шалл Маклюэн разработал периодизацию  истории человеческого общес- тва.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360" name="Google Shape;360;p12"/>
          <p:cNvGraphicFramePr/>
          <p:nvPr/>
        </p:nvGraphicFramePr>
        <p:xfrm>
          <a:off x="251520" y="2276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{0D9929BE-FB7F-452B-8F5C-D74873087AD9}</a:tableStyleId>
              </a:tblPr>
              <a:tblGrid>
                <a:gridCol w="1728200"/>
                <a:gridCol w="3168350"/>
              </a:tblGrid>
              <a:tr h="1248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</a:t>
                      </a: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эпоха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Племенной индивид с пре- обладанием устной речи в качестве средства коммуни- кации</a:t>
                      </a:r>
                      <a:endParaRPr b="0"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  <a:tr h="15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Изобретение алфавита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 книгопечатания. Индуст- риальный индивид с преоб- ладанием печатного слова над устной речью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  <a:tr h="15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 и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Современная эпоха. Инди- вид, который существует в условиях электронной (ау- диовизуальной) коммуни- 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361" name="Google Shape;361;p12"/>
          <p:cNvPicPr preferRelativeResize="0"/>
          <p:nvPr/>
        </p:nvPicPr>
        <p:blipFill rotWithShape="1">
          <a:blip r:embed="rId3">
            <a:alphaModFix/>
          </a:blip>
          <a:srcRect b="0" l="11594" r="0" t="0"/>
          <a:stretch/>
        </p:blipFill>
        <p:spPr>
          <a:xfrm>
            <a:off x="5364088" y="2348880"/>
            <a:ext cx="2797904" cy="381642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2" name="Google Shape;362;p12"/>
          <p:cNvSpPr txBox="1"/>
          <p:nvPr/>
        </p:nvSpPr>
        <p:spPr>
          <a:xfrm>
            <a:off x="5364088" y="6231065"/>
            <a:ext cx="279790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Маршалл Маклюэн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  <p:sp>
        <p:nvSpPr>
          <p:cNvPr id="368" name="Google Shape;368;p13"/>
          <p:cNvSpPr/>
          <p:nvPr/>
        </p:nvSpPr>
        <p:spPr>
          <a:xfrm>
            <a:off x="179512" y="5877272"/>
            <a:ext cx="8038872" cy="79208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Массовая коммуникация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процесс распространения информации с по- мощью технических средств на большие и рассредоточенные аудитории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69" name="Google Shape;369;p13"/>
          <p:cNvGrpSpPr/>
          <p:nvPr/>
        </p:nvGrpSpPr>
        <p:grpSpPr>
          <a:xfrm>
            <a:off x="185819" y="1637625"/>
            <a:ext cx="7980273" cy="3582748"/>
            <a:chOff x="6307" y="440873"/>
            <a:chExt cx="7980273" cy="3582748"/>
          </a:xfrm>
        </p:grpSpPr>
        <p:sp>
          <p:nvSpPr>
            <p:cNvPr id="370" name="Google Shape;370;p13"/>
            <p:cNvSpPr/>
            <p:nvPr/>
          </p:nvSpPr>
          <p:spPr>
            <a:xfrm>
              <a:off x="6307" y="440873"/>
              <a:ext cx="5616413" cy="5971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23796" y="458362"/>
              <a:ext cx="5581435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Массовая коммуникация характеризуется:</a:t>
              </a:r>
              <a:endParaRPr b="1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67948" y="1037998"/>
              <a:ext cx="561641" cy="447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3"/>
            <p:cNvSpPr/>
            <p:nvPr/>
          </p:nvSpPr>
          <p:spPr>
            <a:xfrm>
              <a:off x="1129589" y="1187279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1147078" y="1204768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наличием технических способов, которые обеспечивают регу- лярность, массовость, публичность сообщений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567948" y="1037998"/>
              <a:ext cx="561641" cy="11942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3"/>
            <p:cNvSpPr/>
            <p:nvPr/>
          </p:nvSpPr>
          <p:spPr>
            <a:xfrm>
              <a:off x="1129589" y="1933685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1147078" y="1951174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социальной значимостью информации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67948" y="1037998"/>
              <a:ext cx="561641" cy="19406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3"/>
            <p:cNvSpPr/>
            <p:nvPr/>
          </p:nvSpPr>
          <p:spPr>
            <a:xfrm>
              <a:off x="1129589" y="2680091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1147078" y="2697580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массовостью аудитории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67948" y="1037998"/>
              <a:ext cx="561641" cy="26870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3"/>
            <p:cNvSpPr/>
            <p:nvPr/>
          </p:nvSpPr>
          <p:spPr>
            <a:xfrm>
              <a:off x="1129589" y="3426497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1147078" y="3443986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многоканальностью с возможностью выбора способа коммуни- кации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/>
          <p:nvPr/>
        </p:nvSpPr>
        <p:spPr>
          <a:xfrm>
            <a:off x="179512" y="4653136"/>
            <a:ext cx="8038872" cy="2016224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Средства массовой коммуникации иначе называют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медиа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(от лат.  media – средства, посредники). К ним относятся пресса, радио, телевидение, кино, фото, видео, интернет, компьютерные игры и др. Среди средств массовой коммуникации телевидение занимает лидирующие позиции. Современ- ные социологические исследования демонстрируют явный приоритет те- левидения в системе способов проведения свободного времени у предста- вителей разных поколений.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cdn3.img.ria.ru/images/94185/66/941856643.jpg" id="389" name="Google Shape;3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268760"/>
            <a:ext cx="5715000" cy="323850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0" name="Google Shape;390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250416" y="1628799"/>
            <a:ext cx="8034304" cy="4680521"/>
            <a:chOff x="2283" y="360039"/>
            <a:chExt cx="8034304" cy="4680521"/>
          </a:xfrm>
        </p:grpSpPr>
        <p:sp>
          <p:nvSpPr>
            <p:cNvPr id="397" name="Google Shape;397;p15"/>
            <p:cNvSpPr/>
            <p:nvPr/>
          </p:nvSpPr>
          <p:spPr>
            <a:xfrm>
              <a:off x="6107739" y="2416620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5"/>
            <p:cNvSpPr/>
            <p:nvPr/>
          </p:nvSpPr>
          <p:spPr>
            <a:xfrm>
              <a:off x="4019435" y="1254088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9" name="Google Shape;399;p15"/>
            <p:cNvSpPr/>
            <p:nvPr/>
          </p:nvSpPr>
          <p:spPr>
            <a:xfrm>
              <a:off x="1839691" y="2416620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0" name="Google Shape;400;p15"/>
            <p:cNvSpPr/>
            <p:nvPr/>
          </p:nvSpPr>
          <p:spPr>
            <a:xfrm>
              <a:off x="1885411" y="1254088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5"/>
            <p:cNvSpPr/>
            <p:nvPr/>
          </p:nvSpPr>
          <p:spPr>
            <a:xfrm>
              <a:off x="2075076" y="360039"/>
              <a:ext cx="3888717" cy="8940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 txBox="1"/>
            <p:nvPr/>
          </p:nvSpPr>
          <p:spPr>
            <a:xfrm>
              <a:off x="2075076" y="360039"/>
              <a:ext cx="3888717" cy="8940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массовой коммуникации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2283" y="1755880"/>
              <a:ext cx="3766256" cy="660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 txBox="1"/>
            <p:nvPr/>
          </p:nvSpPr>
          <p:spPr>
            <a:xfrm>
              <a:off x="2283" y="1755880"/>
              <a:ext cx="3766256" cy="660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коммуникатора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283" y="2918412"/>
              <a:ext cx="3766256" cy="21221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 txBox="1"/>
            <p:nvPr/>
          </p:nvSpPr>
          <p:spPr>
            <a:xfrm>
              <a:off x="2283" y="2918412"/>
              <a:ext cx="3766256" cy="2122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коммуникатор приобретает  «кол- лективный» характер, поскольку в его роли выступает не отдельный индивид, а определённая  социаль- ная группа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270331" y="1755880"/>
              <a:ext cx="3766256" cy="660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 txBox="1"/>
            <p:nvPr/>
          </p:nvSpPr>
          <p:spPr>
            <a:xfrm>
              <a:off x="4270331" y="1755880"/>
              <a:ext cx="3766256" cy="660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аудитории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4270331" y="2918412"/>
              <a:ext cx="3766256" cy="21221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 txBox="1"/>
            <p:nvPr/>
          </p:nvSpPr>
          <p:spPr>
            <a:xfrm>
              <a:off x="4270331" y="2918412"/>
              <a:ext cx="3766256" cy="2122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роль целевой аудитории достаточ- но пассивна; получатель информа- ции рассматривается её создателя- ми как объект воздействия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  <p:sp>
        <p:nvSpPr>
          <p:cNvPr id="416" name="Google Shape;416;p16"/>
          <p:cNvSpPr/>
          <p:nvPr/>
        </p:nvSpPr>
        <p:spPr>
          <a:xfrm>
            <a:off x="232786" y="1268760"/>
            <a:ext cx="8038872" cy="864096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Новостью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становится событие, которое представляет собой актуальный  факт, вызывает общественный интерес и может заинтересовать широкую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аудиторию, т.е. типичного потребителя конкретных медиа. 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17" name="Google Shape;417;p16"/>
          <p:cNvGrpSpPr/>
          <p:nvPr/>
        </p:nvGrpSpPr>
        <p:grpSpPr>
          <a:xfrm>
            <a:off x="485457" y="2337568"/>
            <a:ext cx="7533529" cy="4329038"/>
            <a:chOff x="252671" y="2752"/>
            <a:chExt cx="7533529" cy="4329038"/>
          </a:xfrm>
        </p:grpSpPr>
        <p:sp>
          <p:nvSpPr>
            <p:cNvPr id="418" name="Google Shape;418;p16"/>
            <p:cNvSpPr/>
            <p:nvPr/>
          </p:nvSpPr>
          <p:spPr>
            <a:xfrm>
              <a:off x="252671" y="2752"/>
              <a:ext cx="5965150" cy="50929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267588" y="17669"/>
              <a:ext cx="5935316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Правила создания новостей (формула 5W+H)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849186" y="512051"/>
              <a:ext cx="596515" cy="3819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6"/>
            <p:cNvSpPr/>
            <p:nvPr/>
          </p:nvSpPr>
          <p:spPr>
            <a:xfrm>
              <a:off x="1445701" y="639376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 txBox="1"/>
            <p:nvPr/>
          </p:nvSpPr>
          <p:spPr>
            <a:xfrm>
              <a:off x="1460618" y="654293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Что? (What?)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849186" y="512051"/>
              <a:ext cx="596515" cy="10185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6"/>
            <p:cNvSpPr/>
            <p:nvPr/>
          </p:nvSpPr>
          <p:spPr>
            <a:xfrm>
              <a:off x="1445701" y="1275999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1460618" y="1290916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Кто? (Who?)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849186" y="512051"/>
              <a:ext cx="596515" cy="16552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6"/>
            <p:cNvSpPr/>
            <p:nvPr/>
          </p:nvSpPr>
          <p:spPr>
            <a:xfrm>
              <a:off x="1445701" y="1912622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1460618" y="1927539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Когда? (When?)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849186" y="512051"/>
              <a:ext cx="596515" cy="2291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16"/>
            <p:cNvSpPr/>
            <p:nvPr/>
          </p:nvSpPr>
          <p:spPr>
            <a:xfrm>
              <a:off x="1445701" y="2549245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 txBox="1"/>
            <p:nvPr/>
          </p:nvSpPr>
          <p:spPr>
            <a:xfrm>
              <a:off x="1460618" y="2564162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Где? (Where?)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849186" y="512051"/>
              <a:ext cx="596515" cy="2928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6"/>
            <p:cNvSpPr/>
            <p:nvPr/>
          </p:nvSpPr>
          <p:spPr>
            <a:xfrm>
              <a:off x="1445701" y="3185869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 txBox="1"/>
            <p:nvPr/>
          </p:nvSpPr>
          <p:spPr>
            <a:xfrm>
              <a:off x="1460618" y="3200786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Почему? (Why?)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849186" y="512051"/>
              <a:ext cx="596515" cy="35650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6" name="Google Shape;436;p16"/>
            <p:cNvSpPr/>
            <p:nvPr/>
          </p:nvSpPr>
          <p:spPr>
            <a:xfrm>
              <a:off x="1445701" y="3822492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1460618" y="3837409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Как? (How?)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38" name="Google Shape;438;p16"/>
          <p:cNvSpPr txBox="1"/>
          <p:nvPr/>
        </p:nvSpPr>
        <p:spPr>
          <a:xfrm rot="-5400000">
            <a:off x="-1113322" y="4361894"/>
            <a:ext cx="3520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Вопросы, на которые должна отвечать новость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"/>
          <p:cNvSpPr/>
          <p:nvPr/>
        </p:nvSpPr>
        <p:spPr>
          <a:xfrm>
            <a:off x="179512" y="4797152"/>
            <a:ext cx="8038872" cy="187220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Масштаб влияния медиа на все сферы жизни общества возрастает с каж- дым днём. Медиасфера развлекает, предоставляет информацию, обучает. В современном мире молодые люди проводят больше времени в медиапрос- транстве (музыка, фильмы, видеоигры, общение в социальных сетях), чем в общении с семьёй и друзьями. Установлено, что в развитых странах мира потребление медиапродуктов подростками занимает до 10 часов в день.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44" name="Google Shape;444;p17"/>
          <p:cNvGrpSpPr/>
          <p:nvPr/>
        </p:nvGrpSpPr>
        <p:grpSpPr>
          <a:xfrm>
            <a:off x="329255" y="1197965"/>
            <a:ext cx="7693400" cy="3453957"/>
            <a:chOff x="149743" y="1213"/>
            <a:chExt cx="7693400" cy="3453957"/>
          </a:xfrm>
        </p:grpSpPr>
        <p:sp>
          <p:nvSpPr>
            <p:cNvPr id="445" name="Google Shape;445;p17"/>
            <p:cNvSpPr/>
            <p:nvPr/>
          </p:nvSpPr>
          <p:spPr>
            <a:xfrm>
              <a:off x="149743" y="1213"/>
              <a:ext cx="5414516" cy="5756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 txBox="1"/>
            <p:nvPr/>
          </p:nvSpPr>
          <p:spPr>
            <a:xfrm>
              <a:off x="166603" y="18073"/>
              <a:ext cx="5380796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Наиболее распространённые модели поведения школьников в медиапространстве</a:t>
              </a:r>
              <a:endParaRPr b="1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691195" y="576872"/>
              <a:ext cx="541451" cy="4317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8" name="Google Shape;448;p17"/>
            <p:cNvSpPr/>
            <p:nvPr/>
          </p:nvSpPr>
          <p:spPr>
            <a:xfrm>
              <a:off x="1232646" y="720787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 txBox="1"/>
            <p:nvPr/>
          </p:nvSpPr>
          <p:spPr>
            <a:xfrm>
              <a:off x="1249506" y="737647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переписка в социальной сети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691195" y="576872"/>
              <a:ext cx="541451" cy="11513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1" name="Google Shape;451;p17"/>
            <p:cNvSpPr/>
            <p:nvPr/>
          </p:nvSpPr>
          <p:spPr>
            <a:xfrm>
              <a:off x="1232646" y="1440362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 txBox="1"/>
            <p:nvPr/>
          </p:nvSpPr>
          <p:spPr>
            <a:xfrm>
              <a:off x="1249506" y="1457222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просмотр рекламных сообщений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91195" y="576872"/>
              <a:ext cx="541451" cy="18708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4" name="Google Shape;454;p17"/>
            <p:cNvSpPr/>
            <p:nvPr/>
          </p:nvSpPr>
          <p:spPr>
            <a:xfrm>
              <a:off x="1232646" y="2159936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 txBox="1"/>
            <p:nvPr/>
          </p:nvSpPr>
          <p:spPr>
            <a:xfrm>
              <a:off x="1249506" y="2176796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прослушивание новостей и музыки по радио, просмотр ви- деофильмов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91195" y="576872"/>
              <a:ext cx="541451" cy="2590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7" name="Google Shape;457;p17"/>
            <p:cNvSpPr/>
            <p:nvPr/>
          </p:nvSpPr>
          <p:spPr>
            <a:xfrm>
              <a:off x="1232646" y="2879511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 txBox="1"/>
            <p:nvPr/>
          </p:nvSpPr>
          <p:spPr>
            <a:xfrm>
              <a:off x="1249506" y="2896371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видеоигры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459" name="Google Shape;459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8"/>
          <p:cNvGrpSpPr/>
          <p:nvPr/>
        </p:nvGrpSpPr>
        <p:grpSpPr>
          <a:xfrm>
            <a:off x="180878" y="1628800"/>
            <a:ext cx="8134170" cy="4789500"/>
            <a:chOff x="1366" y="231800"/>
            <a:chExt cx="8134170" cy="4789500"/>
          </a:xfrm>
        </p:grpSpPr>
        <p:sp>
          <p:nvSpPr>
            <p:cNvPr id="465" name="Google Shape;465;p18"/>
            <p:cNvSpPr/>
            <p:nvPr/>
          </p:nvSpPr>
          <p:spPr>
            <a:xfrm>
              <a:off x="2969969" y="2824336"/>
              <a:ext cx="2196964" cy="2196964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8"/>
            <p:cNvSpPr txBox="1"/>
            <p:nvPr/>
          </p:nvSpPr>
          <p:spPr>
            <a:xfrm>
              <a:off x="3291707" y="3146074"/>
              <a:ext cx="1553488" cy="15534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Основные риски медиасферы</a:t>
              </a:r>
              <a:endParaRPr b="1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 rot="-9900000">
              <a:off x="1012214" y="3048060"/>
              <a:ext cx="1919960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1366" y="2277819"/>
              <a:ext cx="2087115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 txBox="1"/>
            <p:nvPr/>
          </p:nvSpPr>
          <p:spPr>
            <a:xfrm>
              <a:off x="50270" y="2326723"/>
              <a:ext cx="1989307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сцены насилия в новостях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 rot="-7753119">
              <a:off x="1287799" y="1701012"/>
              <a:ext cx="2445778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288038" y="231814"/>
              <a:ext cx="2898878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 txBox="1"/>
            <p:nvPr/>
          </p:nvSpPr>
          <p:spPr>
            <a:xfrm>
              <a:off x="336942" y="280718"/>
              <a:ext cx="2801070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нарастающее давление со стороны культивируемых медиа стереотипов и идеалов красоты в индустрии моды и шоу-бизнеса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 rot="-2982459">
              <a:off x="4431207" y="1707225"/>
              <a:ext cx="2500531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040566" y="231800"/>
              <a:ext cx="2898878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 txBox="1"/>
            <p:nvPr/>
          </p:nvSpPr>
          <p:spPr>
            <a:xfrm>
              <a:off x="5089470" y="280704"/>
              <a:ext cx="2801070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угрозы и оскорбления в социальных сетях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 rot="-900000">
              <a:off x="5204729" y="3048060"/>
              <a:ext cx="1919960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6048421" y="2277819"/>
              <a:ext cx="2087115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8"/>
            <p:cNvSpPr txBox="1"/>
            <p:nvPr/>
          </p:nvSpPr>
          <p:spPr>
            <a:xfrm>
              <a:off x="6097325" y="2326723"/>
              <a:ext cx="1989307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незаконная загрузка данных из интернета</a:t>
              </a:r>
              <a:endParaRPr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479" name="Google Shape;479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/>
          <p:nvPr/>
        </p:nvSpPr>
        <p:spPr>
          <a:xfrm>
            <a:off x="179512" y="5661248"/>
            <a:ext cx="8038872" cy="1008112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Международные исследования показывают, что отсутствие у человека на- выков критического мышления и анализа медиасообщений может иметь губительные последствия.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85" name="Google Shape;485;p19"/>
          <p:cNvGrpSpPr/>
          <p:nvPr/>
        </p:nvGrpSpPr>
        <p:grpSpPr>
          <a:xfrm>
            <a:off x="640868" y="1199391"/>
            <a:ext cx="7070174" cy="4387209"/>
            <a:chOff x="461356" y="2639"/>
            <a:chExt cx="7070174" cy="4387209"/>
          </a:xfrm>
        </p:grpSpPr>
        <p:sp>
          <p:nvSpPr>
            <p:cNvPr id="486" name="Google Shape;486;p19"/>
            <p:cNvSpPr/>
            <p:nvPr/>
          </p:nvSpPr>
          <p:spPr>
            <a:xfrm>
              <a:off x="461356" y="2639"/>
              <a:ext cx="5715677" cy="51614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9"/>
            <p:cNvSpPr txBox="1"/>
            <p:nvPr/>
          </p:nvSpPr>
          <p:spPr>
            <a:xfrm>
              <a:off x="476473" y="17756"/>
              <a:ext cx="5685443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 современном мире важно быть медиаграмотным, что означает уметь:</a:t>
              </a:r>
              <a:endParaRPr b="1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032924" y="518781"/>
              <a:ext cx="571567" cy="3871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9" name="Google Shape;489;p19"/>
            <p:cNvSpPr/>
            <p:nvPr/>
          </p:nvSpPr>
          <p:spPr>
            <a:xfrm>
              <a:off x="1604491" y="647817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 txBox="1"/>
            <p:nvPr/>
          </p:nvSpPr>
          <p:spPr>
            <a:xfrm>
              <a:off x="1619608" y="662934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установить автора конкретного медиасообщения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1032924" y="518781"/>
              <a:ext cx="571567" cy="10322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2" name="Google Shape;492;p19"/>
            <p:cNvSpPr/>
            <p:nvPr/>
          </p:nvSpPr>
          <p:spPr>
            <a:xfrm>
              <a:off x="1604491" y="1292994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9"/>
            <p:cNvSpPr txBox="1"/>
            <p:nvPr/>
          </p:nvSpPr>
          <p:spPr>
            <a:xfrm>
              <a:off x="1619608" y="1308111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осознать, каких мыслей или действий ждал от нас соз- датель медиасообщения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032924" y="518781"/>
              <a:ext cx="571567" cy="1677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5" name="Google Shape;495;p19"/>
            <p:cNvSpPr/>
            <p:nvPr/>
          </p:nvSpPr>
          <p:spPr>
            <a:xfrm>
              <a:off x="1604491" y="1938172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 txBox="1"/>
            <p:nvPr/>
          </p:nvSpPr>
          <p:spPr>
            <a:xfrm>
              <a:off x="1619608" y="1953289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распознать предвзятость, дезинформацию и ложь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032924" y="518781"/>
              <a:ext cx="571567" cy="23226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8" name="Google Shape;498;p19"/>
            <p:cNvSpPr/>
            <p:nvPr/>
          </p:nvSpPr>
          <p:spPr>
            <a:xfrm>
              <a:off x="1604491" y="2583350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 txBox="1"/>
            <p:nvPr/>
          </p:nvSpPr>
          <p:spPr>
            <a:xfrm>
              <a:off x="1619608" y="2598467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заметить, что местами история умышленно недосказа- на;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032924" y="518781"/>
              <a:ext cx="571567" cy="29678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1" name="Google Shape;501;p19"/>
            <p:cNvSpPr/>
            <p:nvPr/>
          </p:nvSpPr>
          <p:spPr>
            <a:xfrm>
              <a:off x="1604491" y="3228528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9"/>
            <p:cNvSpPr txBox="1"/>
            <p:nvPr/>
          </p:nvSpPr>
          <p:spPr>
            <a:xfrm>
              <a:off x="1619608" y="3243645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сделать осознанный выбор  и принять  решение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032924" y="518781"/>
              <a:ext cx="571567" cy="36129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4" name="Google Shape;504;p19"/>
            <p:cNvSpPr/>
            <p:nvPr/>
          </p:nvSpPr>
          <p:spPr>
            <a:xfrm>
              <a:off x="1604491" y="3873706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1619608" y="3888823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создать и распространить собственные медиасообще- ния с соблюдением этических и правовых норм</a:t>
              </a:r>
              <a:endParaRPr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506" name="Google Shape;506;p1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социальной коммуникации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Структура социальной коммуникации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социальной коммуникации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Массовая коммуникация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sp>
        <p:nvSpPr>
          <p:cNvPr id="177" name="Google Shape;177;p3"/>
          <p:cNvSpPr/>
          <p:nvPr/>
        </p:nvSpPr>
        <p:spPr>
          <a:xfrm>
            <a:off x="251520" y="594928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Коммуникация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 (от лат. communicatio - сообщение, передача и от communi- care - делать общим, беседовать, связывать, сообщать, передавать) - объект исследования разных наук (от технических до гуманитарных). 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78" name="Google Shape;178;p3"/>
          <p:cNvGraphicFramePr/>
          <p:nvPr/>
        </p:nvGraphicFramePr>
        <p:xfrm>
          <a:off x="251520" y="10527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{0D9929BE-FB7F-452B-8F5C-D74873087AD9}</a:tableStyleId>
              </a:tblPr>
              <a:tblGrid>
                <a:gridCol w="2314350"/>
                <a:gridCol w="56785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Содержание понятия «коммуникация» в разных науках</a:t>
                      </a:r>
                      <a:endParaRPr sz="18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(военное дело)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Путь сообщения, линия связи, снабжения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(социальные науки)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Социальный процесс взаимодействия и его резуль- таты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(психология)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Обмен информацией между живыми организмами (общение)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Межкультурная коммуникация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Связь и общение между представителями различ- ных культур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Массовая коммуникация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Процесс производства и воспроизводства массово- го сознания, средствами массовой коммуникации - периодической печатью, радио и телевидением, средствами электронной коммуникации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Инженерные коммуникации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Комплекс систем, обеспечивающих нормальную жизнедеятельность потребителей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sp>
        <p:nvSpPr>
          <p:cNvPr id="184" name="Google Shape;184;p4"/>
          <p:cNvSpPr/>
          <p:nvPr/>
        </p:nvSpPr>
        <p:spPr>
          <a:xfrm>
            <a:off x="248133" y="126876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коммуникация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 - это процесс взаимодействия между субъекта- ми (индивидами, группами, организациями и т.п.) с целью передачи ин- формации или обмена ею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250416" y="2380841"/>
            <a:ext cx="8034304" cy="4287116"/>
            <a:chOff x="2283" y="1401"/>
            <a:chExt cx="8034304" cy="4287116"/>
          </a:xfrm>
        </p:grpSpPr>
        <p:sp>
          <p:nvSpPr>
            <p:cNvPr id="186" name="Google Shape;186;p4"/>
            <p:cNvSpPr/>
            <p:nvPr/>
          </p:nvSpPr>
          <p:spPr>
            <a:xfrm>
              <a:off x="6107739" y="2591984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4019435" y="895451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1839691" y="2591984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885411" y="895451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2075076" y="1401"/>
              <a:ext cx="3888717" cy="8940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2075076" y="1401"/>
              <a:ext cx="3888717" cy="8940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Главные особенности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283" y="1397242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2283" y="1397242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участники коммуникации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283" y="3093776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2283" y="3093776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субъекты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70331" y="1397242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4270331" y="1397242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содержание коммуникации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270331" y="3093776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4270331" y="3093776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grpSp>
        <p:nvGrpSpPr>
          <p:cNvPr id="205" name="Google Shape;205;p5"/>
          <p:cNvGrpSpPr/>
          <p:nvPr/>
        </p:nvGrpSpPr>
        <p:grpSpPr>
          <a:xfrm>
            <a:off x="253807" y="1484781"/>
            <a:ext cx="7988312" cy="4896549"/>
            <a:chOff x="2287" y="216021"/>
            <a:chExt cx="7988312" cy="4896549"/>
          </a:xfrm>
        </p:grpSpPr>
        <p:sp>
          <p:nvSpPr>
            <p:cNvPr id="206" name="Google Shape;206;p5"/>
            <p:cNvSpPr/>
            <p:nvPr/>
          </p:nvSpPr>
          <p:spPr>
            <a:xfrm>
              <a:off x="5512101" y="3426351"/>
              <a:ext cx="1332989" cy="3749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4179111" y="3426351"/>
              <a:ext cx="1332989" cy="3749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5466381" y="2388937"/>
              <a:ext cx="91440" cy="37495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5"/>
            <p:cNvSpPr/>
            <p:nvPr/>
          </p:nvSpPr>
          <p:spPr>
            <a:xfrm>
              <a:off x="3613003" y="877208"/>
              <a:ext cx="1899097" cy="3749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1713905" y="877208"/>
              <a:ext cx="1899097" cy="3749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1393360" y="216021"/>
              <a:ext cx="4439286" cy="6611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393360" y="216021"/>
              <a:ext cx="4439286" cy="66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Цель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287" y="1252167"/>
              <a:ext cx="3423235" cy="11367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2287" y="1252167"/>
              <a:ext cx="3423235" cy="11367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информации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800483" y="1252167"/>
              <a:ext cx="3423235" cy="11367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3800483" y="1252167"/>
              <a:ext cx="3423235" cy="11367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у другого чело- века убеждения в правоте своей позиции и (или) побуждение его к какому-либо поступку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018030" y="2763896"/>
              <a:ext cx="2988140" cy="6624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4018030" y="2763896"/>
              <a:ext cx="2988140" cy="6624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реклама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033601" y="3801311"/>
              <a:ext cx="2291019" cy="131125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3033601" y="3801311"/>
              <a:ext cx="2291019" cy="1311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информирование потребителя о выпуске новой продукции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699580" y="3801311"/>
              <a:ext cx="2291019" cy="131125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5699580" y="3801311"/>
              <a:ext cx="2291019" cy="1311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внушение целевой аудитории желания приобрести товары определённой марки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grpSp>
        <p:nvGrpSpPr>
          <p:cNvPr id="228" name="Google Shape;228;p6"/>
          <p:cNvGrpSpPr/>
          <p:nvPr/>
        </p:nvGrpSpPr>
        <p:grpSpPr>
          <a:xfrm>
            <a:off x="324054" y="2261092"/>
            <a:ext cx="7847818" cy="3328151"/>
            <a:chOff x="526" y="864092"/>
            <a:chExt cx="7847818" cy="3328151"/>
          </a:xfrm>
        </p:grpSpPr>
        <p:sp>
          <p:nvSpPr>
            <p:cNvPr id="229" name="Google Shape;229;p6"/>
            <p:cNvSpPr/>
            <p:nvPr/>
          </p:nvSpPr>
          <p:spPr>
            <a:xfrm>
              <a:off x="3924436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6"/>
            <p:cNvSpPr/>
            <p:nvPr/>
          </p:nvSpPr>
          <p:spPr>
            <a:xfrm>
              <a:off x="3878716" y="2011433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147868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2232244" y="864092"/>
              <a:ext cx="33843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2232244" y="864092"/>
              <a:ext cx="33843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рекламы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(в зависимости от цели)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информирующая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убеждающая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напоминающая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248133" y="126876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Одним из первых, кто занялся вопросом исследования социальной ком-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муникации, был американский политолог Гарольд Лассуэлл. В 1940-е гг.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он представил модель коммуникации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2379440"/>
            <a:ext cx="2838581" cy="424847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7" name="Google Shape;247;p7"/>
          <p:cNvSpPr txBox="1"/>
          <p:nvPr/>
        </p:nvSpPr>
        <p:spPr>
          <a:xfrm>
            <a:off x="3472432" y="6289358"/>
            <a:ext cx="18886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Гарольд Лассуэлл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8" name="Google Shape;248;p7"/>
          <p:cNvGrpSpPr/>
          <p:nvPr/>
        </p:nvGrpSpPr>
        <p:grpSpPr>
          <a:xfrm>
            <a:off x="325334" y="2379843"/>
            <a:ext cx="4886156" cy="3876561"/>
            <a:chOff x="77201" y="403"/>
            <a:chExt cx="4886156" cy="3876561"/>
          </a:xfrm>
        </p:grpSpPr>
        <p:sp>
          <p:nvSpPr>
            <p:cNvPr id="249" name="Google Shape;249;p7"/>
            <p:cNvSpPr/>
            <p:nvPr/>
          </p:nvSpPr>
          <p:spPr>
            <a:xfrm>
              <a:off x="77201" y="403"/>
              <a:ext cx="3276244" cy="53469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92862" y="16064"/>
              <a:ext cx="3244922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Элементы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04826" y="535101"/>
              <a:ext cx="327624" cy="4010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7"/>
            <p:cNvSpPr/>
            <p:nvPr/>
          </p:nvSpPr>
          <p:spPr>
            <a:xfrm>
              <a:off x="732450" y="668776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748111" y="684437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Кто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коммуникатор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- тот, кто форми- рует и передает сообщение)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4826" y="535101"/>
              <a:ext cx="327624" cy="10693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732450" y="1337148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748111" y="1352809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Что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сообщение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826" y="535101"/>
              <a:ext cx="327624" cy="17377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732450" y="2005521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748111" y="2021182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Как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(способ передачи сообщения,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ка- нал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04826" y="535101"/>
              <a:ext cx="327624" cy="24061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732450" y="2673893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748111" y="2689554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Кому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аудитория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, которой адресуется сообщение)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04826" y="535101"/>
              <a:ext cx="327624" cy="3074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7"/>
            <p:cNvSpPr/>
            <p:nvPr/>
          </p:nvSpPr>
          <p:spPr>
            <a:xfrm>
              <a:off x="732450" y="3342266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748111" y="3357927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Зачем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(с каким эффектом, эффектив- ность,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обратная связь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 sz="3500"/>
          </a:p>
        </p:txBody>
      </p:sp>
      <p:sp>
        <p:nvSpPr>
          <p:cNvPr descr="http://images.myshared.ru/17/1154126/slide_4.jpg" id="271" name="Google Shape;271;p8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images.myshared.ru/17/1154126/slide_4.jpg" id="272" name="Google Shape;272;p8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8"/>
          <p:cNvGrpSpPr/>
          <p:nvPr/>
        </p:nvGrpSpPr>
        <p:grpSpPr>
          <a:xfrm>
            <a:off x="467544" y="1340768"/>
            <a:ext cx="7620000" cy="4562872"/>
            <a:chOff x="467544" y="1556792"/>
            <a:chExt cx="7620000" cy="4562872"/>
          </a:xfrm>
        </p:grpSpPr>
        <p:pic>
          <p:nvPicPr>
            <p:cNvPr descr="http://images.myshared.ru/17/1154126/slide_4.jpg" id="274" name="Google Shape;274;p8"/>
            <p:cNvPicPr preferRelativeResize="0"/>
            <p:nvPr/>
          </p:nvPicPr>
          <p:blipFill rotWithShape="1">
            <a:blip r:embed="rId3">
              <a:alphaModFix/>
            </a:blip>
            <a:srcRect b="0" l="0" r="0" t="20159"/>
            <a:stretch/>
          </p:blipFill>
          <p:spPr>
            <a:xfrm>
              <a:off x="467544" y="1556792"/>
              <a:ext cx="7620000" cy="4562872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id="275" name="Google Shape;27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12160" y="5517232"/>
              <a:ext cx="2016224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http://images.myshared.ru/17/1154126/slide_4.jpg" id="276" name="Google Shape;27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2339752" y="6165304"/>
            <a:ext cx="4248472" cy="43204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Модель коммуникации по Г. Лассуэллу</a:t>
            </a:r>
            <a:endParaRPr sz="16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 sz="3500"/>
          </a:p>
        </p:txBody>
      </p:sp>
      <p:grpSp>
        <p:nvGrpSpPr>
          <p:cNvPr id="283" name="Google Shape;283;p9"/>
          <p:cNvGrpSpPr/>
          <p:nvPr/>
        </p:nvGrpSpPr>
        <p:grpSpPr>
          <a:xfrm>
            <a:off x="324054" y="2261092"/>
            <a:ext cx="7847818" cy="3328151"/>
            <a:chOff x="526" y="864092"/>
            <a:chExt cx="7847818" cy="3328151"/>
          </a:xfrm>
        </p:grpSpPr>
        <p:sp>
          <p:nvSpPr>
            <p:cNvPr id="284" name="Google Shape;284;p9"/>
            <p:cNvSpPr/>
            <p:nvPr/>
          </p:nvSpPr>
          <p:spPr>
            <a:xfrm>
              <a:off x="3924436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3878716" y="2011433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1147868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9"/>
            <p:cNvSpPr/>
            <p:nvPr/>
          </p:nvSpPr>
          <p:spPr>
            <a:xfrm>
              <a:off x="1944215" y="864092"/>
              <a:ext cx="3960440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>
              <a:off x="1944215" y="864092"/>
              <a:ext cx="3960440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Внутренние составляющие социальной коммуникации</a:t>
              </a:r>
              <a:endParaRPr b="0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мотивация участников коммуникации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всеми участниками про- цесса одних и тех же знаковых систем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понимание контекста социальной коммуникации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05.10.2020</vt:lpwstr>
  </property>
</Properties>
</file>