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11.xml"/>
  <Override ContentType="application/vnd.openxmlformats-officedocument.presentationml.slide+xml" PartName="/ppt/slides/slide22.xml"/>
  <Override ContentType="application/vnd.openxmlformats-officedocument.presentationml.slide+xml" PartName="/ppt/slides/slide1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custom-properties+xml" PartName="/docProps/custom.xml"/>
  <Override ContentType="application/binary" PartName="/ppt/metadata"/>
  <Override ContentType="application/vnd.openxmlformats-officedocument.presentationml.notesMaster+xml" PartName="/ppt/notesMasters/notesMaster1.xml"/>
  <Override ContentType="application/vnd.openxmlformats-officedocument.presentationml.presProps+xml" PartName="/ppt/presProps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custom-properties" Target="docProps/custom.xml"/><Relationship Id="rId2" Type="http://schemas.openxmlformats.org/package/2006/relationships/metadata/core-properties" Target="docProps/core.xml"/><Relationship Id="rId3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 showSpecialPlsOnTitleSld="0">
  <p:sldMasterIdLst>
    <p:sldMasterId id="2147483648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  <p:sldId id="273" r:id="rId24"/>
    <p:sldId id="274" r:id="rId25"/>
    <p:sldId id="275" r:id="rId26"/>
    <p:sldId id="276" r:id="rId27"/>
    <p:sldId id="277" r:id="rId28"/>
  </p:sldIdLst>
  <p:sldSz cy="68580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http://customooxmlschemas.google.com/">
      <go:slidesCustomData xmlns:go="http://customooxmlschemas.google.com/" r:id="rId29" roundtripDataSignature="AMtx7mjPNYcvzZUvN+IVy0PWp6Zp0EfKD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54A78FDF-594C-4C72-9265-92538B9A65DF}">
  <a:tblStyle styleId="{54A78FDF-594C-4C72-9265-92538B9A65DF}" styleName="Table_0">
    <a:wholeTbl>
      <a:tcTxStyle b="off" i="off">
        <a:font>
          <a:latin typeface="Arial"/>
          <a:ea typeface="Arial"/>
          <a:cs typeface="Arial"/>
        </a:font>
        <a:schemeClr val="dk1"/>
      </a:tcTxStyle>
      <a:tcStyle>
        <a:tcBdr>
          <a:left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insideV>
        </a:tcBdr>
        <a:fill>
          <a:solidFill>
            <a:srgbClr val="FFF0E6"/>
          </a:solidFill>
        </a:fill>
      </a:tcStyle>
    </a:wholeTbl>
    <a:band1H>
      <a:tcTxStyle/>
      <a:tcStyle>
        <a:fill>
          <a:solidFill>
            <a:srgbClr val="FFE0CA"/>
          </a:solidFill>
        </a:fill>
      </a:tcStyle>
    </a:band1H>
    <a:band2H>
      <a:tcTxStyle/>
    </a:band2H>
    <a:band1V>
      <a:tcTxStyle/>
      <a:tcStyle>
        <a:fill>
          <a:solidFill>
            <a:srgbClr val="FFE0CA"/>
          </a:solidFill>
        </a:fill>
      </a:tcStyle>
    </a:band1V>
    <a:band2V>
      <a:tcTxStyle/>
    </a:band2V>
    <a:lastCol>
      <a:tcTxStyle b="on" i="off">
        <a:font>
          <a:latin typeface="Arial"/>
          <a:ea typeface="Arial"/>
          <a:cs typeface="Arial"/>
        </a:font>
        <a:schemeClr val="lt1"/>
      </a:tcTxStyle>
      <a:tcStyle>
        <a:fill>
          <a:solidFill>
            <a:schemeClr val="accent1"/>
          </a:solidFill>
        </a:fill>
      </a:tcStyle>
    </a:lastCol>
    <a:firstCol>
      <a:tcTxStyle b="on" i="off">
        <a:font>
          <a:latin typeface="Arial"/>
          <a:ea typeface="Arial"/>
          <a:cs typeface="Arial"/>
        </a:font>
        <a:schemeClr val="lt1"/>
      </a:tcTxStyle>
      <a:tcStyle>
        <a:fill>
          <a:solidFill>
            <a:schemeClr val="accent1"/>
          </a:solidFill>
        </a:fill>
      </a:tcStyle>
    </a:firstCol>
    <a:lastRow>
      <a:tcTxStyle b="on" i="off">
        <a:font>
          <a:latin typeface="Arial"/>
          <a:ea typeface="Arial"/>
          <a:cs typeface="Arial"/>
        </a:font>
        <a:schemeClr val="lt1"/>
      </a:tcTxStyle>
      <a:tcStyle>
        <a:tcBdr>
          <a:top>
            <a:ln cap="flat" cmpd="sng" w="381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top>
        </a:tcBdr>
        <a:fill>
          <a:solidFill>
            <a:schemeClr val="accent1"/>
          </a:solidFill>
        </a:fill>
      </a:tcStyle>
    </a:lastRow>
    <a:seCell>
      <a:tcTxStyle/>
    </a:seCell>
    <a:swCell>
      <a:tcTxStyle/>
    </a:swCell>
    <a:firstRow>
      <a:tcTxStyle b="on" i="off">
        <a:font>
          <a:latin typeface="Arial"/>
          <a:ea typeface="Arial"/>
          <a:cs typeface="Arial"/>
        </a:font>
        <a:schemeClr val="lt1"/>
      </a:tcTxStyle>
      <a:tcStyle>
        <a:tcBdr>
          <a:bottom>
            <a:ln cap="flat" cmpd="sng" w="381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bottom>
        </a:tcBdr>
        <a:fill>
          <a:solidFill>
            <a:schemeClr val="accent1"/>
          </a:solidFill>
        </a:fill>
      </a:tcStyle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4.xml"/><Relationship Id="rId22" Type="http://schemas.openxmlformats.org/officeDocument/2006/relationships/slide" Target="slides/slide16.xml"/><Relationship Id="rId21" Type="http://schemas.openxmlformats.org/officeDocument/2006/relationships/slide" Target="slides/slide15.xml"/><Relationship Id="rId24" Type="http://schemas.openxmlformats.org/officeDocument/2006/relationships/slide" Target="slides/slide18.xml"/><Relationship Id="rId23" Type="http://schemas.openxmlformats.org/officeDocument/2006/relationships/slide" Target="slides/slide17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9" Type="http://schemas.openxmlformats.org/officeDocument/2006/relationships/slide" Target="slides/slide3.xml"/><Relationship Id="rId26" Type="http://schemas.openxmlformats.org/officeDocument/2006/relationships/slide" Target="slides/slide20.xml"/><Relationship Id="rId25" Type="http://schemas.openxmlformats.org/officeDocument/2006/relationships/slide" Target="slides/slide19.xml"/><Relationship Id="rId28" Type="http://schemas.openxmlformats.org/officeDocument/2006/relationships/slide" Target="slides/slide22.xml"/><Relationship Id="rId27" Type="http://schemas.openxmlformats.org/officeDocument/2006/relationships/slide" Target="slides/slide21.xml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29" Type="http://customschemas.google.com/relationships/presentationmetadata" Target="metadata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11" Type="http://schemas.openxmlformats.org/officeDocument/2006/relationships/slide" Target="slides/slide5.xml"/><Relationship Id="rId10" Type="http://schemas.openxmlformats.org/officeDocument/2006/relationships/slide" Target="slides/slide4.xml"/><Relationship Id="rId13" Type="http://schemas.openxmlformats.org/officeDocument/2006/relationships/slide" Target="slides/slide7.xml"/><Relationship Id="rId12" Type="http://schemas.openxmlformats.org/officeDocument/2006/relationships/slide" Target="slides/slide6.xml"/><Relationship Id="rId15" Type="http://schemas.openxmlformats.org/officeDocument/2006/relationships/slide" Target="slides/slide9.xml"/><Relationship Id="rId14" Type="http://schemas.openxmlformats.org/officeDocument/2006/relationships/slide" Target="slides/slide8.xml"/><Relationship Id="rId17" Type="http://schemas.openxmlformats.org/officeDocument/2006/relationships/slide" Target="slides/slide11.xml"/><Relationship Id="rId16" Type="http://schemas.openxmlformats.org/officeDocument/2006/relationships/slide" Target="slides/slide10.xml"/><Relationship Id="rId19" Type="http://schemas.openxmlformats.org/officeDocument/2006/relationships/slide" Target="slides/slide13.xml"/><Relationship Id="rId18" Type="http://schemas.openxmlformats.org/officeDocument/2006/relationships/slide" Target="slides/slide1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ru-RU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ru-RU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2" name="Google Shape;62;p1:notes"/>
          <p:cNvSpPr txBox="1"/>
          <p:nvPr/>
        </p:nvSpPr>
        <p:spPr>
          <a:xfrm>
            <a:off x="3887788" y="8689975"/>
            <a:ext cx="2970212" cy="454025"/>
          </a:xfrm>
          <a:prstGeom prst="rect">
            <a:avLst/>
          </a:prstGeom>
          <a:noFill/>
          <a:ln>
            <a:noFill/>
          </a:ln>
        </p:spPr>
        <p:txBody>
          <a:bodyPr anchorCtr="0" anchor="b" bIns="47400" lIns="94800" spcFirstLastPara="1" rIns="94800" wrap="square" tIns="474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ru-RU" sz="1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3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3" name="Google Shape;63;p1:notes"/>
          <p:cNvSpPr/>
          <p:nvPr>
            <p:ph idx="2" type="sldImg"/>
          </p:nvPr>
        </p:nvSpPr>
        <p:spPr>
          <a:xfrm>
            <a:off x="1143000" y="685800"/>
            <a:ext cx="4573588" cy="3430588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64" name="Google Shape;64;p1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7400" lIns="94800" spcFirstLastPara="1" rIns="94800" wrap="square" tIns="474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3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Google Shape;174;p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5" name="Google Shape;175;p10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9" name="Shape 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Google Shape;180;p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1" name="Google Shape;181;p1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5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p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7" name="Google Shape;187;p12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4" name="Shape 2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Google Shape;215;p1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6" name="Google Shape;216;p13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0" name="Shape 2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" name="Google Shape;221;p1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2" name="Google Shape;222;p14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9" name="Shape 2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" name="Google Shape;250;p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1" name="Google Shape;251;p15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90" name="Shape 2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" name="Google Shape;291;p1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2" name="Google Shape;292;p16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31" name="Shape 3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2" name="Google Shape;332;p1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33" name="Google Shape;333;p17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51" name="Shape 3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2" name="Google Shape;352;p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53" name="Google Shape;353;p18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68" name="Shape 3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9" name="Google Shape;369;p1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0" name="Google Shape;370;p19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3" name="Google Shape;73;p2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83" name="Shape 3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4" name="Google Shape;384;p2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85" name="Google Shape;385;p20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89" name="Shape 3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0" name="Google Shape;390;p2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91" name="Google Shape;391;p2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18" name="Shape 4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" name="Google Shape;419;p2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20" name="Google Shape;420;p22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9" name="Google Shape;79;p3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2" name="Google Shape;92;p4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8" name="Google Shape;98;p5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4" name="Google Shape;104;p6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4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6" name="Google Shape;136;p7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p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3" name="Google Shape;163;p8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7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68;p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9" name="Google Shape;169;p9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g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标题幻灯片" showMasterSp="0" type="title">
  <p:cSld name="TITLE">
    <p:bg>
      <p:bgPr>
        <a:blipFill>
          <a:blip r:embed="rId2">
            <a:alphaModFix/>
          </a:blip>
          <a:stretch>
            <a:fillRect/>
          </a:stretch>
        </a:blipFill>
      </p:bgPr>
    </p:bg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24"/>
          <p:cNvSpPr txBox="1"/>
          <p:nvPr>
            <p:ph type="ctrTitle"/>
          </p:nvPr>
        </p:nvSpPr>
        <p:spPr>
          <a:xfrm>
            <a:off x="963613" y="3951288"/>
            <a:ext cx="7713662" cy="10810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0" spcFirstLastPara="1" rIns="0" wrap="square" tIns="45700">
            <a:noAutofit/>
          </a:bodyPr>
          <a:lstStyle>
            <a:lvl1pPr lv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200"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24"/>
          <p:cNvSpPr txBox="1"/>
          <p:nvPr>
            <p:ph idx="1" type="subTitle"/>
          </p:nvPr>
        </p:nvSpPr>
        <p:spPr>
          <a:xfrm>
            <a:off x="960438" y="5075238"/>
            <a:ext cx="7740650" cy="7572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None/>
              <a:defRPr sz="2400"/>
            </a:lvl1pPr>
            <a:lvl2pPr lvl="1" algn="l">
              <a:spcBef>
                <a:spcPts val="9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lvl="2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lvl="3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lvl="4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lvl="5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lvl="6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lvl="7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lvl="8" algn="l">
              <a:spcBef>
                <a:spcPts val="720"/>
              </a:spcBef>
              <a:spcAft>
                <a:spcPts val="72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/>
        </p:txBody>
      </p:sp>
      <p:sp>
        <p:nvSpPr>
          <p:cNvPr id="16" name="Google Shape;16;p24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dk1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标题和竖排文字" type="vertTx">
  <p:cSld name="VERTICAL_TEXT"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33"/>
          <p:cNvSpPr txBox="1"/>
          <p:nvPr>
            <p:ph type="title"/>
          </p:nvPr>
        </p:nvSpPr>
        <p:spPr>
          <a:xfrm>
            <a:off x="311150" y="271463"/>
            <a:ext cx="8520113" cy="647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4" name="Google Shape;54;p33"/>
          <p:cNvSpPr txBox="1"/>
          <p:nvPr>
            <p:ph idx="1" type="body"/>
          </p:nvPr>
        </p:nvSpPr>
        <p:spPr>
          <a:xfrm rot="5400000">
            <a:off x="2401094" y="-616743"/>
            <a:ext cx="4313238" cy="85248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342900" lvl="0" marL="45720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▪"/>
              <a:defRPr/>
            </a:lvl1pPr>
            <a:lvl2pPr indent="-342900" lvl="1" marL="9144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indent="-342900" lvl="6" marL="32004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indent="-342900" lvl="7" marL="36576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indent="-342900" lvl="8" marL="4114800" algn="l">
              <a:spcBef>
                <a:spcPts val="720"/>
              </a:spcBef>
              <a:spcAft>
                <a:spcPts val="72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/>
        </p:txBody>
      </p:sp>
      <p:sp>
        <p:nvSpPr>
          <p:cNvPr id="55" name="Google Shape;55;p33"/>
          <p:cNvSpPr txBox="1"/>
          <p:nvPr>
            <p:ph idx="11" type="ftr"/>
          </p:nvPr>
        </p:nvSpPr>
        <p:spPr>
          <a:xfrm>
            <a:off x="3124200" y="6365875"/>
            <a:ext cx="2895600" cy="2476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垂直排列标题与文本" type="vertTitleAndTx">
  <p:cSld name="VERTICAL_TITLE_AND_VERTICAL_TEXT"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34"/>
          <p:cNvSpPr txBox="1"/>
          <p:nvPr>
            <p:ph type="title"/>
          </p:nvPr>
        </p:nvSpPr>
        <p:spPr>
          <a:xfrm rot="5400000">
            <a:off x="4999038" y="1970088"/>
            <a:ext cx="5530850" cy="2133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8" name="Google Shape;58;p34"/>
          <p:cNvSpPr txBox="1"/>
          <p:nvPr>
            <p:ph idx="1" type="body"/>
          </p:nvPr>
        </p:nvSpPr>
        <p:spPr>
          <a:xfrm rot="5400000">
            <a:off x="654844" y="-88106"/>
            <a:ext cx="5530850" cy="624998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342900" lvl="0" marL="45720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▪"/>
              <a:defRPr/>
            </a:lvl1pPr>
            <a:lvl2pPr indent="-342900" lvl="1" marL="9144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indent="-342900" lvl="6" marL="32004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indent="-342900" lvl="7" marL="36576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indent="-342900" lvl="8" marL="4114800" algn="l">
              <a:spcBef>
                <a:spcPts val="720"/>
              </a:spcBef>
              <a:spcAft>
                <a:spcPts val="72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/>
        </p:txBody>
      </p:sp>
      <p:sp>
        <p:nvSpPr>
          <p:cNvPr id="59" name="Google Shape;59;p34"/>
          <p:cNvSpPr txBox="1"/>
          <p:nvPr>
            <p:ph idx="11" type="ftr"/>
          </p:nvPr>
        </p:nvSpPr>
        <p:spPr>
          <a:xfrm>
            <a:off x="3124200" y="6365875"/>
            <a:ext cx="2895600" cy="2476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标题和内容" type="obj">
  <p:cSld name="OBJECT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25"/>
          <p:cNvSpPr txBox="1"/>
          <p:nvPr>
            <p:ph type="title"/>
          </p:nvPr>
        </p:nvSpPr>
        <p:spPr>
          <a:xfrm>
            <a:off x="311150" y="271463"/>
            <a:ext cx="8520113" cy="647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25"/>
          <p:cNvSpPr txBox="1"/>
          <p:nvPr>
            <p:ph idx="1" type="body"/>
          </p:nvPr>
        </p:nvSpPr>
        <p:spPr>
          <a:xfrm>
            <a:off x="295275" y="1489075"/>
            <a:ext cx="8524875" cy="431323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342900" lvl="0" marL="45720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▪"/>
              <a:defRPr/>
            </a:lvl1pPr>
            <a:lvl2pPr indent="-342900" lvl="1" marL="9144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indent="-342900" lvl="6" marL="32004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indent="-342900" lvl="7" marL="36576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indent="-342900" lvl="8" marL="4114800" algn="l">
              <a:spcBef>
                <a:spcPts val="720"/>
              </a:spcBef>
              <a:spcAft>
                <a:spcPts val="72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/>
        </p:txBody>
      </p:sp>
      <p:sp>
        <p:nvSpPr>
          <p:cNvPr id="20" name="Google Shape;20;p25"/>
          <p:cNvSpPr txBox="1"/>
          <p:nvPr>
            <p:ph idx="11" type="ftr"/>
          </p:nvPr>
        </p:nvSpPr>
        <p:spPr>
          <a:xfrm>
            <a:off x="3124200" y="6365875"/>
            <a:ext cx="2895600" cy="2476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节标题" type="secHead">
  <p:cSld name="SECTION_HEADER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26"/>
          <p:cNvSpPr txBox="1"/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sz="4000" cap="none"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26"/>
          <p:cNvSpPr txBox="1"/>
          <p:nvPr>
            <p:ph idx="1" type="body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1pPr>
            <a:lvl2pPr indent="-228600" lvl="1" marL="91440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/>
            </a:lvl2pPr>
            <a:lvl3pPr indent="-228600" lvl="2" marL="13716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/>
            </a:lvl3pPr>
            <a:lvl4pPr indent="-228600" lvl="3" marL="18288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4pPr>
            <a:lvl5pPr indent="-228600" lvl="4" marL="22860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5pPr>
            <a:lvl6pPr indent="-228600" lvl="5" marL="2743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6pPr>
            <a:lvl7pPr indent="-228600" lvl="6" marL="3200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7pPr>
            <a:lvl8pPr indent="-228600" lvl="7" marL="36576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8pPr>
            <a:lvl9pPr indent="-228600" lvl="8" marL="4114800" algn="l">
              <a:spcBef>
                <a:spcPts val="560"/>
              </a:spcBef>
              <a:spcAft>
                <a:spcPts val="56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9pPr>
          </a:lstStyle>
          <a:p/>
        </p:txBody>
      </p:sp>
      <p:sp>
        <p:nvSpPr>
          <p:cNvPr id="24" name="Google Shape;24;p26"/>
          <p:cNvSpPr txBox="1"/>
          <p:nvPr>
            <p:ph idx="11" type="ftr"/>
          </p:nvPr>
        </p:nvSpPr>
        <p:spPr>
          <a:xfrm>
            <a:off x="3124200" y="6365875"/>
            <a:ext cx="2895600" cy="2476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两栏内容" type="twoObj">
  <p:cSld name="TWO_OBJECTS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27"/>
          <p:cNvSpPr txBox="1"/>
          <p:nvPr>
            <p:ph type="title"/>
          </p:nvPr>
        </p:nvSpPr>
        <p:spPr>
          <a:xfrm>
            <a:off x="311150" y="271463"/>
            <a:ext cx="8520113" cy="647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27"/>
          <p:cNvSpPr txBox="1"/>
          <p:nvPr>
            <p:ph idx="1" type="body"/>
          </p:nvPr>
        </p:nvSpPr>
        <p:spPr>
          <a:xfrm>
            <a:off x="295275" y="1489075"/>
            <a:ext cx="4186238" cy="431323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406400" lvl="0" marL="45720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▪"/>
              <a:defRPr sz="2800"/>
            </a:lvl1pPr>
            <a:lvl2pPr indent="-381000" lvl="1" marL="914400" algn="l">
              <a:spcBef>
                <a:spcPts val="112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/>
            </a:lvl2pPr>
            <a:lvl3pPr indent="-355600" lvl="2" marL="1371600" algn="l">
              <a:spcBef>
                <a:spcPts val="96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3pPr>
            <a:lvl4pPr indent="-342900" lvl="3" marL="182880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indent="-342900" lvl="4" marL="22860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indent="-342900" lvl="5" marL="27432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indent="-342900" lvl="6" marL="32004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indent="-342900" lvl="7" marL="36576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indent="-342900" lvl="8" marL="4114800" algn="l">
              <a:spcBef>
                <a:spcPts val="720"/>
              </a:spcBef>
              <a:spcAft>
                <a:spcPts val="72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/>
        </p:txBody>
      </p:sp>
      <p:sp>
        <p:nvSpPr>
          <p:cNvPr id="28" name="Google Shape;28;p27"/>
          <p:cNvSpPr txBox="1"/>
          <p:nvPr>
            <p:ph idx="2" type="body"/>
          </p:nvPr>
        </p:nvSpPr>
        <p:spPr>
          <a:xfrm>
            <a:off x="4633913" y="1489075"/>
            <a:ext cx="4186237" cy="431323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406400" lvl="0" marL="45720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▪"/>
              <a:defRPr sz="2800"/>
            </a:lvl1pPr>
            <a:lvl2pPr indent="-381000" lvl="1" marL="914400" algn="l">
              <a:spcBef>
                <a:spcPts val="112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/>
            </a:lvl2pPr>
            <a:lvl3pPr indent="-355600" lvl="2" marL="1371600" algn="l">
              <a:spcBef>
                <a:spcPts val="96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3pPr>
            <a:lvl4pPr indent="-342900" lvl="3" marL="182880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indent="-342900" lvl="4" marL="22860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indent="-342900" lvl="5" marL="27432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indent="-342900" lvl="6" marL="32004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indent="-342900" lvl="7" marL="36576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indent="-342900" lvl="8" marL="4114800" algn="l">
              <a:spcBef>
                <a:spcPts val="720"/>
              </a:spcBef>
              <a:spcAft>
                <a:spcPts val="72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/>
        </p:txBody>
      </p:sp>
      <p:sp>
        <p:nvSpPr>
          <p:cNvPr id="29" name="Google Shape;29;p27"/>
          <p:cNvSpPr txBox="1"/>
          <p:nvPr>
            <p:ph idx="11" type="ftr"/>
          </p:nvPr>
        </p:nvSpPr>
        <p:spPr>
          <a:xfrm>
            <a:off x="3124200" y="6365875"/>
            <a:ext cx="2895600" cy="2476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比较" type="twoTxTwoObj">
  <p:cSld name="TWO_OBJECTS_WITH_TEXT"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28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28"/>
          <p:cNvSpPr txBox="1"/>
          <p:nvPr>
            <p:ph idx="1" type="body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96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sz="2000"/>
            </a:lvl2pPr>
            <a:lvl3pPr indent="-228600" lvl="2" marL="137160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1" sz="1800"/>
            </a:lvl3pPr>
            <a:lvl4pPr indent="-228600" lvl="3" marL="18288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4pPr>
            <a:lvl5pPr indent="-228600" lvl="4" marL="22860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5pPr>
            <a:lvl6pPr indent="-228600" lvl="5" marL="27432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6pPr>
            <a:lvl7pPr indent="-228600" lvl="6" marL="32004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7pPr>
            <a:lvl8pPr indent="-228600" lvl="7" marL="36576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8pPr>
            <a:lvl9pPr indent="-228600" lvl="8" marL="4114800" algn="l">
              <a:spcBef>
                <a:spcPts val="640"/>
              </a:spcBef>
              <a:spcAft>
                <a:spcPts val="64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9pPr>
          </a:lstStyle>
          <a:p/>
        </p:txBody>
      </p:sp>
      <p:sp>
        <p:nvSpPr>
          <p:cNvPr id="33" name="Google Shape;33;p28"/>
          <p:cNvSpPr txBox="1"/>
          <p:nvPr>
            <p:ph idx="2" type="body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381000" lvl="0" marL="45720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▪"/>
              <a:defRPr sz="2400"/>
            </a:lvl1pPr>
            <a:lvl2pPr indent="-355600" lvl="1" marL="914400" algn="l">
              <a:spcBef>
                <a:spcPts val="96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indent="-342900" lvl="2" marL="137160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indent="-330200" lvl="3" marL="18288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indent="-330200" lvl="4" marL="22860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indent="-330200" lvl="5" marL="27432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indent="-330200" lvl="6" marL="32004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indent="-330200" lvl="7" marL="36576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indent="-330200" lvl="8" marL="4114800" algn="l">
              <a:spcBef>
                <a:spcPts val="640"/>
              </a:spcBef>
              <a:spcAft>
                <a:spcPts val="64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/>
        </p:txBody>
      </p:sp>
      <p:sp>
        <p:nvSpPr>
          <p:cNvPr id="34" name="Google Shape;34;p28"/>
          <p:cNvSpPr txBox="1"/>
          <p:nvPr>
            <p:ph idx="3" type="body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96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sz="2000"/>
            </a:lvl2pPr>
            <a:lvl3pPr indent="-228600" lvl="2" marL="137160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1" sz="1800"/>
            </a:lvl3pPr>
            <a:lvl4pPr indent="-228600" lvl="3" marL="18288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4pPr>
            <a:lvl5pPr indent="-228600" lvl="4" marL="22860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5pPr>
            <a:lvl6pPr indent="-228600" lvl="5" marL="27432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6pPr>
            <a:lvl7pPr indent="-228600" lvl="6" marL="32004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7pPr>
            <a:lvl8pPr indent="-228600" lvl="7" marL="36576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8pPr>
            <a:lvl9pPr indent="-228600" lvl="8" marL="4114800" algn="l">
              <a:spcBef>
                <a:spcPts val="640"/>
              </a:spcBef>
              <a:spcAft>
                <a:spcPts val="64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9pPr>
          </a:lstStyle>
          <a:p/>
        </p:txBody>
      </p:sp>
      <p:sp>
        <p:nvSpPr>
          <p:cNvPr id="35" name="Google Shape;35;p28"/>
          <p:cNvSpPr txBox="1"/>
          <p:nvPr>
            <p:ph idx="4" type="body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381000" lvl="0" marL="45720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▪"/>
              <a:defRPr sz="2400"/>
            </a:lvl1pPr>
            <a:lvl2pPr indent="-355600" lvl="1" marL="914400" algn="l">
              <a:spcBef>
                <a:spcPts val="96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indent="-342900" lvl="2" marL="137160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indent="-330200" lvl="3" marL="18288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indent="-330200" lvl="4" marL="22860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indent="-330200" lvl="5" marL="27432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indent="-330200" lvl="6" marL="32004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indent="-330200" lvl="7" marL="36576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indent="-330200" lvl="8" marL="4114800" algn="l">
              <a:spcBef>
                <a:spcPts val="640"/>
              </a:spcBef>
              <a:spcAft>
                <a:spcPts val="64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/>
        </p:txBody>
      </p:sp>
      <p:sp>
        <p:nvSpPr>
          <p:cNvPr id="36" name="Google Shape;36;p28"/>
          <p:cNvSpPr txBox="1"/>
          <p:nvPr>
            <p:ph idx="11" type="ftr"/>
          </p:nvPr>
        </p:nvSpPr>
        <p:spPr>
          <a:xfrm>
            <a:off x="3124200" y="6365875"/>
            <a:ext cx="2895600" cy="2476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仅标题" type="titleOnly">
  <p:cSld name="TITLE_ONLY"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29"/>
          <p:cNvSpPr txBox="1"/>
          <p:nvPr>
            <p:ph type="title"/>
          </p:nvPr>
        </p:nvSpPr>
        <p:spPr>
          <a:xfrm>
            <a:off x="311150" y="271463"/>
            <a:ext cx="8520113" cy="647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29"/>
          <p:cNvSpPr txBox="1"/>
          <p:nvPr>
            <p:ph idx="11" type="ftr"/>
          </p:nvPr>
        </p:nvSpPr>
        <p:spPr>
          <a:xfrm>
            <a:off x="3124200" y="6365875"/>
            <a:ext cx="2895600" cy="2476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空白" type="blank">
  <p:cSld name="BLANK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30"/>
          <p:cNvSpPr txBox="1"/>
          <p:nvPr>
            <p:ph idx="11" type="ftr"/>
          </p:nvPr>
        </p:nvSpPr>
        <p:spPr>
          <a:xfrm>
            <a:off x="3124200" y="6365875"/>
            <a:ext cx="2895600" cy="2476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内容与标题" type="objTx">
  <p:cSld name="OBJECT_WITH_CAPTION_TEXT"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31"/>
          <p:cNvSpPr txBox="1"/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0" spcFirstLastPara="1" rIns="0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sz="2000"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31"/>
          <p:cNvSpPr txBox="1"/>
          <p:nvPr>
            <p:ph idx="1" type="body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431800" lvl="0" marL="45720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Char char="▪"/>
              <a:defRPr sz="3200"/>
            </a:lvl1pPr>
            <a:lvl2pPr indent="-406400" lvl="1" marL="914400" algn="l">
              <a:spcBef>
                <a:spcPts val="128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/>
            </a:lvl2pPr>
            <a:lvl3pPr indent="-381000" lvl="2" marL="1371600" algn="l">
              <a:spcBef>
                <a:spcPts val="112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3pPr>
            <a:lvl4pPr indent="-355600" lvl="3" marL="1828800" algn="l">
              <a:spcBef>
                <a:spcPts val="96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4pPr>
            <a:lvl5pPr indent="-355600" lvl="4" marL="228600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5pPr>
            <a:lvl6pPr indent="-355600" lvl="5" marL="274320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6pPr>
            <a:lvl7pPr indent="-355600" lvl="6" marL="320040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7pPr>
            <a:lvl8pPr indent="-355600" lvl="7" marL="365760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8pPr>
            <a:lvl9pPr indent="-355600" lvl="8" marL="4114800" algn="l">
              <a:spcBef>
                <a:spcPts val="800"/>
              </a:spcBef>
              <a:spcAft>
                <a:spcPts val="80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9pPr>
          </a:lstStyle>
          <a:p/>
        </p:txBody>
      </p:sp>
      <p:sp>
        <p:nvSpPr>
          <p:cNvPr id="45" name="Google Shape;45;p31"/>
          <p:cNvSpPr txBox="1"/>
          <p:nvPr>
            <p:ph idx="2" type="body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indent="-228600" lvl="2" marL="1371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indent="-228600" lvl="3" marL="1828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indent="-2286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indent="-2286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indent="-2286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indent="-2286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indent="-228600" lvl="8" marL="4114800" algn="l">
              <a:spcBef>
                <a:spcPts val="360"/>
              </a:spcBef>
              <a:spcAft>
                <a:spcPts val="36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/>
        </p:txBody>
      </p:sp>
      <p:sp>
        <p:nvSpPr>
          <p:cNvPr id="46" name="Google Shape;46;p31"/>
          <p:cNvSpPr txBox="1"/>
          <p:nvPr>
            <p:ph idx="11" type="ftr"/>
          </p:nvPr>
        </p:nvSpPr>
        <p:spPr>
          <a:xfrm>
            <a:off x="3124200" y="6365875"/>
            <a:ext cx="2895600" cy="2476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图片与标题" type="picTx">
  <p:cSld name="PICTURE_WITH_CAPTION_TEXT">
    <p:spTree>
      <p:nvGrpSpPr>
        <p:cNvPr id="47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32"/>
          <p:cNvSpPr txBox="1"/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0" spcFirstLastPara="1" rIns="0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sz="2000"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32"/>
          <p:cNvSpPr/>
          <p:nvPr>
            <p:ph idx="2" type="pic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50" name="Google Shape;50;p32"/>
          <p:cNvSpPr txBox="1"/>
          <p:nvPr>
            <p:ph idx="1" type="body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indent="-228600" lvl="2" marL="1371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indent="-228600" lvl="3" marL="1828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indent="-2286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indent="-2286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indent="-2286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indent="-2286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indent="-228600" lvl="8" marL="4114800" algn="l">
              <a:spcBef>
                <a:spcPts val="360"/>
              </a:spcBef>
              <a:spcAft>
                <a:spcPts val="36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/>
        </p:txBody>
      </p:sp>
      <p:sp>
        <p:nvSpPr>
          <p:cNvPr id="51" name="Google Shape;51;p32"/>
          <p:cNvSpPr txBox="1"/>
          <p:nvPr>
            <p:ph idx="11" type="ftr"/>
          </p:nvPr>
        </p:nvSpPr>
        <p:spPr>
          <a:xfrm>
            <a:off x="3124200" y="6365875"/>
            <a:ext cx="2895600" cy="2476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0.xml"/><Relationship Id="rId10" Type="http://schemas.openxmlformats.org/officeDocument/2006/relationships/slideLayout" Target="../slideLayouts/slideLayout9.xml"/><Relationship Id="rId13" Type="http://schemas.openxmlformats.org/officeDocument/2006/relationships/theme" Target="../theme/theme2.xml"/><Relationship Id="rId12" Type="http://schemas.openxmlformats.org/officeDocument/2006/relationships/slideLayout" Target="../slideLayouts/slideLayout11.xml"/><Relationship Id="rId1" Type="http://schemas.openxmlformats.org/officeDocument/2006/relationships/image" Target="../media/image1.jpg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9" Type="http://schemas.openxmlformats.org/officeDocument/2006/relationships/slideLayout" Target="../slideLayouts/slideLayout8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1">
            <a:alphaModFix/>
          </a:blip>
          <a:stretch>
            <a:fillRect/>
          </a:stretch>
        </a:blip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3"/>
          <p:cNvSpPr txBox="1"/>
          <p:nvPr>
            <p:ph idx="1" type="body"/>
          </p:nvPr>
        </p:nvSpPr>
        <p:spPr>
          <a:xfrm>
            <a:off x="295275" y="1489075"/>
            <a:ext cx="8524875" cy="431323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355600" lvl="0" marL="4572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Noto Sans Symbols"/>
              <a:buChar char="▪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42900" lvl="1" marL="914400" marR="0" rtl="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42900" lvl="2" marL="1371600" marR="0" rtl="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42900" lvl="3" marL="1828800" marR="0" rtl="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42900" lvl="4" marL="2286000" marR="0" rtl="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42900" lvl="5" marL="2743200" marR="0" rtl="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42900" lvl="6" marL="3200400" marR="0" rtl="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42900" lvl="7" marL="3657600" marR="0" rtl="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42900" lvl="8" marL="4114800" marR="0" rtl="0" algn="l">
              <a:spcBef>
                <a:spcPts val="720"/>
              </a:spcBef>
              <a:spcAft>
                <a:spcPts val="72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1" name="Google Shape;11;p23"/>
          <p:cNvSpPr txBox="1"/>
          <p:nvPr>
            <p:ph idx="11" type="ftr"/>
          </p:nvPr>
        </p:nvSpPr>
        <p:spPr>
          <a:xfrm>
            <a:off x="3124200" y="6365875"/>
            <a:ext cx="2895600" cy="2476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2" name="Google Shape;12;p23"/>
          <p:cNvSpPr txBox="1"/>
          <p:nvPr>
            <p:ph type="title"/>
          </p:nvPr>
        </p:nvSpPr>
        <p:spPr>
          <a:xfrm>
            <a:off x="311150" y="271463"/>
            <a:ext cx="8520113" cy="647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5700">
            <a:no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1.xml"/></Relationships>
</file>

<file path=ppt/slides/_rels/slide2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3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"/>
          <p:cNvSpPr txBox="1"/>
          <p:nvPr>
            <p:ph type="ctrTitle"/>
          </p:nvPr>
        </p:nvSpPr>
        <p:spPr>
          <a:xfrm>
            <a:off x="491707" y="3974705"/>
            <a:ext cx="8109322" cy="1183420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b" bIns="45700" lIns="0" spcFirstLastPara="1" rIns="0" wrap="square" tIns="45700">
            <a:noAutofit/>
          </a:bodyPr>
          <a:lstStyle/>
          <a:p>
            <a:pPr indent="0" lvl="0" marL="0" rtl="0" algn="ctr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4400">
                <a:latin typeface="Cambria"/>
                <a:ea typeface="Cambria"/>
                <a:cs typeface="Cambria"/>
                <a:sym typeface="Cambria"/>
              </a:rPr>
              <a:t>Уголовная ответственность и наказание</a:t>
            </a:r>
            <a:endParaRPr sz="4400"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67" name="Google Shape;67;p1"/>
          <p:cNvSpPr txBox="1"/>
          <p:nvPr>
            <p:ph idx="1" type="subTitle"/>
          </p:nvPr>
        </p:nvSpPr>
        <p:spPr>
          <a:xfrm>
            <a:off x="960438" y="5235388"/>
            <a:ext cx="7740650" cy="597087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45700" lIns="0" spcFirstLastPara="1" rIns="0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None/>
            </a:pPr>
            <a:r>
              <a:rPr b="1" lang="ru-RU">
                <a:latin typeface="Cambria"/>
                <a:ea typeface="Cambria"/>
                <a:cs typeface="Cambria"/>
                <a:sym typeface="Cambria"/>
              </a:rPr>
              <a:t>Обществоведение (повышенный уровень). 11 класс</a:t>
            </a:r>
            <a:endParaRPr b="1"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68" name="Google Shape;68;p1"/>
          <p:cNvSpPr txBox="1"/>
          <p:nvPr/>
        </p:nvSpPr>
        <p:spPr>
          <a:xfrm>
            <a:off x="950119" y="89171"/>
            <a:ext cx="7740650" cy="757237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45700" lIns="0" spcFirstLastPara="1" rIns="0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None/>
            </a:pPr>
            <a:r>
              <a:rPr b="1" i="0" lang="ru-RU" sz="24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Лицей Ивацевичского района</a:t>
            </a:r>
            <a:endParaRPr b="1" i="0" sz="2400" u="none" cap="none" strike="noStrike"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69" name="Google Shape;69;p1"/>
          <p:cNvSpPr txBox="1"/>
          <p:nvPr/>
        </p:nvSpPr>
        <p:spPr>
          <a:xfrm>
            <a:off x="950119" y="6443932"/>
            <a:ext cx="7740650" cy="414068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45700" lIns="0" spcFirstLastPara="1" rIns="0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None/>
            </a:pPr>
            <a:r>
              <a:rPr b="1" i="0" lang="ru-RU" sz="24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2022</a:t>
            </a:r>
            <a:endParaRPr b="1" i="0" sz="2400" u="none" cap="none" strike="noStrike"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70" name="Google Shape;70;p1"/>
          <p:cNvSpPr txBox="1"/>
          <p:nvPr/>
        </p:nvSpPr>
        <p:spPr>
          <a:xfrm>
            <a:off x="960438" y="5875338"/>
            <a:ext cx="7740650" cy="414068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45700" lIns="0" spcFirstLastPara="1" rIns="0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None/>
            </a:pPr>
            <a:r>
              <a:rPr b="1" i="0" lang="ru-RU" sz="24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Ситник П.В.</a:t>
            </a:r>
            <a:endParaRPr b="1" i="0" sz="2400" u="none" cap="none" strike="noStrike"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6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Google Shape;177;p10"/>
          <p:cNvSpPr txBox="1"/>
          <p:nvPr>
            <p:ph type="title"/>
          </p:nvPr>
        </p:nvSpPr>
        <p:spPr>
          <a:xfrm>
            <a:off x="129094" y="93051"/>
            <a:ext cx="8962845" cy="847227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45700" lIns="0" spcFirstLastPara="1" rIns="0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3500">
                <a:latin typeface="Cambria"/>
                <a:ea typeface="Cambria"/>
                <a:cs typeface="Cambria"/>
                <a:sym typeface="Cambria"/>
              </a:rPr>
              <a:t>Уголовная ответственность и наказание</a:t>
            </a:r>
            <a:endParaRPr/>
          </a:p>
        </p:txBody>
      </p:sp>
      <p:graphicFrame>
        <p:nvGraphicFramePr>
          <p:cNvPr id="178" name="Google Shape;178;p10"/>
          <p:cNvGraphicFramePr/>
          <p:nvPr/>
        </p:nvGraphicFramePr>
        <p:xfrm>
          <a:off x="129095" y="1348795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{54A78FDF-594C-4C72-9265-92538B9A65DF}</a:tableStyleId>
              </a:tblPr>
              <a:tblGrid>
                <a:gridCol w="2501950"/>
                <a:gridCol w="6340125"/>
              </a:tblGrid>
              <a:tr h="548400">
                <a:tc gridSpan="2"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ru-RU" sz="2000" u="none" cap="none" strike="noStrike"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Отдельные преступления</a:t>
                      </a:r>
                      <a:endParaRPr b="1" sz="2000" u="none" cap="none" strike="noStrike"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2"/>
                    </a:solidFill>
                  </a:tcPr>
                </a:tc>
                <a:tc hMerge="1"/>
              </a:tr>
              <a:tr h="265727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b="1" lang="ru-RU" sz="1800" u="none" cap="none" strike="noStrike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Хулиганство</a:t>
                      </a:r>
                      <a:endParaRPr b="1" sz="1800" u="none" cap="none" strike="noStrike">
                        <a:solidFill>
                          <a:schemeClr val="dk1"/>
                        </a:solidFill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b="0" lang="ru-RU" sz="1800" u="none" cap="none" strike="noStrike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Умышленные действия, грубо нарушающие обществен- ный порядок и выражающие неуважение к обществу, соп- ровождающиеся применением насилия или угрозой его применения либо отличающиеся по своему содержанию исключительным цинизмом.</a:t>
                      </a:r>
                      <a:endParaRPr/>
                    </a:p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b="0" lang="ru-RU" sz="1800" u="none" cap="none" strike="noStrike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Наказываются общественными работами, или штрафом, или исправительными работами на срок до 2 лет, или аре- стом, или ограничением свободы на срок до 2 лет, или ли- шением свободы на срок до 3 лет.</a:t>
                      </a:r>
                      <a:endParaRPr b="0" sz="1800" u="none" cap="none" strike="noStrike">
                        <a:solidFill>
                          <a:schemeClr val="dk1"/>
                        </a:solidFill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208787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b="1" lang="ru-RU" sz="1800" u="none" cap="none" strike="noStrike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Заведомо ложное со- общение об опаснос- ти</a:t>
                      </a:r>
                      <a:endParaRPr b="1" sz="1800" u="none" cap="none" strike="noStrike">
                        <a:solidFill>
                          <a:schemeClr val="dk1"/>
                        </a:solidFill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b="0" lang="ru-RU" sz="1800" u="none" cap="none" strike="noStrike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Заведомо ложное сообщение о готовящемся взрыве, под- жоге или иных действиях, создающих опасность для жиз- ни и здоровья людей, либо причинение ущерба в крупном размере, либо наступление иных тяжких последствий.</a:t>
                      </a:r>
                      <a:endParaRPr/>
                    </a:p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b="0" lang="ru-RU" sz="1800" u="none" cap="none" strike="noStrike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Наказываются штрафом, или арестом, или ограничением свободы на срок до 3 лет, или лишением свободы на срок до 5 лет.</a:t>
                      </a:r>
                      <a:endParaRPr b="0" sz="1800" u="none" cap="none" strike="noStrike">
                        <a:solidFill>
                          <a:schemeClr val="dk1"/>
                        </a:solidFill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2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Google Shape;183;p11"/>
          <p:cNvSpPr txBox="1"/>
          <p:nvPr>
            <p:ph type="title"/>
          </p:nvPr>
        </p:nvSpPr>
        <p:spPr>
          <a:xfrm>
            <a:off x="129094" y="93051"/>
            <a:ext cx="8962845" cy="847227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45700" lIns="0" spcFirstLastPara="1" rIns="0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3500">
                <a:latin typeface="Cambria"/>
                <a:ea typeface="Cambria"/>
                <a:cs typeface="Cambria"/>
                <a:sym typeface="Cambria"/>
              </a:rPr>
              <a:t>Уголовная ответственность и наказание</a:t>
            </a:r>
            <a:endParaRPr/>
          </a:p>
        </p:txBody>
      </p:sp>
      <p:graphicFrame>
        <p:nvGraphicFramePr>
          <p:cNvPr id="184" name="Google Shape;184;p11"/>
          <p:cNvGraphicFramePr/>
          <p:nvPr/>
        </p:nvGraphicFramePr>
        <p:xfrm>
          <a:off x="129095" y="1348795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{54A78FDF-594C-4C72-9265-92538B9A65DF}</a:tableStyleId>
              </a:tblPr>
              <a:tblGrid>
                <a:gridCol w="2501950"/>
                <a:gridCol w="6340125"/>
              </a:tblGrid>
              <a:tr h="567375">
                <a:tc gridSpan="2"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ru-RU" sz="2000" u="none" cap="none" strike="noStrike"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Отдельные преступления</a:t>
                      </a:r>
                      <a:endParaRPr b="1" sz="2000" u="none" cap="none" strike="noStrike"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2"/>
                    </a:solidFill>
                  </a:tcPr>
                </a:tc>
                <a:tc hMerge="1"/>
              </a:tr>
              <a:tr h="333837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b="1" lang="ru-RU" sz="1800" u="none" cap="none" strike="noStrike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Клевета</a:t>
                      </a:r>
                      <a:endParaRPr b="1" sz="1800" u="none" cap="none" strike="noStrike">
                        <a:solidFill>
                          <a:schemeClr val="dk1"/>
                        </a:solidFill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b="0" lang="ru-RU" sz="1800" u="none" cap="none" strike="noStrike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Распространение заведомо ложных, порочащих другое ли- цо сведений в публичном выступлении, либо в печатном или публично демонстрирующемся произведении, либо в информации, размещённой в глобальной компьютерной сети Интернет, иной сети электросвязи общего пользова- ния или выделенной сети электросвязи, либо клевета, со- держащая обвинение в совершении тяжкого или особо тяжкого преступления.</a:t>
                      </a:r>
                      <a:endParaRPr/>
                    </a:p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b="0" lang="ru-RU" sz="1800" u="none" cap="none" strike="noStrike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Наказываются штрафом, или исправительными работами на срок до 2 лет, или арестом, или ограничением свободы на срок до 3 лет.</a:t>
                      </a:r>
                      <a:endParaRPr b="0" sz="1800" u="none" cap="none" strike="noStrike">
                        <a:solidFill>
                          <a:schemeClr val="dk1"/>
                        </a:solidFill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127562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b="1" lang="ru-RU" sz="1800" u="none" cap="none" strike="noStrike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Присвоение найден- ного имущества</a:t>
                      </a:r>
                      <a:endParaRPr b="1" sz="1800" u="none" cap="none" strike="noStrike">
                        <a:solidFill>
                          <a:schemeClr val="dk1"/>
                        </a:solidFill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b="0" lang="ru-RU" sz="1800" u="none" cap="none" strike="noStrike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Присвоение в особо крупном размере найденного заведо- мо чужого имущества или клада.</a:t>
                      </a:r>
                      <a:endParaRPr/>
                    </a:p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b="0" lang="ru-RU" sz="1800" u="none" cap="none" strike="noStrike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Наказывается общественными работами, или штрафом, или арестом</a:t>
                      </a:r>
                      <a:endParaRPr b="0" sz="1800" u="none" cap="none" strike="noStrike">
                        <a:solidFill>
                          <a:schemeClr val="dk1"/>
                        </a:solidFill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8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p12"/>
          <p:cNvSpPr txBox="1"/>
          <p:nvPr>
            <p:ph type="title"/>
          </p:nvPr>
        </p:nvSpPr>
        <p:spPr>
          <a:xfrm>
            <a:off x="129094" y="93051"/>
            <a:ext cx="8962845" cy="847227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45700" lIns="0" spcFirstLastPara="1" rIns="0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3500">
                <a:latin typeface="Cambria"/>
                <a:ea typeface="Cambria"/>
                <a:cs typeface="Cambria"/>
                <a:sym typeface="Cambria"/>
              </a:rPr>
              <a:t>Уголовная ответственность и наказание</a:t>
            </a:r>
            <a:endParaRPr/>
          </a:p>
        </p:txBody>
      </p:sp>
      <p:grpSp>
        <p:nvGrpSpPr>
          <p:cNvPr id="190" name="Google Shape;190;p12"/>
          <p:cNvGrpSpPr/>
          <p:nvPr/>
        </p:nvGrpSpPr>
        <p:grpSpPr>
          <a:xfrm>
            <a:off x="288844" y="1423356"/>
            <a:ext cx="8643342" cy="4666891"/>
            <a:chOff x="4475" y="405440"/>
            <a:chExt cx="8643342" cy="4666891"/>
          </a:xfrm>
        </p:grpSpPr>
        <p:sp>
          <p:nvSpPr>
            <p:cNvPr id="191" name="Google Shape;191;p12"/>
            <p:cNvSpPr/>
            <p:nvPr/>
          </p:nvSpPr>
          <p:spPr>
            <a:xfrm>
              <a:off x="6584990" y="3361277"/>
              <a:ext cx="1129421" cy="392030"/>
            </a:xfrm>
            <a:custGeom>
              <a:rect b="b" l="l" r="r" t="t"/>
              <a:pathLst>
                <a:path extrusionOk="0" h="120000" w="120000">
                  <a:moveTo>
                    <a:pt x="0" y="0"/>
                  </a:moveTo>
                  <a:lnTo>
                    <a:pt x="0" y="60000"/>
                  </a:lnTo>
                  <a:lnTo>
                    <a:pt x="120000" y="60000"/>
                  </a:lnTo>
                  <a:lnTo>
                    <a:pt x="12000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192" name="Google Shape;192;p12"/>
            <p:cNvSpPr/>
            <p:nvPr/>
          </p:nvSpPr>
          <p:spPr>
            <a:xfrm>
              <a:off x="5455568" y="3361277"/>
              <a:ext cx="1129421" cy="392030"/>
            </a:xfrm>
            <a:custGeom>
              <a:rect b="b" l="l" r="r" t="t"/>
              <a:pathLst>
                <a:path extrusionOk="0" h="120000" w="120000">
                  <a:moveTo>
                    <a:pt x="120000" y="0"/>
                  </a:moveTo>
                  <a:lnTo>
                    <a:pt x="120000" y="60000"/>
                  </a:lnTo>
                  <a:lnTo>
                    <a:pt x="0" y="60000"/>
                  </a:lnTo>
                  <a:lnTo>
                    <a:pt x="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193" name="Google Shape;193;p12"/>
            <p:cNvSpPr/>
            <p:nvPr/>
          </p:nvSpPr>
          <p:spPr>
            <a:xfrm>
              <a:off x="4326147" y="2357576"/>
              <a:ext cx="2258843" cy="392030"/>
            </a:xfrm>
            <a:custGeom>
              <a:rect b="b" l="l" r="r" t="t"/>
              <a:pathLst>
                <a:path extrusionOk="0" h="120000" w="120000">
                  <a:moveTo>
                    <a:pt x="0" y="0"/>
                  </a:moveTo>
                  <a:lnTo>
                    <a:pt x="0" y="60000"/>
                  </a:lnTo>
                  <a:lnTo>
                    <a:pt x="120000" y="60000"/>
                  </a:lnTo>
                  <a:lnTo>
                    <a:pt x="12000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194" name="Google Shape;194;p12"/>
            <p:cNvSpPr/>
            <p:nvPr/>
          </p:nvSpPr>
          <p:spPr>
            <a:xfrm>
              <a:off x="2067303" y="3361277"/>
              <a:ext cx="1129421" cy="392030"/>
            </a:xfrm>
            <a:custGeom>
              <a:rect b="b" l="l" r="r" t="t"/>
              <a:pathLst>
                <a:path extrusionOk="0" h="120000" w="120000">
                  <a:moveTo>
                    <a:pt x="0" y="0"/>
                  </a:moveTo>
                  <a:lnTo>
                    <a:pt x="0" y="60000"/>
                  </a:lnTo>
                  <a:lnTo>
                    <a:pt x="120000" y="60000"/>
                  </a:lnTo>
                  <a:lnTo>
                    <a:pt x="12000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195" name="Google Shape;195;p12"/>
            <p:cNvSpPr/>
            <p:nvPr/>
          </p:nvSpPr>
          <p:spPr>
            <a:xfrm>
              <a:off x="937881" y="3361277"/>
              <a:ext cx="1129421" cy="392030"/>
            </a:xfrm>
            <a:custGeom>
              <a:rect b="b" l="l" r="r" t="t"/>
              <a:pathLst>
                <a:path extrusionOk="0" h="120000" w="120000">
                  <a:moveTo>
                    <a:pt x="120000" y="0"/>
                  </a:moveTo>
                  <a:lnTo>
                    <a:pt x="120000" y="60000"/>
                  </a:lnTo>
                  <a:lnTo>
                    <a:pt x="0" y="60000"/>
                  </a:lnTo>
                  <a:lnTo>
                    <a:pt x="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196" name="Google Shape;196;p12"/>
            <p:cNvSpPr/>
            <p:nvPr/>
          </p:nvSpPr>
          <p:spPr>
            <a:xfrm>
              <a:off x="2067303" y="2357576"/>
              <a:ext cx="2258843" cy="392030"/>
            </a:xfrm>
            <a:custGeom>
              <a:rect b="b" l="l" r="r" t="t"/>
              <a:pathLst>
                <a:path extrusionOk="0" h="120000" w="120000">
                  <a:moveTo>
                    <a:pt x="120000" y="0"/>
                  </a:moveTo>
                  <a:lnTo>
                    <a:pt x="120000" y="60000"/>
                  </a:lnTo>
                  <a:lnTo>
                    <a:pt x="0" y="60000"/>
                  </a:lnTo>
                  <a:lnTo>
                    <a:pt x="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197" name="Google Shape;197;p12"/>
            <p:cNvSpPr/>
            <p:nvPr/>
          </p:nvSpPr>
          <p:spPr>
            <a:xfrm>
              <a:off x="4280427" y="957065"/>
              <a:ext cx="91440" cy="392030"/>
            </a:xfrm>
            <a:custGeom>
              <a:rect b="b" l="l" r="r" t="t"/>
              <a:pathLst>
                <a:path extrusionOk="0" h="120000" w="120000">
                  <a:moveTo>
                    <a:pt x="60000" y="0"/>
                  </a:moveTo>
                  <a:lnTo>
                    <a:pt x="6000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198" name="Google Shape;198;p12"/>
            <p:cNvSpPr/>
            <p:nvPr/>
          </p:nvSpPr>
          <p:spPr>
            <a:xfrm>
              <a:off x="3392740" y="405440"/>
              <a:ext cx="1866812" cy="551624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99" name="Google Shape;199;p12"/>
            <p:cNvSpPr txBox="1"/>
            <p:nvPr/>
          </p:nvSpPr>
          <p:spPr>
            <a:xfrm>
              <a:off x="3392740" y="405440"/>
              <a:ext cx="1866812" cy="551624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2700" lIns="12700" spcFirstLastPara="1" rIns="12700" wrap="square" tIns="1270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ru-RU" sz="20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Вина</a:t>
              </a:r>
              <a:endParaRPr b="1" i="0" sz="20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00" name="Google Shape;200;p12"/>
            <p:cNvSpPr/>
            <p:nvPr/>
          </p:nvSpPr>
          <p:spPr>
            <a:xfrm>
              <a:off x="1940939" y="1349095"/>
              <a:ext cx="4770415" cy="1008480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01" name="Google Shape;201;p12"/>
            <p:cNvSpPr txBox="1"/>
            <p:nvPr/>
          </p:nvSpPr>
          <p:spPr>
            <a:xfrm>
              <a:off x="1940939" y="1349095"/>
              <a:ext cx="4770415" cy="1008480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психическое отношение лица к совершае- мому общественно опасному деянию, выра- женное в форме умысла или неосторож- ности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02" name="Google Shape;202;p12"/>
            <p:cNvSpPr/>
            <p:nvPr/>
          </p:nvSpPr>
          <p:spPr>
            <a:xfrm>
              <a:off x="390747" y="2749606"/>
              <a:ext cx="3353112" cy="611670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03" name="Google Shape;203;p12"/>
            <p:cNvSpPr txBox="1"/>
            <p:nvPr/>
          </p:nvSpPr>
          <p:spPr>
            <a:xfrm>
              <a:off x="390747" y="2749606"/>
              <a:ext cx="3353112" cy="611670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преступления, совершённые умышленно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04" name="Google Shape;204;p12"/>
            <p:cNvSpPr/>
            <p:nvPr/>
          </p:nvSpPr>
          <p:spPr>
            <a:xfrm>
              <a:off x="4475" y="3753307"/>
              <a:ext cx="1866812" cy="1319024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05" name="Google Shape;205;p12"/>
            <p:cNvSpPr txBox="1"/>
            <p:nvPr/>
          </p:nvSpPr>
          <p:spPr>
            <a:xfrm>
              <a:off x="4475" y="3753307"/>
              <a:ext cx="1866812" cy="1319024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преступления, совершённые с прямым умыслом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06" name="Google Shape;206;p12"/>
            <p:cNvSpPr/>
            <p:nvPr/>
          </p:nvSpPr>
          <p:spPr>
            <a:xfrm>
              <a:off x="2263318" y="3753307"/>
              <a:ext cx="1866812" cy="1319024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07" name="Google Shape;207;p12"/>
            <p:cNvSpPr txBox="1"/>
            <p:nvPr/>
          </p:nvSpPr>
          <p:spPr>
            <a:xfrm>
              <a:off x="2263318" y="3753307"/>
              <a:ext cx="1866812" cy="1319024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преступления, совершённые с косвенным умыслом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08" name="Google Shape;208;p12"/>
            <p:cNvSpPr/>
            <p:nvPr/>
          </p:nvSpPr>
          <p:spPr>
            <a:xfrm>
              <a:off x="4908433" y="2749606"/>
              <a:ext cx="3353112" cy="611670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09" name="Google Shape;209;p12"/>
            <p:cNvSpPr txBox="1"/>
            <p:nvPr/>
          </p:nvSpPr>
          <p:spPr>
            <a:xfrm>
              <a:off x="4908433" y="2749606"/>
              <a:ext cx="3353112" cy="611670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преступления, совершённые по неосторожности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10" name="Google Shape;210;p12"/>
            <p:cNvSpPr/>
            <p:nvPr/>
          </p:nvSpPr>
          <p:spPr>
            <a:xfrm>
              <a:off x="4522162" y="3753307"/>
              <a:ext cx="1866812" cy="1319024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11" name="Google Shape;211;p12"/>
            <p:cNvSpPr txBox="1"/>
            <p:nvPr/>
          </p:nvSpPr>
          <p:spPr>
            <a:xfrm>
              <a:off x="4522162" y="3753307"/>
              <a:ext cx="1866812" cy="1319024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преступления, совершённые по легкомыслию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12" name="Google Shape;212;p12"/>
            <p:cNvSpPr/>
            <p:nvPr/>
          </p:nvSpPr>
          <p:spPr>
            <a:xfrm>
              <a:off x="6781005" y="3753307"/>
              <a:ext cx="1866812" cy="1319024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13" name="Google Shape;213;p12"/>
            <p:cNvSpPr txBox="1"/>
            <p:nvPr/>
          </p:nvSpPr>
          <p:spPr>
            <a:xfrm>
              <a:off x="6781005" y="3753307"/>
              <a:ext cx="1866812" cy="1319024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преступления, совершённые по небрежности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</p:grp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7" name="Shape 2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" name="Google Shape;218;p13"/>
          <p:cNvSpPr txBox="1"/>
          <p:nvPr>
            <p:ph type="title"/>
          </p:nvPr>
        </p:nvSpPr>
        <p:spPr>
          <a:xfrm>
            <a:off x="129094" y="93051"/>
            <a:ext cx="8962845" cy="847227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45700" lIns="0" spcFirstLastPara="1" rIns="0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3500">
                <a:latin typeface="Cambria"/>
                <a:ea typeface="Cambria"/>
                <a:cs typeface="Cambria"/>
                <a:sym typeface="Cambria"/>
              </a:rPr>
              <a:t>Уголовная ответственность и наказание</a:t>
            </a:r>
            <a:endParaRPr/>
          </a:p>
        </p:txBody>
      </p:sp>
      <p:graphicFrame>
        <p:nvGraphicFramePr>
          <p:cNvPr id="219" name="Google Shape;219;p13"/>
          <p:cNvGraphicFramePr/>
          <p:nvPr/>
        </p:nvGraphicFramePr>
        <p:xfrm>
          <a:off x="129094" y="1091249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{54A78FDF-594C-4C72-9265-92538B9A65DF}</a:tableStyleId>
              </a:tblPr>
              <a:tblGrid>
                <a:gridCol w="2363950"/>
                <a:gridCol w="6478125"/>
              </a:tblGrid>
              <a:tr h="238475">
                <a:tc gridSpan="2"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ru-RU" sz="2000" u="none" cap="none" strike="noStrike"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Формы вины</a:t>
                      </a:r>
                      <a:endParaRPr b="1" sz="2000" u="none" cap="none" strike="noStrike"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2"/>
                    </a:solidFill>
                  </a:tcPr>
                </a:tc>
                <a:tc hMerge="1"/>
              </a:tr>
              <a:tr h="22860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b="0" lang="ru-RU" sz="1800" u="none" cap="none" strike="noStrike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Преступление, со- вершённое с пря- мым умыслом</a:t>
                      </a:r>
                      <a:endParaRPr b="0" sz="1800" u="none" cap="none" strike="noStrike">
                        <a:solidFill>
                          <a:schemeClr val="dk1"/>
                        </a:solidFill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b="0" lang="ru-RU" sz="1800" u="none" cap="none" strike="noStrike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Лицо, совершившее преступление, сознавало обществен- ную опасность своего действия или бездействия, предвиде- ло их общественно опасные последствия и желало их нас- тупления.</a:t>
                      </a:r>
                      <a:endParaRPr b="0" sz="1800" u="none" cap="none" strike="noStrike">
                        <a:solidFill>
                          <a:schemeClr val="dk1"/>
                        </a:solidFill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b="0" lang="ru-RU" sz="1800" u="none" cap="none" strike="noStrike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Преступление, со- вершённое с косвен- ным умыслом</a:t>
                      </a:r>
                      <a:endParaRPr b="0" sz="1800" u="none" cap="none" strike="noStrike">
                        <a:solidFill>
                          <a:schemeClr val="dk1"/>
                        </a:solidFill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b="0" lang="ru-RU" sz="1800" u="none" cap="none" strike="noStrike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Лицо, совершившее преступление, сознавало обществен- ную опасность своего действия или бездействия, предвиде- ло их общественно опасные последствия, не желало, но соз- нательно допускало наступление этих последствий либо относилось к ним безразлично</a:t>
                      </a:r>
                      <a:endParaRPr b="0" sz="1800" u="none" cap="none" strike="noStrike">
                        <a:solidFill>
                          <a:schemeClr val="dk1"/>
                        </a:solidFill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b="0" lang="ru-RU" sz="1800" u="none" cap="none" strike="noStrike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Преступление, со- вершённое по легко- мыслию</a:t>
                      </a:r>
                      <a:endParaRPr b="0" sz="1800" u="none" cap="none" strike="noStrike">
                        <a:solidFill>
                          <a:schemeClr val="dk1"/>
                        </a:solidFill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b="0" lang="ru-RU" sz="1800" u="none" cap="none" strike="noStrike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Лицо, совершившее преступление, предвидело возмож</a:t>
                      </a:r>
                      <a:r>
                        <a:rPr lang="ru-RU" sz="1800"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- </a:t>
                      </a:r>
                      <a:r>
                        <a:rPr b="0" lang="ru-RU" sz="1800" u="none" cap="none" strike="noStrike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ность наступления общественно опасных последствий сво- его действия или бездействия, но без достаточных основа- ний рассчитывало на их предотвращение</a:t>
                      </a:r>
                      <a:endParaRPr b="0" sz="1800" u="none" cap="none" strike="noStrike">
                        <a:solidFill>
                          <a:schemeClr val="dk1"/>
                        </a:solidFill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b="0" lang="ru-RU" sz="1800" u="none" cap="none" strike="noStrike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Преступление, со- вершённое по неб- режности</a:t>
                      </a:r>
                      <a:endParaRPr b="0" sz="1800" u="none" cap="none" strike="noStrike">
                        <a:solidFill>
                          <a:schemeClr val="dk1"/>
                        </a:solidFill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b="0" lang="ru-RU" sz="1800" u="none" cap="none" strike="noStrike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Лицо, совершившее преступление, не предвидело возмож- ности наступления общественно опасных последствий сво- его действия или бездействия, хотя при необходимой вни- мательности и предусмотрительности должно было и мог- ло их предвидеть</a:t>
                      </a:r>
                      <a:endParaRPr b="0" sz="1800" u="none" cap="none" strike="noStrike">
                        <a:solidFill>
                          <a:schemeClr val="dk1"/>
                        </a:solidFill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3" name="Shape 2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" name="Google Shape;224;p14"/>
          <p:cNvSpPr txBox="1"/>
          <p:nvPr>
            <p:ph type="title"/>
          </p:nvPr>
        </p:nvSpPr>
        <p:spPr>
          <a:xfrm>
            <a:off x="164756" y="93051"/>
            <a:ext cx="8927184" cy="847227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45700" lIns="0" spcFirstLastPara="1" rIns="0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3500">
                <a:latin typeface="Cambria"/>
                <a:ea typeface="Cambria"/>
                <a:cs typeface="Cambria"/>
                <a:sym typeface="Cambria"/>
              </a:rPr>
              <a:t>Уголовная ответственность и наказание</a:t>
            </a:r>
            <a:endParaRPr/>
          </a:p>
        </p:txBody>
      </p:sp>
      <p:grpSp>
        <p:nvGrpSpPr>
          <p:cNvPr id="225" name="Google Shape;225;p14"/>
          <p:cNvGrpSpPr/>
          <p:nvPr/>
        </p:nvGrpSpPr>
        <p:grpSpPr>
          <a:xfrm>
            <a:off x="165343" y="1655802"/>
            <a:ext cx="8755646" cy="4143635"/>
            <a:chOff x="587" y="667263"/>
            <a:chExt cx="8755646" cy="4143635"/>
          </a:xfrm>
        </p:grpSpPr>
        <p:sp>
          <p:nvSpPr>
            <p:cNvPr id="226" name="Google Shape;226;p14"/>
            <p:cNvSpPr/>
            <p:nvPr/>
          </p:nvSpPr>
          <p:spPr>
            <a:xfrm>
              <a:off x="7430448" y="3554630"/>
              <a:ext cx="91440" cy="537627"/>
            </a:xfrm>
            <a:custGeom>
              <a:rect b="b" l="l" r="r" t="t"/>
              <a:pathLst>
                <a:path extrusionOk="0" h="120000" w="120000">
                  <a:moveTo>
                    <a:pt x="60000" y="0"/>
                  </a:moveTo>
                  <a:lnTo>
                    <a:pt x="6000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227" name="Google Shape;227;p14"/>
            <p:cNvSpPr/>
            <p:nvPr/>
          </p:nvSpPr>
          <p:spPr>
            <a:xfrm>
              <a:off x="4378411" y="1147121"/>
              <a:ext cx="3097757" cy="537627"/>
            </a:xfrm>
            <a:custGeom>
              <a:rect b="b" l="l" r="r" t="t"/>
              <a:pathLst>
                <a:path extrusionOk="0" h="120000" w="120000">
                  <a:moveTo>
                    <a:pt x="0" y="0"/>
                  </a:moveTo>
                  <a:lnTo>
                    <a:pt x="0" y="60000"/>
                  </a:lnTo>
                  <a:lnTo>
                    <a:pt x="120000" y="60000"/>
                  </a:lnTo>
                  <a:lnTo>
                    <a:pt x="12000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228" name="Google Shape;228;p14"/>
            <p:cNvSpPr/>
            <p:nvPr/>
          </p:nvSpPr>
          <p:spPr>
            <a:xfrm>
              <a:off x="4332690" y="3554630"/>
              <a:ext cx="91440" cy="537627"/>
            </a:xfrm>
            <a:custGeom>
              <a:rect b="b" l="l" r="r" t="t"/>
              <a:pathLst>
                <a:path extrusionOk="0" h="120000" w="120000">
                  <a:moveTo>
                    <a:pt x="60000" y="0"/>
                  </a:moveTo>
                  <a:lnTo>
                    <a:pt x="6000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229" name="Google Shape;229;p14"/>
            <p:cNvSpPr/>
            <p:nvPr/>
          </p:nvSpPr>
          <p:spPr>
            <a:xfrm>
              <a:off x="4332690" y="1147121"/>
              <a:ext cx="91440" cy="537627"/>
            </a:xfrm>
            <a:custGeom>
              <a:rect b="b" l="l" r="r" t="t"/>
              <a:pathLst>
                <a:path extrusionOk="0" h="120000" w="120000">
                  <a:moveTo>
                    <a:pt x="60000" y="0"/>
                  </a:moveTo>
                  <a:lnTo>
                    <a:pt x="6000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230" name="Google Shape;230;p14"/>
            <p:cNvSpPr/>
            <p:nvPr/>
          </p:nvSpPr>
          <p:spPr>
            <a:xfrm>
              <a:off x="1234933" y="3554630"/>
              <a:ext cx="91440" cy="537627"/>
            </a:xfrm>
            <a:custGeom>
              <a:rect b="b" l="l" r="r" t="t"/>
              <a:pathLst>
                <a:path extrusionOk="0" h="120000" w="120000">
                  <a:moveTo>
                    <a:pt x="60000" y="0"/>
                  </a:moveTo>
                  <a:lnTo>
                    <a:pt x="6000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231" name="Google Shape;231;p14"/>
            <p:cNvSpPr/>
            <p:nvPr/>
          </p:nvSpPr>
          <p:spPr>
            <a:xfrm>
              <a:off x="1280653" y="1147121"/>
              <a:ext cx="3097757" cy="537627"/>
            </a:xfrm>
            <a:custGeom>
              <a:rect b="b" l="l" r="r" t="t"/>
              <a:pathLst>
                <a:path extrusionOk="0" h="120000" w="120000">
                  <a:moveTo>
                    <a:pt x="120000" y="0"/>
                  </a:moveTo>
                  <a:lnTo>
                    <a:pt x="120000" y="60000"/>
                  </a:lnTo>
                  <a:lnTo>
                    <a:pt x="0" y="60000"/>
                  </a:lnTo>
                  <a:lnTo>
                    <a:pt x="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232" name="Google Shape;232;p14"/>
            <p:cNvSpPr/>
            <p:nvPr/>
          </p:nvSpPr>
          <p:spPr>
            <a:xfrm>
              <a:off x="2464047" y="667263"/>
              <a:ext cx="3828726" cy="479858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33" name="Google Shape;233;p14"/>
            <p:cNvSpPr txBox="1"/>
            <p:nvPr/>
          </p:nvSpPr>
          <p:spPr>
            <a:xfrm>
              <a:off x="2464047" y="667263"/>
              <a:ext cx="3828726" cy="479858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2700" lIns="12700" spcFirstLastPara="1" rIns="12700" wrap="square" tIns="1270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ru-RU" sz="20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Уголовная ответственность</a:t>
              </a:r>
              <a:endParaRPr b="1" i="0" sz="20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34" name="Google Shape;234;p14"/>
            <p:cNvSpPr/>
            <p:nvPr/>
          </p:nvSpPr>
          <p:spPr>
            <a:xfrm>
              <a:off x="587" y="1684749"/>
              <a:ext cx="2560130" cy="1869880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35" name="Google Shape;235;p14"/>
            <p:cNvSpPr txBox="1"/>
            <p:nvPr/>
          </p:nvSpPr>
          <p:spPr>
            <a:xfrm>
              <a:off x="587" y="1684749"/>
              <a:ext cx="2560130" cy="1869880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самый суровый вид юридической ответственности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36" name="Google Shape;236;p14"/>
            <p:cNvSpPr/>
            <p:nvPr/>
          </p:nvSpPr>
          <p:spPr>
            <a:xfrm>
              <a:off x="587" y="4092257"/>
              <a:ext cx="2560130" cy="718641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37" name="Google Shape;237;p14"/>
            <p:cNvSpPr txBox="1"/>
            <p:nvPr/>
          </p:nvSpPr>
          <p:spPr>
            <a:xfrm>
              <a:off x="587" y="4092257"/>
              <a:ext cx="2560130" cy="71864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38" name="Google Shape;238;p14"/>
            <p:cNvSpPr/>
            <p:nvPr/>
          </p:nvSpPr>
          <p:spPr>
            <a:xfrm>
              <a:off x="3098345" y="1684749"/>
              <a:ext cx="2560130" cy="1869880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39" name="Google Shape;239;p14"/>
            <p:cNvSpPr txBox="1"/>
            <p:nvPr/>
          </p:nvSpPr>
          <p:spPr>
            <a:xfrm>
              <a:off x="3098345" y="1684749"/>
              <a:ext cx="2560130" cy="1869880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осуждение от имени Республики Беларусь по приговору суда лица, совершившего преступление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40" name="Google Shape;240;p14"/>
            <p:cNvSpPr/>
            <p:nvPr/>
          </p:nvSpPr>
          <p:spPr>
            <a:xfrm>
              <a:off x="3098345" y="4092257"/>
              <a:ext cx="2560130" cy="718641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41" name="Google Shape;241;p14"/>
            <p:cNvSpPr txBox="1"/>
            <p:nvPr/>
          </p:nvSpPr>
          <p:spPr>
            <a:xfrm>
              <a:off x="3098345" y="4092257"/>
              <a:ext cx="2560130" cy="71864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42" name="Google Shape;242;p14"/>
            <p:cNvSpPr/>
            <p:nvPr/>
          </p:nvSpPr>
          <p:spPr>
            <a:xfrm>
              <a:off x="6196103" y="1684749"/>
              <a:ext cx="2560130" cy="1869880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43" name="Google Shape;243;p14"/>
            <p:cNvSpPr txBox="1"/>
            <p:nvPr/>
          </p:nvSpPr>
          <p:spPr>
            <a:xfrm>
              <a:off x="6196103" y="1684749"/>
              <a:ext cx="2560130" cy="1869880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применение наказания либо иных мер в соответствии с УК РБ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44" name="Google Shape;244;p14"/>
            <p:cNvSpPr/>
            <p:nvPr/>
          </p:nvSpPr>
          <p:spPr>
            <a:xfrm>
              <a:off x="6196103" y="4092257"/>
              <a:ext cx="2560130" cy="718641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45" name="Google Shape;245;p14"/>
            <p:cNvSpPr txBox="1"/>
            <p:nvPr/>
          </p:nvSpPr>
          <p:spPr>
            <a:xfrm>
              <a:off x="6196103" y="4092257"/>
              <a:ext cx="2560130" cy="71864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</p:grpSp>
      <p:grpSp>
        <p:nvGrpSpPr>
          <p:cNvPr id="246" name="Google Shape;246;p14"/>
          <p:cNvGrpSpPr/>
          <p:nvPr/>
        </p:nvGrpSpPr>
        <p:grpSpPr>
          <a:xfrm>
            <a:off x="164756" y="5071475"/>
            <a:ext cx="8756822" cy="802103"/>
            <a:chOff x="587" y="4092257"/>
            <a:chExt cx="2560130" cy="718641"/>
          </a:xfrm>
        </p:grpSpPr>
        <p:sp>
          <p:nvSpPr>
            <p:cNvPr id="247" name="Google Shape;247;p14"/>
            <p:cNvSpPr/>
            <p:nvPr/>
          </p:nvSpPr>
          <p:spPr>
            <a:xfrm>
              <a:off x="587" y="4092257"/>
              <a:ext cx="2560130" cy="718641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в </a:t>
              </a:r>
              <a:r>
                <a:rPr b="1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полном объёме </a:t>
              </a: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наступает с момента достижения </a:t>
              </a:r>
              <a:r>
                <a:rPr b="1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16-летнего возраста</a:t>
              </a:r>
              <a:endParaRPr b="1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48" name="Google Shape;248;p14"/>
            <p:cNvSpPr/>
            <p:nvPr/>
          </p:nvSpPr>
          <p:spPr>
            <a:xfrm>
              <a:off x="587" y="4092257"/>
              <a:ext cx="2560130" cy="718641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</p:grp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52" name="Shape 2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" name="Google Shape;253;p15"/>
          <p:cNvSpPr txBox="1"/>
          <p:nvPr>
            <p:ph type="title"/>
          </p:nvPr>
        </p:nvSpPr>
        <p:spPr>
          <a:xfrm>
            <a:off x="163904" y="93051"/>
            <a:ext cx="8928036" cy="847227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45700" lIns="0" spcFirstLastPara="1" rIns="0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3500">
                <a:latin typeface="Cambria"/>
                <a:ea typeface="Cambria"/>
                <a:cs typeface="Cambria"/>
                <a:sym typeface="Cambria"/>
              </a:rPr>
              <a:t>Уголовная ответственность и наказание</a:t>
            </a:r>
            <a:endParaRPr/>
          </a:p>
        </p:txBody>
      </p:sp>
      <p:grpSp>
        <p:nvGrpSpPr>
          <p:cNvPr id="254" name="Google Shape;254;p15"/>
          <p:cNvGrpSpPr/>
          <p:nvPr/>
        </p:nvGrpSpPr>
        <p:grpSpPr>
          <a:xfrm>
            <a:off x="164591" y="1176095"/>
            <a:ext cx="8788938" cy="5523723"/>
            <a:chOff x="688" y="11530"/>
            <a:chExt cx="8788938" cy="5523723"/>
          </a:xfrm>
        </p:grpSpPr>
        <p:sp>
          <p:nvSpPr>
            <p:cNvPr id="255" name="Google Shape;255;p15"/>
            <p:cNvSpPr/>
            <p:nvPr/>
          </p:nvSpPr>
          <p:spPr>
            <a:xfrm>
              <a:off x="688" y="11530"/>
              <a:ext cx="7318960" cy="374489"/>
            </a:xfrm>
            <a:prstGeom prst="roundRect">
              <a:avLst>
                <a:gd fmla="val 10000" name="adj"/>
              </a:avLst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56" name="Google Shape;256;p15"/>
            <p:cNvSpPr txBox="1"/>
            <p:nvPr/>
          </p:nvSpPr>
          <p:spPr>
            <a:xfrm>
              <a:off x="11656" y="22498"/>
              <a:ext cx="7297024" cy="352553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25400" lIns="38100" spcFirstLastPara="1" rIns="38100" wrap="square" tIns="2540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ru-RU" sz="20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Уголовная ответственность с 14 лет наступает только за:</a:t>
              </a:r>
              <a:endParaRPr b="1" i="0" sz="20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57" name="Google Shape;257;p15"/>
            <p:cNvSpPr/>
            <p:nvPr/>
          </p:nvSpPr>
          <p:spPr>
            <a:xfrm>
              <a:off x="732585" y="386020"/>
              <a:ext cx="731896" cy="280867"/>
            </a:xfrm>
            <a:custGeom>
              <a:rect b="b" l="l" r="r" t="t"/>
              <a:pathLst>
                <a:path extrusionOk="0" h="120000" w="120000">
                  <a:moveTo>
                    <a:pt x="0" y="0"/>
                  </a:moveTo>
                  <a:lnTo>
                    <a:pt x="0" y="120000"/>
                  </a:lnTo>
                  <a:lnTo>
                    <a:pt x="12000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258" name="Google Shape;258;p15"/>
            <p:cNvSpPr/>
            <p:nvPr/>
          </p:nvSpPr>
          <p:spPr>
            <a:xfrm>
              <a:off x="1464481" y="479642"/>
              <a:ext cx="7325145" cy="374489"/>
            </a:xfrm>
            <a:prstGeom prst="roundRect">
              <a:avLst>
                <a:gd fmla="val 10000" name="adj"/>
              </a:avLst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59" name="Google Shape;259;p15"/>
            <p:cNvSpPr txBox="1"/>
            <p:nvPr/>
          </p:nvSpPr>
          <p:spPr>
            <a:xfrm>
              <a:off x="1475449" y="490610"/>
              <a:ext cx="7303209" cy="352553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22850" lIns="34275" spcFirstLastPara="1" rIns="34275" wrap="square" tIns="22850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убийство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60" name="Google Shape;260;p15"/>
            <p:cNvSpPr/>
            <p:nvPr/>
          </p:nvSpPr>
          <p:spPr>
            <a:xfrm>
              <a:off x="732585" y="386020"/>
              <a:ext cx="731896" cy="748979"/>
            </a:xfrm>
            <a:custGeom>
              <a:rect b="b" l="l" r="r" t="t"/>
              <a:pathLst>
                <a:path extrusionOk="0" h="120000" w="120000">
                  <a:moveTo>
                    <a:pt x="0" y="0"/>
                  </a:moveTo>
                  <a:lnTo>
                    <a:pt x="0" y="120000"/>
                  </a:lnTo>
                  <a:lnTo>
                    <a:pt x="12000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261" name="Google Shape;261;p15"/>
            <p:cNvSpPr/>
            <p:nvPr/>
          </p:nvSpPr>
          <p:spPr>
            <a:xfrm>
              <a:off x="1464481" y="947754"/>
              <a:ext cx="7325145" cy="374489"/>
            </a:xfrm>
            <a:prstGeom prst="roundRect">
              <a:avLst>
                <a:gd fmla="val 10000" name="adj"/>
              </a:avLst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62" name="Google Shape;262;p15"/>
            <p:cNvSpPr txBox="1"/>
            <p:nvPr/>
          </p:nvSpPr>
          <p:spPr>
            <a:xfrm>
              <a:off x="1475449" y="958722"/>
              <a:ext cx="7303209" cy="352553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22850" lIns="34275" spcFirstLastPara="1" rIns="34275" wrap="square" tIns="22850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причинение смерти по неосторожности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63" name="Google Shape;263;p15"/>
            <p:cNvSpPr/>
            <p:nvPr/>
          </p:nvSpPr>
          <p:spPr>
            <a:xfrm>
              <a:off x="732585" y="386020"/>
              <a:ext cx="731896" cy="1217091"/>
            </a:xfrm>
            <a:custGeom>
              <a:rect b="b" l="l" r="r" t="t"/>
              <a:pathLst>
                <a:path extrusionOk="0" h="120000" w="120000">
                  <a:moveTo>
                    <a:pt x="0" y="0"/>
                  </a:moveTo>
                  <a:lnTo>
                    <a:pt x="0" y="120000"/>
                  </a:lnTo>
                  <a:lnTo>
                    <a:pt x="12000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264" name="Google Shape;264;p15"/>
            <p:cNvSpPr/>
            <p:nvPr/>
          </p:nvSpPr>
          <p:spPr>
            <a:xfrm>
              <a:off x="1464481" y="1415867"/>
              <a:ext cx="7325145" cy="374489"/>
            </a:xfrm>
            <a:prstGeom prst="roundRect">
              <a:avLst>
                <a:gd fmla="val 10000" name="adj"/>
              </a:avLst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65" name="Google Shape;265;p15"/>
            <p:cNvSpPr txBox="1"/>
            <p:nvPr/>
          </p:nvSpPr>
          <p:spPr>
            <a:xfrm>
              <a:off x="1475449" y="1426835"/>
              <a:ext cx="7303209" cy="352553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22850" lIns="34275" spcFirstLastPara="1" rIns="34275" wrap="square" tIns="22850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умышленное причинение тяжкого телесного повреждения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66" name="Google Shape;266;p15"/>
            <p:cNvSpPr/>
            <p:nvPr/>
          </p:nvSpPr>
          <p:spPr>
            <a:xfrm>
              <a:off x="732585" y="386020"/>
              <a:ext cx="731896" cy="1685204"/>
            </a:xfrm>
            <a:custGeom>
              <a:rect b="b" l="l" r="r" t="t"/>
              <a:pathLst>
                <a:path extrusionOk="0" h="120000" w="120000">
                  <a:moveTo>
                    <a:pt x="0" y="0"/>
                  </a:moveTo>
                  <a:lnTo>
                    <a:pt x="0" y="120000"/>
                  </a:lnTo>
                  <a:lnTo>
                    <a:pt x="12000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267" name="Google Shape;267;p15"/>
            <p:cNvSpPr/>
            <p:nvPr/>
          </p:nvSpPr>
          <p:spPr>
            <a:xfrm>
              <a:off x="1464481" y="1883979"/>
              <a:ext cx="7325145" cy="374489"/>
            </a:xfrm>
            <a:prstGeom prst="roundRect">
              <a:avLst>
                <a:gd fmla="val 10000" name="adj"/>
              </a:avLst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68" name="Google Shape;268;p15"/>
            <p:cNvSpPr txBox="1"/>
            <p:nvPr/>
          </p:nvSpPr>
          <p:spPr>
            <a:xfrm>
              <a:off x="1475449" y="1894947"/>
              <a:ext cx="7303209" cy="352553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22850" lIns="34275" spcFirstLastPara="1" rIns="34275" wrap="square" tIns="22850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умышленное причинение менее тяжкого телесного повреждения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69" name="Google Shape;269;p15"/>
            <p:cNvSpPr/>
            <p:nvPr/>
          </p:nvSpPr>
          <p:spPr>
            <a:xfrm>
              <a:off x="732585" y="386020"/>
              <a:ext cx="731896" cy="2153316"/>
            </a:xfrm>
            <a:custGeom>
              <a:rect b="b" l="l" r="r" t="t"/>
              <a:pathLst>
                <a:path extrusionOk="0" h="120000" w="120000">
                  <a:moveTo>
                    <a:pt x="0" y="0"/>
                  </a:moveTo>
                  <a:lnTo>
                    <a:pt x="0" y="120000"/>
                  </a:lnTo>
                  <a:lnTo>
                    <a:pt x="12000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270" name="Google Shape;270;p15"/>
            <p:cNvSpPr/>
            <p:nvPr/>
          </p:nvSpPr>
          <p:spPr>
            <a:xfrm>
              <a:off x="1464481" y="2352091"/>
              <a:ext cx="7325145" cy="374489"/>
            </a:xfrm>
            <a:prstGeom prst="roundRect">
              <a:avLst>
                <a:gd fmla="val 10000" name="adj"/>
              </a:avLst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71" name="Google Shape;271;p15"/>
            <p:cNvSpPr txBox="1"/>
            <p:nvPr/>
          </p:nvSpPr>
          <p:spPr>
            <a:xfrm>
              <a:off x="1475449" y="2363059"/>
              <a:ext cx="7303209" cy="352553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22850" lIns="34275" spcFirstLastPara="1" rIns="34275" wrap="square" tIns="22850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изнасилование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72" name="Google Shape;272;p15"/>
            <p:cNvSpPr/>
            <p:nvPr/>
          </p:nvSpPr>
          <p:spPr>
            <a:xfrm>
              <a:off x="732585" y="386020"/>
              <a:ext cx="731896" cy="2621428"/>
            </a:xfrm>
            <a:custGeom>
              <a:rect b="b" l="l" r="r" t="t"/>
              <a:pathLst>
                <a:path extrusionOk="0" h="120000" w="120000">
                  <a:moveTo>
                    <a:pt x="0" y="0"/>
                  </a:moveTo>
                  <a:lnTo>
                    <a:pt x="0" y="120000"/>
                  </a:lnTo>
                  <a:lnTo>
                    <a:pt x="12000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273" name="Google Shape;273;p15"/>
            <p:cNvSpPr/>
            <p:nvPr/>
          </p:nvSpPr>
          <p:spPr>
            <a:xfrm>
              <a:off x="1464481" y="2820203"/>
              <a:ext cx="7325145" cy="374489"/>
            </a:xfrm>
            <a:prstGeom prst="roundRect">
              <a:avLst>
                <a:gd fmla="val 10000" name="adj"/>
              </a:avLst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74" name="Google Shape;274;p15"/>
            <p:cNvSpPr txBox="1"/>
            <p:nvPr/>
          </p:nvSpPr>
          <p:spPr>
            <a:xfrm>
              <a:off x="1475449" y="2831171"/>
              <a:ext cx="7303209" cy="352553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22850" lIns="34275" spcFirstLastPara="1" rIns="34275" wrap="square" tIns="22850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насильственные действия сексуального характера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75" name="Google Shape;275;p15"/>
            <p:cNvSpPr/>
            <p:nvPr/>
          </p:nvSpPr>
          <p:spPr>
            <a:xfrm>
              <a:off x="732585" y="386020"/>
              <a:ext cx="731896" cy="3089540"/>
            </a:xfrm>
            <a:custGeom>
              <a:rect b="b" l="l" r="r" t="t"/>
              <a:pathLst>
                <a:path extrusionOk="0" h="120000" w="120000">
                  <a:moveTo>
                    <a:pt x="0" y="0"/>
                  </a:moveTo>
                  <a:lnTo>
                    <a:pt x="0" y="120000"/>
                  </a:lnTo>
                  <a:lnTo>
                    <a:pt x="12000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276" name="Google Shape;276;p15"/>
            <p:cNvSpPr/>
            <p:nvPr/>
          </p:nvSpPr>
          <p:spPr>
            <a:xfrm>
              <a:off x="1464481" y="3288315"/>
              <a:ext cx="7325145" cy="374489"/>
            </a:xfrm>
            <a:prstGeom prst="roundRect">
              <a:avLst>
                <a:gd fmla="val 10000" name="adj"/>
              </a:avLst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77" name="Google Shape;277;p15"/>
            <p:cNvSpPr txBox="1"/>
            <p:nvPr/>
          </p:nvSpPr>
          <p:spPr>
            <a:xfrm>
              <a:off x="1475449" y="3299283"/>
              <a:ext cx="7303209" cy="352553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22850" lIns="34275" spcFirstLastPara="1" rIns="34275" wrap="square" tIns="22850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похищение человека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78" name="Google Shape;278;p15"/>
            <p:cNvSpPr/>
            <p:nvPr/>
          </p:nvSpPr>
          <p:spPr>
            <a:xfrm>
              <a:off x="732585" y="386020"/>
              <a:ext cx="731896" cy="3557652"/>
            </a:xfrm>
            <a:custGeom>
              <a:rect b="b" l="l" r="r" t="t"/>
              <a:pathLst>
                <a:path extrusionOk="0" h="120000" w="120000">
                  <a:moveTo>
                    <a:pt x="0" y="0"/>
                  </a:moveTo>
                  <a:lnTo>
                    <a:pt x="0" y="120000"/>
                  </a:lnTo>
                  <a:lnTo>
                    <a:pt x="12000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279" name="Google Shape;279;p15"/>
            <p:cNvSpPr/>
            <p:nvPr/>
          </p:nvSpPr>
          <p:spPr>
            <a:xfrm>
              <a:off x="1464481" y="3756428"/>
              <a:ext cx="7325145" cy="374489"/>
            </a:xfrm>
            <a:prstGeom prst="roundRect">
              <a:avLst>
                <a:gd fmla="val 10000" name="adj"/>
              </a:avLst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80" name="Google Shape;280;p15"/>
            <p:cNvSpPr txBox="1"/>
            <p:nvPr/>
          </p:nvSpPr>
          <p:spPr>
            <a:xfrm>
              <a:off x="1475449" y="3767396"/>
              <a:ext cx="7303209" cy="352553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22850" lIns="34275" spcFirstLastPara="1" rIns="34275" wrap="square" tIns="22850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кражу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81" name="Google Shape;281;p15"/>
            <p:cNvSpPr/>
            <p:nvPr/>
          </p:nvSpPr>
          <p:spPr>
            <a:xfrm>
              <a:off x="732585" y="386020"/>
              <a:ext cx="731896" cy="4025765"/>
            </a:xfrm>
            <a:custGeom>
              <a:rect b="b" l="l" r="r" t="t"/>
              <a:pathLst>
                <a:path extrusionOk="0" h="120000" w="120000">
                  <a:moveTo>
                    <a:pt x="0" y="0"/>
                  </a:moveTo>
                  <a:lnTo>
                    <a:pt x="0" y="120000"/>
                  </a:lnTo>
                  <a:lnTo>
                    <a:pt x="12000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282" name="Google Shape;282;p15"/>
            <p:cNvSpPr/>
            <p:nvPr/>
          </p:nvSpPr>
          <p:spPr>
            <a:xfrm>
              <a:off x="1464481" y="4224540"/>
              <a:ext cx="7325145" cy="374489"/>
            </a:xfrm>
            <a:prstGeom prst="roundRect">
              <a:avLst>
                <a:gd fmla="val 10000" name="adj"/>
              </a:avLst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83" name="Google Shape;283;p15"/>
            <p:cNvSpPr txBox="1"/>
            <p:nvPr/>
          </p:nvSpPr>
          <p:spPr>
            <a:xfrm>
              <a:off x="1475449" y="4235508"/>
              <a:ext cx="7303209" cy="352553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22850" lIns="34275" spcFirstLastPara="1" rIns="34275" wrap="square" tIns="22850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грабёж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84" name="Google Shape;284;p15"/>
            <p:cNvSpPr/>
            <p:nvPr/>
          </p:nvSpPr>
          <p:spPr>
            <a:xfrm>
              <a:off x="732585" y="386020"/>
              <a:ext cx="731896" cy="4493877"/>
            </a:xfrm>
            <a:custGeom>
              <a:rect b="b" l="l" r="r" t="t"/>
              <a:pathLst>
                <a:path extrusionOk="0" h="120000" w="120000">
                  <a:moveTo>
                    <a:pt x="0" y="0"/>
                  </a:moveTo>
                  <a:lnTo>
                    <a:pt x="0" y="120000"/>
                  </a:lnTo>
                  <a:lnTo>
                    <a:pt x="12000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285" name="Google Shape;285;p15"/>
            <p:cNvSpPr/>
            <p:nvPr/>
          </p:nvSpPr>
          <p:spPr>
            <a:xfrm>
              <a:off x="1464481" y="4692652"/>
              <a:ext cx="7325145" cy="374489"/>
            </a:xfrm>
            <a:prstGeom prst="roundRect">
              <a:avLst>
                <a:gd fmla="val 10000" name="adj"/>
              </a:avLst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86" name="Google Shape;286;p15"/>
            <p:cNvSpPr txBox="1"/>
            <p:nvPr/>
          </p:nvSpPr>
          <p:spPr>
            <a:xfrm>
              <a:off x="1475449" y="4703620"/>
              <a:ext cx="7303209" cy="352553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22850" lIns="34275" spcFirstLastPara="1" rIns="34275" wrap="square" tIns="22850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разбой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87" name="Google Shape;287;p15"/>
            <p:cNvSpPr/>
            <p:nvPr/>
          </p:nvSpPr>
          <p:spPr>
            <a:xfrm>
              <a:off x="732585" y="386020"/>
              <a:ext cx="731896" cy="4961989"/>
            </a:xfrm>
            <a:custGeom>
              <a:rect b="b" l="l" r="r" t="t"/>
              <a:pathLst>
                <a:path extrusionOk="0" h="120000" w="120000">
                  <a:moveTo>
                    <a:pt x="0" y="0"/>
                  </a:moveTo>
                  <a:lnTo>
                    <a:pt x="0" y="120000"/>
                  </a:lnTo>
                  <a:lnTo>
                    <a:pt x="12000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288" name="Google Shape;288;p15"/>
            <p:cNvSpPr/>
            <p:nvPr/>
          </p:nvSpPr>
          <p:spPr>
            <a:xfrm>
              <a:off x="1464481" y="5160764"/>
              <a:ext cx="7325145" cy="374489"/>
            </a:xfrm>
            <a:prstGeom prst="roundRect">
              <a:avLst>
                <a:gd fmla="val 10000" name="adj"/>
              </a:avLst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89" name="Google Shape;289;p15"/>
            <p:cNvSpPr txBox="1"/>
            <p:nvPr/>
          </p:nvSpPr>
          <p:spPr>
            <a:xfrm>
              <a:off x="1475449" y="5171732"/>
              <a:ext cx="7303209" cy="352553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22850" lIns="34275" spcFirstLastPara="1" rIns="34275" wrap="square" tIns="22850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вымогательство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</p:grp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93" name="Shape 2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4" name="Google Shape;294;p16"/>
          <p:cNvSpPr txBox="1"/>
          <p:nvPr>
            <p:ph type="title"/>
          </p:nvPr>
        </p:nvSpPr>
        <p:spPr>
          <a:xfrm>
            <a:off x="163902" y="93051"/>
            <a:ext cx="8928037" cy="847227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45700" lIns="0" spcFirstLastPara="1" rIns="0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3500">
                <a:latin typeface="Cambria"/>
                <a:ea typeface="Cambria"/>
                <a:cs typeface="Cambria"/>
                <a:sym typeface="Cambria"/>
              </a:rPr>
              <a:t>Уголовная ответственность и наказание</a:t>
            </a:r>
            <a:endParaRPr/>
          </a:p>
        </p:txBody>
      </p:sp>
      <p:grpSp>
        <p:nvGrpSpPr>
          <p:cNvPr id="295" name="Google Shape;295;p16"/>
          <p:cNvGrpSpPr/>
          <p:nvPr/>
        </p:nvGrpSpPr>
        <p:grpSpPr>
          <a:xfrm>
            <a:off x="169553" y="1172138"/>
            <a:ext cx="8779014" cy="5531638"/>
            <a:chOff x="5650" y="7573"/>
            <a:chExt cx="8779014" cy="5531638"/>
          </a:xfrm>
        </p:grpSpPr>
        <p:sp>
          <p:nvSpPr>
            <p:cNvPr id="296" name="Google Shape;296;p16"/>
            <p:cNvSpPr/>
            <p:nvPr/>
          </p:nvSpPr>
          <p:spPr>
            <a:xfrm>
              <a:off x="5650" y="7573"/>
              <a:ext cx="7216871" cy="375026"/>
            </a:xfrm>
            <a:prstGeom prst="roundRect">
              <a:avLst>
                <a:gd fmla="val 10000" name="adj"/>
              </a:avLst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97" name="Google Shape;297;p16"/>
            <p:cNvSpPr txBox="1"/>
            <p:nvPr/>
          </p:nvSpPr>
          <p:spPr>
            <a:xfrm>
              <a:off x="16634" y="18557"/>
              <a:ext cx="7194903" cy="353058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25400" lIns="38100" spcFirstLastPara="1" rIns="38100" wrap="square" tIns="2540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ru-RU" sz="20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Уголовная ответственность с 14 лет наступает только за:</a:t>
              </a:r>
              <a:endParaRPr b="1" i="0" sz="20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98" name="Google Shape;298;p16"/>
            <p:cNvSpPr/>
            <p:nvPr/>
          </p:nvSpPr>
          <p:spPr>
            <a:xfrm>
              <a:off x="727337" y="382599"/>
              <a:ext cx="721687" cy="281269"/>
            </a:xfrm>
            <a:custGeom>
              <a:rect b="b" l="l" r="r" t="t"/>
              <a:pathLst>
                <a:path extrusionOk="0" h="120000" w="120000">
                  <a:moveTo>
                    <a:pt x="0" y="0"/>
                  </a:moveTo>
                  <a:lnTo>
                    <a:pt x="0" y="120000"/>
                  </a:lnTo>
                  <a:lnTo>
                    <a:pt x="12000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299" name="Google Shape;299;p16"/>
            <p:cNvSpPr/>
            <p:nvPr/>
          </p:nvSpPr>
          <p:spPr>
            <a:xfrm>
              <a:off x="1449024" y="476356"/>
              <a:ext cx="7335640" cy="375026"/>
            </a:xfrm>
            <a:prstGeom prst="roundRect">
              <a:avLst>
                <a:gd fmla="val 10000" name="adj"/>
              </a:avLst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00" name="Google Shape;300;p16"/>
            <p:cNvSpPr txBox="1"/>
            <p:nvPr/>
          </p:nvSpPr>
          <p:spPr>
            <a:xfrm>
              <a:off x="1460008" y="487340"/>
              <a:ext cx="7313672" cy="353058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22850" lIns="34275" spcFirstLastPara="1" rIns="34275" wrap="square" tIns="22850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хищение путём использования компьютерной техники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301" name="Google Shape;301;p16"/>
            <p:cNvSpPr/>
            <p:nvPr/>
          </p:nvSpPr>
          <p:spPr>
            <a:xfrm>
              <a:off x="727337" y="382599"/>
              <a:ext cx="721687" cy="750052"/>
            </a:xfrm>
            <a:custGeom>
              <a:rect b="b" l="l" r="r" t="t"/>
              <a:pathLst>
                <a:path extrusionOk="0" h="120000" w="120000">
                  <a:moveTo>
                    <a:pt x="0" y="0"/>
                  </a:moveTo>
                  <a:lnTo>
                    <a:pt x="0" y="120000"/>
                  </a:lnTo>
                  <a:lnTo>
                    <a:pt x="12000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302" name="Google Shape;302;p16"/>
            <p:cNvSpPr/>
            <p:nvPr/>
          </p:nvSpPr>
          <p:spPr>
            <a:xfrm>
              <a:off x="1449024" y="945139"/>
              <a:ext cx="7335640" cy="375026"/>
            </a:xfrm>
            <a:prstGeom prst="roundRect">
              <a:avLst>
                <a:gd fmla="val 10000" name="adj"/>
              </a:avLst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03" name="Google Shape;303;p16"/>
            <p:cNvSpPr txBox="1"/>
            <p:nvPr/>
          </p:nvSpPr>
          <p:spPr>
            <a:xfrm>
              <a:off x="1460008" y="956123"/>
              <a:ext cx="7313672" cy="353058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22850" lIns="34275" spcFirstLastPara="1" rIns="34275" wrap="square" tIns="22850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угон транспортного средства или маломерного судна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304" name="Google Shape;304;p16"/>
            <p:cNvSpPr/>
            <p:nvPr/>
          </p:nvSpPr>
          <p:spPr>
            <a:xfrm>
              <a:off x="727337" y="382599"/>
              <a:ext cx="721687" cy="1218835"/>
            </a:xfrm>
            <a:custGeom>
              <a:rect b="b" l="l" r="r" t="t"/>
              <a:pathLst>
                <a:path extrusionOk="0" h="120000" w="120000">
                  <a:moveTo>
                    <a:pt x="0" y="0"/>
                  </a:moveTo>
                  <a:lnTo>
                    <a:pt x="0" y="120000"/>
                  </a:lnTo>
                  <a:lnTo>
                    <a:pt x="12000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305" name="Google Shape;305;p16"/>
            <p:cNvSpPr/>
            <p:nvPr/>
          </p:nvSpPr>
          <p:spPr>
            <a:xfrm>
              <a:off x="1449024" y="1413922"/>
              <a:ext cx="7335640" cy="375026"/>
            </a:xfrm>
            <a:prstGeom prst="roundRect">
              <a:avLst>
                <a:gd fmla="val 10000" name="adj"/>
              </a:avLst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06" name="Google Shape;306;p16"/>
            <p:cNvSpPr txBox="1"/>
            <p:nvPr/>
          </p:nvSpPr>
          <p:spPr>
            <a:xfrm>
              <a:off x="1460008" y="1424906"/>
              <a:ext cx="7313672" cy="353058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22850" lIns="34275" spcFirstLastPara="1" rIns="34275" wrap="square" tIns="22850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умышленное уничтожение либо повреждение имущества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307" name="Google Shape;307;p16"/>
            <p:cNvSpPr/>
            <p:nvPr/>
          </p:nvSpPr>
          <p:spPr>
            <a:xfrm>
              <a:off x="727337" y="382599"/>
              <a:ext cx="721687" cy="1687618"/>
            </a:xfrm>
            <a:custGeom>
              <a:rect b="b" l="l" r="r" t="t"/>
              <a:pathLst>
                <a:path extrusionOk="0" h="120000" w="120000">
                  <a:moveTo>
                    <a:pt x="0" y="0"/>
                  </a:moveTo>
                  <a:lnTo>
                    <a:pt x="0" y="120000"/>
                  </a:lnTo>
                  <a:lnTo>
                    <a:pt x="12000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308" name="Google Shape;308;p16"/>
            <p:cNvSpPr/>
            <p:nvPr/>
          </p:nvSpPr>
          <p:spPr>
            <a:xfrm>
              <a:off x="1449024" y="1882705"/>
              <a:ext cx="7335640" cy="375026"/>
            </a:xfrm>
            <a:prstGeom prst="roundRect">
              <a:avLst>
                <a:gd fmla="val 10000" name="adj"/>
              </a:avLst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09" name="Google Shape;309;p16"/>
            <p:cNvSpPr txBox="1"/>
            <p:nvPr/>
          </p:nvSpPr>
          <p:spPr>
            <a:xfrm>
              <a:off x="1460008" y="1893689"/>
              <a:ext cx="7313672" cy="353058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22850" lIns="34275" spcFirstLastPara="1" rIns="34275" wrap="square" tIns="22850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захват заложника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310" name="Google Shape;310;p16"/>
            <p:cNvSpPr/>
            <p:nvPr/>
          </p:nvSpPr>
          <p:spPr>
            <a:xfrm>
              <a:off x="727337" y="382599"/>
              <a:ext cx="721687" cy="2156401"/>
            </a:xfrm>
            <a:custGeom>
              <a:rect b="b" l="l" r="r" t="t"/>
              <a:pathLst>
                <a:path extrusionOk="0" h="120000" w="120000">
                  <a:moveTo>
                    <a:pt x="0" y="0"/>
                  </a:moveTo>
                  <a:lnTo>
                    <a:pt x="0" y="120000"/>
                  </a:lnTo>
                  <a:lnTo>
                    <a:pt x="12000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311" name="Google Shape;311;p16"/>
            <p:cNvSpPr/>
            <p:nvPr/>
          </p:nvSpPr>
          <p:spPr>
            <a:xfrm>
              <a:off x="1449024" y="2351487"/>
              <a:ext cx="7335640" cy="375026"/>
            </a:xfrm>
            <a:prstGeom prst="roundRect">
              <a:avLst>
                <a:gd fmla="val 10000" name="adj"/>
              </a:avLst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12" name="Google Shape;312;p16"/>
            <p:cNvSpPr txBox="1"/>
            <p:nvPr/>
          </p:nvSpPr>
          <p:spPr>
            <a:xfrm>
              <a:off x="1460008" y="2362471"/>
              <a:ext cx="7313672" cy="353058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22850" lIns="34275" spcFirstLastPara="1" rIns="34275" wrap="square" tIns="22850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хищение огнестрельного оружия, боеприпасов или взрывчатых ве- ществ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313" name="Google Shape;313;p16"/>
            <p:cNvSpPr/>
            <p:nvPr/>
          </p:nvSpPr>
          <p:spPr>
            <a:xfrm>
              <a:off x="727337" y="382599"/>
              <a:ext cx="721687" cy="2625184"/>
            </a:xfrm>
            <a:custGeom>
              <a:rect b="b" l="l" r="r" t="t"/>
              <a:pathLst>
                <a:path extrusionOk="0" h="120000" w="120000">
                  <a:moveTo>
                    <a:pt x="0" y="0"/>
                  </a:moveTo>
                  <a:lnTo>
                    <a:pt x="0" y="120000"/>
                  </a:lnTo>
                  <a:lnTo>
                    <a:pt x="12000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314" name="Google Shape;314;p16"/>
            <p:cNvSpPr/>
            <p:nvPr/>
          </p:nvSpPr>
          <p:spPr>
            <a:xfrm>
              <a:off x="1449024" y="2820270"/>
              <a:ext cx="7335640" cy="375026"/>
            </a:xfrm>
            <a:prstGeom prst="roundRect">
              <a:avLst>
                <a:gd fmla="val 10000" name="adj"/>
              </a:avLst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15" name="Google Shape;315;p16"/>
            <p:cNvSpPr txBox="1"/>
            <p:nvPr/>
          </p:nvSpPr>
          <p:spPr>
            <a:xfrm>
              <a:off x="1460008" y="2831254"/>
              <a:ext cx="7313672" cy="353058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22850" lIns="34275" spcFirstLastPara="1" rIns="34275" wrap="square" tIns="22850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умышленное приведение в негодность транспортного средства или путей сообщения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316" name="Google Shape;316;p16"/>
            <p:cNvSpPr/>
            <p:nvPr/>
          </p:nvSpPr>
          <p:spPr>
            <a:xfrm>
              <a:off x="727337" y="382599"/>
              <a:ext cx="721687" cy="3093966"/>
            </a:xfrm>
            <a:custGeom>
              <a:rect b="b" l="l" r="r" t="t"/>
              <a:pathLst>
                <a:path extrusionOk="0" h="120000" w="120000">
                  <a:moveTo>
                    <a:pt x="0" y="0"/>
                  </a:moveTo>
                  <a:lnTo>
                    <a:pt x="0" y="120000"/>
                  </a:lnTo>
                  <a:lnTo>
                    <a:pt x="12000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317" name="Google Shape;317;p16"/>
            <p:cNvSpPr/>
            <p:nvPr/>
          </p:nvSpPr>
          <p:spPr>
            <a:xfrm>
              <a:off x="1449024" y="3289053"/>
              <a:ext cx="7335640" cy="375026"/>
            </a:xfrm>
            <a:prstGeom prst="roundRect">
              <a:avLst>
                <a:gd fmla="val 10000" name="adj"/>
              </a:avLst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18" name="Google Shape;318;p16"/>
            <p:cNvSpPr txBox="1"/>
            <p:nvPr/>
          </p:nvSpPr>
          <p:spPr>
            <a:xfrm>
              <a:off x="1460008" y="3300037"/>
              <a:ext cx="7313672" cy="353058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22850" lIns="34275" spcFirstLastPara="1" rIns="34275" wrap="square" tIns="22850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хищение наркотических средств, психотропных веществ, их прекур- соров (вещество, участвующее в реакции) и аналогов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319" name="Google Shape;319;p16"/>
            <p:cNvSpPr/>
            <p:nvPr/>
          </p:nvSpPr>
          <p:spPr>
            <a:xfrm>
              <a:off x="727337" y="382599"/>
              <a:ext cx="721687" cy="3562749"/>
            </a:xfrm>
            <a:custGeom>
              <a:rect b="b" l="l" r="r" t="t"/>
              <a:pathLst>
                <a:path extrusionOk="0" h="120000" w="120000">
                  <a:moveTo>
                    <a:pt x="0" y="0"/>
                  </a:moveTo>
                  <a:lnTo>
                    <a:pt x="0" y="120000"/>
                  </a:lnTo>
                  <a:lnTo>
                    <a:pt x="12000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320" name="Google Shape;320;p16"/>
            <p:cNvSpPr/>
            <p:nvPr/>
          </p:nvSpPr>
          <p:spPr>
            <a:xfrm>
              <a:off x="1449024" y="3757836"/>
              <a:ext cx="7335640" cy="375026"/>
            </a:xfrm>
            <a:prstGeom prst="roundRect">
              <a:avLst>
                <a:gd fmla="val 10000" name="adj"/>
              </a:avLst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21" name="Google Shape;321;p16"/>
            <p:cNvSpPr txBox="1"/>
            <p:nvPr/>
          </p:nvSpPr>
          <p:spPr>
            <a:xfrm>
              <a:off x="1460008" y="3768820"/>
              <a:ext cx="7313672" cy="353058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22850" lIns="34275" spcFirstLastPara="1" rIns="34275" wrap="square" tIns="22850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незаконный оборот наркотических средств, психотропных веществ, их прекурсоров или аналогов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322" name="Google Shape;322;p16"/>
            <p:cNvSpPr/>
            <p:nvPr/>
          </p:nvSpPr>
          <p:spPr>
            <a:xfrm>
              <a:off x="727337" y="382599"/>
              <a:ext cx="721687" cy="4031532"/>
            </a:xfrm>
            <a:custGeom>
              <a:rect b="b" l="l" r="r" t="t"/>
              <a:pathLst>
                <a:path extrusionOk="0" h="120000" w="120000">
                  <a:moveTo>
                    <a:pt x="0" y="0"/>
                  </a:moveTo>
                  <a:lnTo>
                    <a:pt x="0" y="120000"/>
                  </a:lnTo>
                  <a:lnTo>
                    <a:pt x="12000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323" name="Google Shape;323;p16"/>
            <p:cNvSpPr/>
            <p:nvPr/>
          </p:nvSpPr>
          <p:spPr>
            <a:xfrm>
              <a:off x="1449024" y="4226619"/>
              <a:ext cx="7335640" cy="375026"/>
            </a:xfrm>
            <a:prstGeom prst="roundRect">
              <a:avLst>
                <a:gd fmla="val 10000" name="adj"/>
              </a:avLst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24" name="Google Shape;324;p16"/>
            <p:cNvSpPr txBox="1"/>
            <p:nvPr/>
          </p:nvSpPr>
          <p:spPr>
            <a:xfrm>
              <a:off x="1460008" y="4237603"/>
              <a:ext cx="7313672" cy="353058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22850" lIns="34275" spcFirstLastPara="1" rIns="34275" wrap="square" tIns="22850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хулиганство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325" name="Google Shape;325;p16"/>
            <p:cNvSpPr/>
            <p:nvPr/>
          </p:nvSpPr>
          <p:spPr>
            <a:xfrm>
              <a:off x="727337" y="382599"/>
              <a:ext cx="721687" cy="4500315"/>
            </a:xfrm>
            <a:custGeom>
              <a:rect b="b" l="l" r="r" t="t"/>
              <a:pathLst>
                <a:path extrusionOk="0" h="120000" w="120000">
                  <a:moveTo>
                    <a:pt x="0" y="0"/>
                  </a:moveTo>
                  <a:lnTo>
                    <a:pt x="0" y="120000"/>
                  </a:lnTo>
                  <a:lnTo>
                    <a:pt x="12000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326" name="Google Shape;326;p16"/>
            <p:cNvSpPr/>
            <p:nvPr/>
          </p:nvSpPr>
          <p:spPr>
            <a:xfrm>
              <a:off x="1449024" y="4695402"/>
              <a:ext cx="7335640" cy="375026"/>
            </a:xfrm>
            <a:prstGeom prst="roundRect">
              <a:avLst>
                <a:gd fmla="val 10000" name="adj"/>
              </a:avLst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27" name="Google Shape;327;p16"/>
            <p:cNvSpPr txBox="1"/>
            <p:nvPr/>
          </p:nvSpPr>
          <p:spPr>
            <a:xfrm>
              <a:off x="1460008" y="4706386"/>
              <a:ext cx="7313672" cy="353058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22850" lIns="34275" spcFirstLastPara="1" rIns="34275" wrap="square" tIns="22850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заведомо ложное сообщение об опасности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328" name="Google Shape;328;p16"/>
            <p:cNvSpPr/>
            <p:nvPr/>
          </p:nvSpPr>
          <p:spPr>
            <a:xfrm>
              <a:off x="727337" y="382599"/>
              <a:ext cx="721687" cy="4969098"/>
            </a:xfrm>
            <a:custGeom>
              <a:rect b="b" l="l" r="r" t="t"/>
              <a:pathLst>
                <a:path extrusionOk="0" h="120000" w="120000">
                  <a:moveTo>
                    <a:pt x="0" y="0"/>
                  </a:moveTo>
                  <a:lnTo>
                    <a:pt x="0" y="120000"/>
                  </a:lnTo>
                  <a:lnTo>
                    <a:pt x="12000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329" name="Google Shape;329;p16"/>
            <p:cNvSpPr/>
            <p:nvPr/>
          </p:nvSpPr>
          <p:spPr>
            <a:xfrm>
              <a:off x="1449024" y="5164185"/>
              <a:ext cx="7335640" cy="375026"/>
            </a:xfrm>
            <a:prstGeom prst="roundRect">
              <a:avLst>
                <a:gd fmla="val 10000" name="adj"/>
              </a:avLst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30" name="Google Shape;330;p16"/>
            <p:cNvSpPr txBox="1"/>
            <p:nvPr/>
          </p:nvSpPr>
          <p:spPr>
            <a:xfrm>
              <a:off x="1460008" y="5175169"/>
              <a:ext cx="7313672" cy="353058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22850" lIns="34275" spcFirstLastPara="1" rIns="34275" wrap="square" tIns="22850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осквернение сооружений и порчу имущества и др.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</p:grp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34" name="Shape 3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5" name="Google Shape;335;p17"/>
          <p:cNvSpPr txBox="1"/>
          <p:nvPr>
            <p:ph type="title"/>
          </p:nvPr>
        </p:nvSpPr>
        <p:spPr>
          <a:xfrm>
            <a:off x="189780" y="93051"/>
            <a:ext cx="8902159" cy="847227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45700" lIns="0" spcFirstLastPara="1" rIns="0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3500">
                <a:latin typeface="Cambria"/>
                <a:ea typeface="Cambria"/>
                <a:cs typeface="Cambria"/>
                <a:sym typeface="Cambria"/>
              </a:rPr>
              <a:t>Уголовная ответственность и наказание</a:t>
            </a:r>
            <a:endParaRPr/>
          </a:p>
        </p:txBody>
      </p:sp>
      <p:grpSp>
        <p:nvGrpSpPr>
          <p:cNvPr id="336" name="Google Shape;336;p17"/>
          <p:cNvGrpSpPr/>
          <p:nvPr/>
        </p:nvGrpSpPr>
        <p:grpSpPr>
          <a:xfrm>
            <a:off x="192611" y="2053114"/>
            <a:ext cx="8741222" cy="3355621"/>
            <a:chOff x="2830" y="698766"/>
            <a:chExt cx="8741222" cy="3355621"/>
          </a:xfrm>
        </p:grpSpPr>
        <p:sp>
          <p:nvSpPr>
            <p:cNvPr id="337" name="Google Shape;337;p17"/>
            <p:cNvSpPr/>
            <p:nvPr/>
          </p:nvSpPr>
          <p:spPr>
            <a:xfrm>
              <a:off x="6587302" y="1743048"/>
              <a:ext cx="91440" cy="297097"/>
            </a:xfrm>
            <a:custGeom>
              <a:rect b="b" l="l" r="r" t="t"/>
              <a:pathLst>
                <a:path extrusionOk="0" h="120000" w="120000">
                  <a:moveTo>
                    <a:pt x="60000" y="0"/>
                  </a:moveTo>
                  <a:lnTo>
                    <a:pt x="6000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338" name="Google Shape;338;p17"/>
            <p:cNvSpPr/>
            <p:nvPr/>
          </p:nvSpPr>
          <p:spPr>
            <a:xfrm>
              <a:off x="4373442" y="1073809"/>
              <a:ext cx="2259580" cy="297097"/>
            </a:xfrm>
            <a:custGeom>
              <a:rect b="b" l="l" r="r" t="t"/>
              <a:pathLst>
                <a:path extrusionOk="0" h="120000" w="120000">
                  <a:moveTo>
                    <a:pt x="0" y="0"/>
                  </a:moveTo>
                  <a:lnTo>
                    <a:pt x="0" y="60000"/>
                  </a:lnTo>
                  <a:lnTo>
                    <a:pt x="120000" y="60000"/>
                  </a:lnTo>
                  <a:lnTo>
                    <a:pt x="12000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339" name="Google Shape;339;p17"/>
            <p:cNvSpPr/>
            <p:nvPr/>
          </p:nvSpPr>
          <p:spPr>
            <a:xfrm>
              <a:off x="2068141" y="1743048"/>
              <a:ext cx="91440" cy="297097"/>
            </a:xfrm>
            <a:custGeom>
              <a:rect b="b" l="l" r="r" t="t"/>
              <a:pathLst>
                <a:path extrusionOk="0" h="120000" w="120000">
                  <a:moveTo>
                    <a:pt x="60000" y="0"/>
                  </a:moveTo>
                  <a:lnTo>
                    <a:pt x="6000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340" name="Google Shape;340;p17"/>
            <p:cNvSpPr/>
            <p:nvPr/>
          </p:nvSpPr>
          <p:spPr>
            <a:xfrm>
              <a:off x="2113861" y="1073809"/>
              <a:ext cx="2259580" cy="297097"/>
            </a:xfrm>
            <a:custGeom>
              <a:rect b="b" l="l" r="r" t="t"/>
              <a:pathLst>
                <a:path extrusionOk="0" h="120000" w="120000">
                  <a:moveTo>
                    <a:pt x="120000" y="0"/>
                  </a:moveTo>
                  <a:lnTo>
                    <a:pt x="120000" y="60000"/>
                  </a:lnTo>
                  <a:lnTo>
                    <a:pt x="0" y="60000"/>
                  </a:lnTo>
                  <a:lnTo>
                    <a:pt x="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341" name="Google Shape;341;p17"/>
            <p:cNvSpPr/>
            <p:nvPr/>
          </p:nvSpPr>
          <p:spPr>
            <a:xfrm>
              <a:off x="2233938" y="698766"/>
              <a:ext cx="4279006" cy="375042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42" name="Google Shape;342;p17"/>
            <p:cNvSpPr txBox="1"/>
            <p:nvPr/>
          </p:nvSpPr>
          <p:spPr>
            <a:xfrm>
              <a:off x="2233938" y="698766"/>
              <a:ext cx="4279006" cy="37504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12700" lIns="12700" spcFirstLastPara="1" rIns="12700" wrap="square" tIns="1270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ru-RU" sz="20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Принципы ответственности</a:t>
              </a:r>
              <a:endParaRPr b="1" i="0" sz="20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343" name="Google Shape;343;p17"/>
            <p:cNvSpPr/>
            <p:nvPr/>
          </p:nvSpPr>
          <p:spPr>
            <a:xfrm>
              <a:off x="2830" y="1370906"/>
              <a:ext cx="4222062" cy="372142"/>
            </a:xfrm>
            <a:prstGeom prst="roundRect">
              <a:avLst>
                <a:gd fmla="val 16667" name="adj"/>
              </a:avLst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44" name="Google Shape;344;p17"/>
            <p:cNvSpPr txBox="1"/>
            <p:nvPr/>
          </p:nvSpPr>
          <p:spPr>
            <a:xfrm>
              <a:off x="20996" y="1389072"/>
              <a:ext cx="4185730" cy="335810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презумпция невиновности</a:t>
              </a:r>
              <a:endParaRPr b="1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345" name="Google Shape;345;p17"/>
            <p:cNvSpPr/>
            <p:nvPr/>
          </p:nvSpPr>
          <p:spPr>
            <a:xfrm>
              <a:off x="2830" y="2040146"/>
              <a:ext cx="4222062" cy="2014241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46" name="Google Shape;346;p17"/>
            <p:cNvSpPr txBox="1"/>
            <p:nvPr/>
          </p:nvSpPr>
          <p:spPr>
            <a:xfrm>
              <a:off x="2830" y="2040146"/>
              <a:ext cx="4222062" cy="2014241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принцип, обозначающий, что лицо считается невиновным, пока его вина в совершённом преступлении не будет доказана в порядке, предусмотренном законом, и установлена вступившим в законную силу приговором суда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347" name="Google Shape;347;p17"/>
            <p:cNvSpPr/>
            <p:nvPr/>
          </p:nvSpPr>
          <p:spPr>
            <a:xfrm>
              <a:off x="4521990" y="1370906"/>
              <a:ext cx="4222062" cy="372142"/>
            </a:xfrm>
            <a:prstGeom prst="roundRect">
              <a:avLst>
                <a:gd fmla="val 16667" name="adj"/>
              </a:avLst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48" name="Google Shape;348;p17"/>
            <p:cNvSpPr txBox="1"/>
            <p:nvPr/>
          </p:nvSpPr>
          <p:spPr>
            <a:xfrm>
              <a:off x="4540156" y="1389072"/>
              <a:ext cx="4185730" cy="335810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принцип справедливости</a:t>
              </a:r>
              <a:endParaRPr b="1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349" name="Google Shape;349;p17"/>
            <p:cNvSpPr/>
            <p:nvPr/>
          </p:nvSpPr>
          <p:spPr>
            <a:xfrm>
              <a:off x="4521990" y="2040146"/>
              <a:ext cx="4222062" cy="2014241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50" name="Google Shape;350;p17"/>
            <p:cNvSpPr txBox="1"/>
            <p:nvPr/>
          </p:nvSpPr>
          <p:spPr>
            <a:xfrm>
              <a:off x="4521990" y="2040146"/>
              <a:ext cx="4222062" cy="2014241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соответствие ответственности характеру и степени общественной опасности преступления, обстоятельствам совершения и личности виновного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</p:grp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54" name="Shape 3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5" name="Google Shape;355;p18"/>
          <p:cNvSpPr txBox="1"/>
          <p:nvPr>
            <p:ph type="title"/>
          </p:nvPr>
        </p:nvSpPr>
        <p:spPr>
          <a:xfrm>
            <a:off x="164756" y="93051"/>
            <a:ext cx="8927184" cy="847227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45700" lIns="0" spcFirstLastPara="1" rIns="0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3500">
                <a:latin typeface="Cambria"/>
                <a:ea typeface="Cambria"/>
                <a:cs typeface="Cambria"/>
                <a:sym typeface="Cambria"/>
              </a:rPr>
              <a:t>Уголовная ответственность и наказание</a:t>
            </a:r>
            <a:endParaRPr/>
          </a:p>
        </p:txBody>
      </p:sp>
      <p:grpSp>
        <p:nvGrpSpPr>
          <p:cNvPr id="356" name="Google Shape;356;p18"/>
          <p:cNvGrpSpPr/>
          <p:nvPr/>
        </p:nvGrpSpPr>
        <p:grpSpPr>
          <a:xfrm>
            <a:off x="165343" y="2304494"/>
            <a:ext cx="8755646" cy="2887365"/>
            <a:chOff x="587" y="898388"/>
            <a:chExt cx="8755646" cy="2887365"/>
          </a:xfrm>
        </p:grpSpPr>
        <p:sp>
          <p:nvSpPr>
            <p:cNvPr id="357" name="Google Shape;357;p18"/>
            <p:cNvSpPr/>
            <p:nvPr/>
          </p:nvSpPr>
          <p:spPr>
            <a:xfrm>
              <a:off x="4378411" y="1378246"/>
              <a:ext cx="3097757" cy="537627"/>
            </a:xfrm>
            <a:custGeom>
              <a:rect b="b" l="l" r="r" t="t"/>
              <a:pathLst>
                <a:path extrusionOk="0" h="120000" w="120000">
                  <a:moveTo>
                    <a:pt x="0" y="0"/>
                  </a:moveTo>
                  <a:lnTo>
                    <a:pt x="0" y="60000"/>
                  </a:lnTo>
                  <a:lnTo>
                    <a:pt x="120000" y="60000"/>
                  </a:lnTo>
                  <a:lnTo>
                    <a:pt x="12000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358" name="Google Shape;358;p18"/>
            <p:cNvSpPr/>
            <p:nvPr/>
          </p:nvSpPr>
          <p:spPr>
            <a:xfrm>
              <a:off x="4332690" y="1378246"/>
              <a:ext cx="91440" cy="537627"/>
            </a:xfrm>
            <a:custGeom>
              <a:rect b="b" l="l" r="r" t="t"/>
              <a:pathLst>
                <a:path extrusionOk="0" h="120000" w="120000">
                  <a:moveTo>
                    <a:pt x="60000" y="0"/>
                  </a:moveTo>
                  <a:lnTo>
                    <a:pt x="6000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359" name="Google Shape;359;p18"/>
            <p:cNvSpPr/>
            <p:nvPr/>
          </p:nvSpPr>
          <p:spPr>
            <a:xfrm>
              <a:off x="1280653" y="1378246"/>
              <a:ext cx="3097757" cy="537627"/>
            </a:xfrm>
            <a:custGeom>
              <a:rect b="b" l="l" r="r" t="t"/>
              <a:pathLst>
                <a:path extrusionOk="0" h="120000" w="120000">
                  <a:moveTo>
                    <a:pt x="120000" y="0"/>
                  </a:moveTo>
                  <a:lnTo>
                    <a:pt x="120000" y="60000"/>
                  </a:lnTo>
                  <a:lnTo>
                    <a:pt x="0" y="60000"/>
                  </a:lnTo>
                  <a:lnTo>
                    <a:pt x="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360" name="Google Shape;360;p18"/>
            <p:cNvSpPr/>
            <p:nvPr/>
          </p:nvSpPr>
          <p:spPr>
            <a:xfrm>
              <a:off x="2839951" y="898388"/>
              <a:ext cx="3076918" cy="479858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61" name="Google Shape;361;p18"/>
            <p:cNvSpPr txBox="1"/>
            <p:nvPr/>
          </p:nvSpPr>
          <p:spPr>
            <a:xfrm>
              <a:off x="2839951" y="898388"/>
              <a:ext cx="3076918" cy="479858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2700" lIns="12700" spcFirstLastPara="1" rIns="12700" wrap="square" tIns="1270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ru-RU" sz="20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Цели ответственности</a:t>
              </a:r>
              <a:endParaRPr b="1" i="0" sz="20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362" name="Google Shape;362;p18"/>
            <p:cNvSpPr/>
            <p:nvPr/>
          </p:nvSpPr>
          <p:spPr>
            <a:xfrm>
              <a:off x="587" y="1915873"/>
              <a:ext cx="2560130" cy="1869880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63" name="Google Shape;363;p18"/>
            <p:cNvSpPr txBox="1"/>
            <p:nvPr/>
          </p:nvSpPr>
          <p:spPr>
            <a:xfrm>
              <a:off x="587" y="1915873"/>
              <a:ext cx="2560130" cy="1869880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исправление лица, совершившего преступление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364" name="Google Shape;364;p18"/>
            <p:cNvSpPr/>
            <p:nvPr/>
          </p:nvSpPr>
          <p:spPr>
            <a:xfrm>
              <a:off x="3098345" y="1915873"/>
              <a:ext cx="2560130" cy="1869880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65" name="Google Shape;365;p18"/>
            <p:cNvSpPr txBox="1"/>
            <p:nvPr/>
          </p:nvSpPr>
          <p:spPr>
            <a:xfrm>
              <a:off x="3098345" y="1915873"/>
              <a:ext cx="2560130" cy="1869880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предупреждение совершения осуждённым новых преступлений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366" name="Google Shape;366;p18"/>
            <p:cNvSpPr/>
            <p:nvPr/>
          </p:nvSpPr>
          <p:spPr>
            <a:xfrm>
              <a:off x="6196103" y="1915873"/>
              <a:ext cx="2560130" cy="1869880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67" name="Google Shape;367;p18"/>
            <p:cNvSpPr txBox="1"/>
            <p:nvPr/>
          </p:nvSpPr>
          <p:spPr>
            <a:xfrm>
              <a:off x="6196103" y="1915873"/>
              <a:ext cx="2560130" cy="1869880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предупреждение совершения преступлений другими лицами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</p:grp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71" name="Shape 3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2" name="Google Shape;372;p19"/>
          <p:cNvSpPr txBox="1"/>
          <p:nvPr>
            <p:ph type="title"/>
          </p:nvPr>
        </p:nvSpPr>
        <p:spPr>
          <a:xfrm>
            <a:off x="189780" y="93051"/>
            <a:ext cx="8902159" cy="847227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45700" lIns="0" spcFirstLastPara="1" rIns="0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3500">
                <a:latin typeface="Cambria"/>
                <a:ea typeface="Cambria"/>
                <a:cs typeface="Cambria"/>
                <a:sym typeface="Cambria"/>
              </a:rPr>
              <a:t>Уголовная ответственность и наказание</a:t>
            </a:r>
            <a:endParaRPr/>
          </a:p>
        </p:txBody>
      </p:sp>
      <p:grpSp>
        <p:nvGrpSpPr>
          <p:cNvPr id="373" name="Google Shape;373;p19"/>
          <p:cNvGrpSpPr/>
          <p:nvPr/>
        </p:nvGrpSpPr>
        <p:grpSpPr>
          <a:xfrm>
            <a:off x="258792" y="1938050"/>
            <a:ext cx="8624765" cy="3792321"/>
            <a:chOff x="0" y="541051"/>
            <a:chExt cx="8624765" cy="3792321"/>
          </a:xfrm>
        </p:grpSpPr>
        <p:sp>
          <p:nvSpPr>
            <p:cNvPr id="374" name="Google Shape;374;p19"/>
            <p:cNvSpPr/>
            <p:nvPr/>
          </p:nvSpPr>
          <p:spPr>
            <a:xfrm>
              <a:off x="0" y="541052"/>
              <a:ext cx="4241627" cy="3792320"/>
            </a:xfrm>
            <a:prstGeom prst="roundRect">
              <a:avLst>
                <a:gd fmla="val 5000" name="adj"/>
              </a:avLst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75" name="Google Shape;375;p19"/>
            <p:cNvSpPr txBox="1"/>
            <p:nvPr/>
          </p:nvSpPr>
          <p:spPr>
            <a:xfrm rot="-5400000">
              <a:off x="-1130688" y="1671741"/>
              <a:ext cx="3109702" cy="848325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t" bIns="0" lIns="0" spcFirstLastPara="1" rIns="88900" wrap="square" tIns="68575">
              <a:noAutofit/>
            </a:bodyPr>
            <a:lstStyle/>
            <a:p>
              <a:pPr indent="0" lvl="0" marL="0" marR="0" rtl="0" algn="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ru-RU" sz="20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Меры ответственности</a:t>
              </a:r>
              <a:endParaRPr b="1" i="0" sz="20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376" name="Google Shape;376;p19"/>
            <p:cNvSpPr/>
            <p:nvPr/>
          </p:nvSpPr>
          <p:spPr>
            <a:xfrm>
              <a:off x="848325" y="541052"/>
              <a:ext cx="3160012" cy="3792320"/>
            </a:xfrm>
            <a:prstGeom prst="rect">
              <a:avLst/>
            </a:prstGeom>
            <a:noFill/>
            <a:ln>
              <a:noFill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77" name="Google Shape;377;p19"/>
            <p:cNvSpPr txBox="1"/>
            <p:nvPr/>
          </p:nvSpPr>
          <p:spPr>
            <a:xfrm>
              <a:off x="848325" y="541052"/>
              <a:ext cx="3160012" cy="3792320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t" bIns="0" lIns="0" spcFirstLastPara="1" rIns="0" wrap="square" tIns="61700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⦁ наказание</a:t>
              </a:r>
              <a:endParaRPr b="1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  <a:p>
              <a:pPr indent="-180975" lvl="0" marL="180975" marR="0" rtl="0" algn="l">
                <a:lnSpc>
                  <a:spcPct val="90000"/>
                </a:lnSpc>
                <a:spcBef>
                  <a:spcPts val="63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⦁ отсрочка исполнения назна- ченного наказания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  <a:p>
              <a:pPr indent="-180975" lvl="0" marL="180975" marR="0" rtl="0" algn="l">
                <a:lnSpc>
                  <a:spcPct val="90000"/>
                </a:lnSpc>
                <a:spcBef>
                  <a:spcPts val="63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⦁ условное неприменение наз- наченного наказания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  <a:p>
              <a:pPr indent="-180975" lvl="0" marL="180975" marR="0" rtl="0" algn="l">
                <a:lnSpc>
                  <a:spcPct val="90000"/>
                </a:lnSpc>
                <a:spcBef>
                  <a:spcPts val="63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⦁ осуждение без назна-ения наказания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  <a:p>
              <a:pPr indent="-180975" lvl="0" marL="180975" marR="0" rtl="0" algn="l">
                <a:lnSpc>
                  <a:spcPct val="90000"/>
                </a:lnSpc>
                <a:spcBef>
                  <a:spcPts val="63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⦁ применение в отношении несовершеннолетних при- нудительных мер воспита- тельного характера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378" name="Google Shape;378;p19"/>
            <p:cNvSpPr/>
            <p:nvPr/>
          </p:nvSpPr>
          <p:spPr>
            <a:xfrm>
              <a:off x="4383138" y="541052"/>
              <a:ext cx="4241627" cy="3792320"/>
            </a:xfrm>
            <a:prstGeom prst="roundRect">
              <a:avLst>
                <a:gd fmla="val 5000" name="adj"/>
              </a:avLst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79" name="Google Shape;379;p19"/>
            <p:cNvSpPr txBox="1"/>
            <p:nvPr/>
          </p:nvSpPr>
          <p:spPr>
            <a:xfrm rot="-5400000">
              <a:off x="3252450" y="1671741"/>
              <a:ext cx="3109702" cy="848325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t" bIns="0" lIns="0" spcFirstLastPara="1" rIns="88900" wrap="square" tIns="68575">
              <a:noAutofit/>
            </a:bodyPr>
            <a:lstStyle/>
            <a:p>
              <a:pPr indent="0" lvl="0" marL="0" marR="0" rtl="0" algn="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ru-RU" sz="20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Наказание</a:t>
              </a:r>
              <a:endParaRPr b="1" i="0" sz="20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380" name="Google Shape;380;p19"/>
            <p:cNvSpPr/>
            <p:nvPr/>
          </p:nvSpPr>
          <p:spPr>
            <a:xfrm rot="5400000">
              <a:off x="4056222" y="3490591"/>
              <a:ext cx="747980" cy="636244"/>
            </a:xfrm>
            <a:prstGeom prst="flowChartExtra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81" name="Google Shape;381;p19"/>
            <p:cNvSpPr/>
            <p:nvPr/>
          </p:nvSpPr>
          <p:spPr>
            <a:xfrm>
              <a:off x="5231464" y="541052"/>
              <a:ext cx="3160012" cy="3792320"/>
            </a:xfrm>
            <a:prstGeom prst="rect">
              <a:avLst/>
            </a:prstGeom>
            <a:noFill/>
            <a:ln>
              <a:noFill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82" name="Google Shape;382;p19"/>
            <p:cNvSpPr txBox="1"/>
            <p:nvPr/>
          </p:nvSpPr>
          <p:spPr>
            <a:xfrm>
              <a:off x="5231458" y="541051"/>
              <a:ext cx="3279300" cy="3792300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t" bIns="0" lIns="0" spcFirstLastPara="1" rIns="0" wrap="square" tIns="61700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Мера уголовной ответствен- ности, применяемая по приго- вору суда к лицу, осуждённому за преступление: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  <a:p>
              <a:pPr indent="-180975" lvl="0" marL="180975" marR="0" rtl="0" algn="l">
                <a:lnSpc>
                  <a:spcPct val="90000"/>
                </a:lnSpc>
                <a:spcBef>
                  <a:spcPts val="63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⦁ предусматривает </a:t>
              </a:r>
              <a:r>
                <a:rPr b="0" i="1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лишение</a:t>
              </a: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 или </a:t>
              </a:r>
              <a:r>
                <a:rPr b="0" i="1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ограничение</a:t>
              </a: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 прав и сво- бод осуждённого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  <a:p>
              <a:pPr indent="-180975" lvl="0" marL="180975" marR="0" rtl="0" algn="l">
                <a:lnSpc>
                  <a:spcPct val="90000"/>
                </a:lnSpc>
                <a:spcBef>
                  <a:spcPts val="63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⦁ носит принудительный ха- рактер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  <a:p>
              <a:pPr indent="-180975" lvl="0" marL="180975" marR="0" rtl="0" algn="l">
                <a:lnSpc>
                  <a:spcPct val="90000"/>
                </a:lnSpc>
                <a:spcBef>
                  <a:spcPts val="63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⦁ применяется от имени Рес- публики Беларусь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</p:grp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2"/>
          <p:cNvSpPr txBox="1"/>
          <p:nvPr>
            <p:ph type="title"/>
          </p:nvPr>
        </p:nvSpPr>
        <p:spPr>
          <a:xfrm>
            <a:off x="311150" y="271463"/>
            <a:ext cx="8520113" cy="647700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45700" lIns="0" spcFirstLastPara="1" rIns="0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4400">
                <a:latin typeface="Cambria"/>
                <a:ea typeface="Cambria"/>
                <a:cs typeface="Cambria"/>
                <a:sym typeface="Cambria"/>
              </a:rPr>
              <a:t>План</a:t>
            </a:r>
            <a:endParaRPr sz="4400"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76" name="Google Shape;76;p2"/>
          <p:cNvSpPr txBox="1"/>
          <p:nvPr>
            <p:ph idx="1" type="body"/>
          </p:nvPr>
        </p:nvSpPr>
        <p:spPr>
          <a:xfrm>
            <a:off x="295275" y="1489075"/>
            <a:ext cx="8524875" cy="4313238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0" lIns="0" spcFirstLastPara="1" rIns="0" wrap="square" tIns="0">
            <a:noAutofit/>
          </a:bodyPr>
          <a:lstStyle/>
          <a:p>
            <a:pPr indent="-180975" lvl="0" marL="180975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Char char="▪"/>
            </a:pPr>
            <a:r>
              <a:rPr b="1" lang="ru-RU">
                <a:latin typeface="Cambria"/>
                <a:ea typeface="Cambria"/>
                <a:cs typeface="Cambria"/>
                <a:sym typeface="Cambria"/>
              </a:rPr>
              <a:t>Понятие уголовного права</a:t>
            </a:r>
            <a:endParaRPr/>
          </a:p>
          <a:p>
            <a:pPr indent="-180975" lvl="0" marL="180975" rtl="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000"/>
              <a:buChar char="▪"/>
            </a:pPr>
            <a:r>
              <a:rPr b="1" lang="ru-RU">
                <a:latin typeface="Cambria"/>
                <a:ea typeface="Cambria"/>
                <a:cs typeface="Cambria"/>
                <a:sym typeface="Cambria"/>
              </a:rPr>
              <a:t>Уголовная ответственность и наказание</a:t>
            </a:r>
            <a:endParaRPr/>
          </a:p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86" name="Shape 3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7" name="Google Shape;387;p20"/>
          <p:cNvSpPr txBox="1"/>
          <p:nvPr>
            <p:ph type="title"/>
          </p:nvPr>
        </p:nvSpPr>
        <p:spPr>
          <a:xfrm>
            <a:off x="207034" y="93051"/>
            <a:ext cx="8884906" cy="847227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45700" lIns="0" spcFirstLastPara="1" rIns="0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3500">
                <a:latin typeface="Cambria"/>
                <a:ea typeface="Cambria"/>
                <a:cs typeface="Cambria"/>
                <a:sym typeface="Cambria"/>
              </a:rPr>
              <a:t>Уголовная ответственность и наказание</a:t>
            </a:r>
            <a:endParaRPr/>
          </a:p>
        </p:txBody>
      </p:sp>
      <p:graphicFrame>
        <p:nvGraphicFramePr>
          <p:cNvPr id="388" name="Google Shape;388;p20"/>
          <p:cNvGraphicFramePr/>
          <p:nvPr/>
        </p:nvGraphicFramePr>
        <p:xfrm>
          <a:off x="129095" y="1260030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{54A78FDF-594C-4C72-9265-92538B9A65DF}</a:tableStyleId>
              </a:tblPr>
              <a:tblGrid>
                <a:gridCol w="2501950"/>
                <a:gridCol w="6340125"/>
              </a:tblGrid>
              <a:tr h="478275">
                <a:tc gridSpan="2"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ru-RU" sz="2000" u="none" cap="none" strike="noStrike"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Уголовные взыскания</a:t>
                      </a:r>
                      <a:endParaRPr b="1" sz="2000" u="none" cap="none" strike="noStrike"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2"/>
                    </a:solidFill>
                  </a:tcPr>
                </a:tc>
                <a:tc hMerge="1"/>
              </a:tr>
              <a:tr h="242820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b="1" lang="ru-RU" sz="1800" u="none" cap="none" strike="noStrike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Основные</a:t>
                      </a:r>
                      <a:endParaRPr b="1" sz="1800" u="none" cap="none" strike="noStrike">
                        <a:solidFill>
                          <a:schemeClr val="dk1"/>
                        </a:solidFill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-180975" lvl="0" marL="180975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Char char="•"/>
                      </a:pPr>
                      <a:r>
                        <a:rPr b="0" lang="ru-RU" sz="1800" u="none" cap="none" strike="noStrike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исправительные работы;</a:t>
                      </a:r>
                      <a:endParaRPr/>
                    </a:p>
                    <a:p>
                      <a:pPr indent="-180975" lvl="0" marL="180975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Char char="•"/>
                      </a:pPr>
                      <a:r>
                        <a:rPr b="0" lang="ru-RU" sz="1800" u="none" cap="none" strike="noStrike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ограничение по военной службе;</a:t>
                      </a:r>
                      <a:endParaRPr/>
                    </a:p>
                    <a:p>
                      <a:pPr indent="-180975" lvl="0" marL="180975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Char char="•"/>
                      </a:pPr>
                      <a:r>
                        <a:rPr b="0" lang="ru-RU" sz="1800" u="none" cap="none" strike="noStrike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арест;</a:t>
                      </a:r>
                      <a:endParaRPr/>
                    </a:p>
                    <a:p>
                      <a:pPr indent="-180975" lvl="0" marL="180975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Char char="•"/>
                      </a:pPr>
                      <a:r>
                        <a:rPr b="0" lang="ru-RU" sz="1800" u="none" cap="none" strike="noStrike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ограничение свободы;</a:t>
                      </a:r>
                      <a:endParaRPr/>
                    </a:p>
                    <a:p>
                      <a:pPr indent="-180975" lvl="0" marL="180975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Char char="•"/>
                      </a:pPr>
                      <a:r>
                        <a:rPr b="0" lang="ru-RU" sz="1800" u="none" cap="none" strike="noStrike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лишение свободы;</a:t>
                      </a:r>
                      <a:endParaRPr/>
                    </a:p>
                    <a:p>
                      <a:pPr indent="-180975" lvl="0" marL="180975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Char char="•"/>
                      </a:pPr>
                      <a:r>
                        <a:rPr b="0" lang="ru-RU" sz="1800" u="none" cap="none" strike="noStrike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пожизненное заключение;</a:t>
                      </a:r>
                      <a:endParaRPr/>
                    </a:p>
                    <a:p>
                      <a:pPr indent="-180975" lvl="0" marL="180975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Char char="•"/>
                      </a:pPr>
                      <a:r>
                        <a:rPr b="0" lang="ru-RU" sz="1800" u="none" cap="none" strike="noStrike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смертная казнь (до её отмены)</a:t>
                      </a:r>
                      <a:endParaRPr b="0" sz="1800" u="none" cap="none" strike="noStrike">
                        <a:solidFill>
                          <a:schemeClr val="dk1"/>
                        </a:solidFill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143485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b="1" lang="ru-RU" sz="1800" u="none" cap="none" strike="noStrike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Как основные, так и дополнительные</a:t>
                      </a:r>
                      <a:endParaRPr b="1" sz="1800" u="none" cap="none" strike="noStrike">
                        <a:solidFill>
                          <a:schemeClr val="dk1"/>
                        </a:solidFill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-180975" lvl="0" marL="180975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Char char="•"/>
                      </a:pPr>
                      <a:r>
                        <a:rPr b="0" lang="ru-RU" sz="1800" u="none" cap="none" strike="noStrike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общественные работы;</a:t>
                      </a:r>
                      <a:endParaRPr/>
                    </a:p>
                    <a:p>
                      <a:pPr indent="-180975" lvl="0" marL="180975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Char char="•"/>
                      </a:pPr>
                      <a:r>
                        <a:rPr b="0" lang="ru-RU" sz="1800" u="none" cap="none" strike="noStrike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штраф;</a:t>
                      </a:r>
                      <a:endParaRPr/>
                    </a:p>
                    <a:p>
                      <a:pPr indent="-180975" lvl="0" marL="180975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Char char="•"/>
                      </a:pPr>
                      <a:r>
                        <a:rPr b="0" lang="ru-RU" sz="1800" u="none" cap="none" strike="noStrike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лишение права занимать определённые должности или заниматься определённой деятельностью</a:t>
                      </a:r>
                      <a:endParaRPr b="0" sz="1800" u="none" cap="none" strike="noStrike">
                        <a:solidFill>
                          <a:schemeClr val="dk1"/>
                        </a:solidFill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101512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b="1" lang="ru-RU" sz="1800" u="none" cap="none" strike="noStrike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Дополнительные</a:t>
                      </a:r>
                      <a:endParaRPr b="1" sz="1800" u="none" cap="none" strike="noStrike">
                        <a:solidFill>
                          <a:schemeClr val="dk1"/>
                        </a:solidFill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-180975" lvl="0" marL="180975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Char char="•"/>
                      </a:pPr>
                      <a:r>
                        <a:rPr b="0" lang="ru-RU" sz="1800" u="none" cap="none" strike="noStrike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лишение воинского или специального звания</a:t>
                      </a:r>
                      <a:endParaRPr b="0" sz="1800" u="none" cap="none" strike="noStrike">
                        <a:solidFill>
                          <a:schemeClr val="dk1"/>
                        </a:solidFill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92" name="Shape 3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3" name="Google Shape;393;p21"/>
          <p:cNvSpPr txBox="1"/>
          <p:nvPr>
            <p:ph type="title"/>
          </p:nvPr>
        </p:nvSpPr>
        <p:spPr>
          <a:xfrm>
            <a:off x="189780" y="93051"/>
            <a:ext cx="8902159" cy="847227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45700" lIns="0" spcFirstLastPara="1" rIns="0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3500">
                <a:latin typeface="Cambria"/>
                <a:ea typeface="Cambria"/>
                <a:cs typeface="Cambria"/>
                <a:sym typeface="Cambria"/>
              </a:rPr>
              <a:t>Уголовная ответственность и наказание</a:t>
            </a:r>
            <a:endParaRPr/>
          </a:p>
        </p:txBody>
      </p:sp>
      <p:grpSp>
        <p:nvGrpSpPr>
          <p:cNvPr id="394" name="Google Shape;394;p21"/>
          <p:cNvGrpSpPr/>
          <p:nvPr/>
        </p:nvGrpSpPr>
        <p:grpSpPr>
          <a:xfrm>
            <a:off x="191875" y="1801359"/>
            <a:ext cx="8742694" cy="4411221"/>
            <a:chOff x="2094" y="447011"/>
            <a:chExt cx="8742694" cy="4411221"/>
          </a:xfrm>
        </p:grpSpPr>
        <p:sp>
          <p:nvSpPr>
            <p:cNvPr id="395" name="Google Shape;395;p21"/>
            <p:cNvSpPr/>
            <p:nvPr/>
          </p:nvSpPr>
          <p:spPr>
            <a:xfrm>
              <a:off x="6587669" y="3827885"/>
              <a:ext cx="91440" cy="322972"/>
            </a:xfrm>
            <a:custGeom>
              <a:rect b="b" l="l" r="r" t="t"/>
              <a:pathLst>
                <a:path extrusionOk="0" h="120000" w="120000">
                  <a:moveTo>
                    <a:pt x="60000" y="0"/>
                  </a:moveTo>
                  <a:lnTo>
                    <a:pt x="6000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396" name="Google Shape;396;p21"/>
            <p:cNvSpPr/>
            <p:nvPr/>
          </p:nvSpPr>
          <p:spPr>
            <a:xfrm>
              <a:off x="6587669" y="2849289"/>
              <a:ext cx="91440" cy="271221"/>
            </a:xfrm>
            <a:custGeom>
              <a:rect b="b" l="l" r="r" t="t"/>
              <a:pathLst>
                <a:path extrusionOk="0" h="120000" w="120000">
                  <a:moveTo>
                    <a:pt x="60000" y="0"/>
                  </a:moveTo>
                  <a:lnTo>
                    <a:pt x="6000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397" name="Google Shape;397;p21"/>
            <p:cNvSpPr/>
            <p:nvPr/>
          </p:nvSpPr>
          <p:spPr>
            <a:xfrm>
              <a:off x="6587669" y="1842993"/>
              <a:ext cx="91440" cy="297097"/>
            </a:xfrm>
            <a:custGeom>
              <a:rect b="b" l="l" r="r" t="t"/>
              <a:pathLst>
                <a:path extrusionOk="0" h="120000" w="120000">
                  <a:moveTo>
                    <a:pt x="60000" y="0"/>
                  </a:moveTo>
                  <a:lnTo>
                    <a:pt x="6000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398" name="Google Shape;398;p21"/>
            <p:cNvSpPr/>
            <p:nvPr/>
          </p:nvSpPr>
          <p:spPr>
            <a:xfrm>
              <a:off x="4373442" y="1021469"/>
              <a:ext cx="2259947" cy="297097"/>
            </a:xfrm>
            <a:custGeom>
              <a:rect b="b" l="l" r="r" t="t"/>
              <a:pathLst>
                <a:path extrusionOk="0" h="120000" w="120000">
                  <a:moveTo>
                    <a:pt x="0" y="0"/>
                  </a:moveTo>
                  <a:lnTo>
                    <a:pt x="0" y="60000"/>
                  </a:lnTo>
                  <a:lnTo>
                    <a:pt x="120000" y="60000"/>
                  </a:lnTo>
                  <a:lnTo>
                    <a:pt x="12000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399" name="Google Shape;399;p21"/>
            <p:cNvSpPr/>
            <p:nvPr/>
          </p:nvSpPr>
          <p:spPr>
            <a:xfrm>
              <a:off x="2067774" y="2849289"/>
              <a:ext cx="91440" cy="297097"/>
            </a:xfrm>
            <a:custGeom>
              <a:rect b="b" l="l" r="r" t="t"/>
              <a:pathLst>
                <a:path extrusionOk="0" h="120000" w="120000">
                  <a:moveTo>
                    <a:pt x="60000" y="0"/>
                  </a:moveTo>
                  <a:lnTo>
                    <a:pt x="6000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400" name="Google Shape;400;p21"/>
            <p:cNvSpPr/>
            <p:nvPr/>
          </p:nvSpPr>
          <p:spPr>
            <a:xfrm>
              <a:off x="2067774" y="1842993"/>
              <a:ext cx="91440" cy="297097"/>
            </a:xfrm>
            <a:custGeom>
              <a:rect b="b" l="l" r="r" t="t"/>
              <a:pathLst>
                <a:path extrusionOk="0" h="120000" w="120000">
                  <a:moveTo>
                    <a:pt x="60000" y="0"/>
                  </a:moveTo>
                  <a:lnTo>
                    <a:pt x="6000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401" name="Google Shape;401;p21"/>
            <p:cNvSpPr/>
            <p:nvPr/>
          </p:nvSpPr>
          <p:spPr>
            <a:xfrm>
              <a:off x="2113494" y="1021469"/>
              <a:ext cx="2259947" cy="297097"/>
            </a:xfrm>
            <a:custGeom>
              <a:rect b="b" l="l" r="r" t="t"/>
              <a:pathLst>
                <a:path extrusionOk="0" h="120000" w="120000">
                  <a:moveTo>
                    <a:pt x="120000" y="0"/>
                  </a:moveTo>
                  <a:lnTo>
                    <a:pt x="120000" y="60000"/>
                  </a:lnTo>
                  <a:lnTo>
                    <a:pt x="0" y="60000"/>
                  </a:lnTo>
                  <a:lnTo>
                    <a:pt x="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402" name="Google Shape;402;p21"/>
            <p:cNvSpPr/>
            <p:nvPr/>
          </p:nvSpPr>
          <p:spPr>
            <a:xfrm>
              <a:off x="1940640" y="447011"/>
              <a:ext cx="4865603" cy="574458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03" name="Google Shape;403;p21"/>
            <p:cNvSpPr txBox="1"/>
            <p:nvPr/>
          </p:nvSpPr>
          <p:spPr>
            <a:xfrm>
              <a:off x="1940640" y="447011"/>
              <a:ext cx="4865603" cy="57445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12700" lIns="12700" spcFirstLastPara="1" rIns="12700" wrap="square" tIns="1270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ru-RU" sz="20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Разница отдельных видов наказания</a:t>
              </a:r>
              <a:endParaRPr b="1" i="0" sz="20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404" name="Google Shape;404;p21"/>
            <p:cNvSpPr/>
            <p:nvPr/>
          </p:nvSpPr>
          <p:spPr>
            <a:xfrm>
              <a:off x="2462" y="1318567"/>
              <a:ext cx="4222062" cy="524426"/>
            </a:xfrm>
            <a:prstGeom prst="roundRect">
              <a:avLst>
                <a:gd fmla="val 16667" name="adj"/>
              </a:avLst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05" name="Google Shape;405;p21"/>
            <p:cNvSpPr txBox="1"/>
            <p:nvPr/>
          </p:nvSpPr>
          <p:spPr>
            <a:xfrm>
              <a:off x="28062" y="1344167"/>
              <a:ext cx="4170862" cy="473226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Исправительные работы</a:t>
              </a:r>
              <a:endParaRPr b="1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406" name="Google Shape;406;p21"/>
            <p:cNvSpPr/>
            <p:nvPr/>
          </p:nvSpPr>
          <p:spPr>
            <a:xfrm>
              <a:off x="2462" y="2140090"/>
              <a:ext cx="4222062" cy="709199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07" name="Google Shape;407;p21"/>
            <p:cNvSpPr txBox="1"/>
            <p:nvPr/>
          </p:nvSpPr>
          <p:spPr>
            <a:xfrm>
              <a:off x="2462" y="2140090"/>
              <a:ext cx="4222062" cy="709199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отбываются по месту работы осуждён- ного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408" name="Google Shape;408;p21"/>
            <p:cNvSpPr/>
            <p:nvPr/>
          </p:nvSpPr>
          <p:spPr>
            <a:xfrm>
              <a:off x="2094" y="3146386"/>
              <a:ext cx="4222798" cy="707374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09" name="Google Shape;409;p21"/>
            <p:cNvSpPr txBox="1"/>
            <p:nvPr/>
          </p:nvSpPr>
          <p:spPr>
            <a:xfrm>
              <a:off x="2094" y="3146386"/>
              <a:ext cx="4222798" cy="707374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из заработка в доход государства удерживается от 10% до 25% дохода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410" name="Google Shape;410;p21"/>
            <p:cNvSpPr/>
            <p:nvPr/>
          </p:nvSpPr>
          <p:spPr>
            <a:xfrm>
              <a:off x="4522358" y="1318567"/>
              <a:ext cx="4222062" cy="524426"/>
            </a:xfrm>
            <a:prstGeom prst="roundRect">
              <a:avLst>
                <a:gd fmla="val 16667" name="adj"/>
              </a:avLst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11" name="Google Shape;411;p21"/>
            <p:cNvSpPr txBox="1"/>
            <p:nvPr/>
          </p:nvSpPr>
          <p:spPr>
            <a:xfrm>
              <a:off x="4547958" y="1344167"/>
              <a:ext cx="4170862" cy="473226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Общественные работы</a:t>
              </a:r>
              <a:endParaRPr b="1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412" name="Google Shape;412;p21"/>
            <p:cNvSpPr/>
            <p:nvPr/>
          </p:nvSpPr>
          <p:spPr>
            <a:xfrm>
              <a:off x="4522358" y="2140090"/>
              <a:ext cx="4222062" cy="709199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13" name="Google Shape;413;p21"/>
            <p:cNvSpPr txBox="1"/>
            <p:nvPr/>
          </p:nvSpPr>
          <p:spPr>
            <a:xfrm>
              <a:off x="4522358" y="2140090"/>
              <a:ext cx="4222062" cy="709199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отбываются в свободное от основной работы или учёбы время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414" name="Google Shape;414;p21"/>
            <p:cNvSpPr/>
            <p:nvPr/>
          </p:nvSpPr>
          <p:spPr>
            <a:xfrm>
              <a:off x="4521990" y="3120511"/>
              <a:ext cx="4222798" cy="707374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15" name="Google Shape;415;p21"/>
            <p:cNvSpPr txBox="1"/>
            <p:nvPr/>
          </p:nvSpPr>
          <p:spPr>
            <a:xfrm>
              <a:off x="4521990" y="3120511"/>
              <a:ext cx="4222798" cy="707374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вид работ определяется уполномочен- ными органами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416" name="Google Shape;416;p21"/>
            <p:cNvSpPr/>
            <p:nvPr/>
          </p:nvSpPr>
          <p:spPr>
            <a:xfrm>
              <a:off x="4521990" y="4150858"/>
              <a:ext cx="4222798" cy="707374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17" name="Google Shape;417;p21"/>
            <p:cNvSpPr txBox="1"/>
            <p:nvPr/>
          </p:nvSpPr>
          <p:spPr>
            <a:xfrm>
              <a:off x="4521990" y="4150858"/>
              <a:ext cx="4222798" cy="707374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бесплатный труд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</p:grp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21" name="Shape 4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2" name="Google Shape;422;p22"/>
          <p:cNvSpPr txBox="1"/>
          <p:nvPr>
            <p:ph type="title"/>
          </p:nvPr>
        </p:nvSpPr>
        <p:spPr>
          <a:xfrm>
            <a:off x="189780" y="93051"/>
            <a:ext cx="8902159" cy="847227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45700" lIns="0" spcFirstLastPara="1" rIns="0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3500">
                <a:latin typeface="Cambria"/>
                <a:ea typeface="Cambria"/>
                <a:cs typeface="Cambria"/>
                <a:sym typeface="Cambria"/>
              </a:rPr>
              <a:t>Уголовная ответственность и наказание</a:t>
            </a:r>
            <a:endParaRPr/>
          </a:p>
        </p:txBody>
      </p:sp>
      <p:grpSp>
        <p:nvGrpSpPr>
          <p:cNvPr id="423" name="Google Shape;423;p22"/>
          <p:cNvGrpSpPr/>
          <p:nvPr/>
        </p:nvGrpSpPr>
        <p:grpSpPr>
          <a:xfrm>
            <a:off x="191875" y="1801359"/>
            <a:ext cx="8742694" cy="4411221"/>
            <a:chOff x="2094" y="447011"/>
            <a:chExt cx="8742694" cy="4411221"/>
          </a:xfrm>
        </p:grpSpPr>
        <p:sp>
          <p:nvSpPr>
            <p:cNvPr id="424" name="Google Shape;424;p22"/>
            <p:cNvSpPr/>
            <p:nvPr/>
          </p:nvSpPr>
          <p:spPr>
            <a:xfrm>
              <a:off x="6587669" y="3827885"/>
              <a:ext cx="91440" cy="322972"/>
            </a:xfrm>
            <a:custGeom>
              <a:rect b="b" l="l" r="r" t="t"/>
              <a:pathLst>
                <a:path extrusionOk="0" h="120000" w="120000">
                  <a:moveTo>
                    <a:pt x="60000" y="0"/>
                  </a:moveTo>
                  <a:lnTo>
                    <a:pt x="6000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425" name="Google Shape;425;p22"/>
            <p:cNvSpPr/>
            <p:nvPr/>
          </p:nvSpPr>
          <p:spPr>
            <a:xfrm>
              <a:off x="6587669" y="2849289"/>
              <a:ext cx="91440" cy="271221"/>
            </a:xfrm>
            <a:custGeom>
              <a:rect b="b" l="l" r="r" t="t"/>
              <a:pathLst>
                <a:path extrusionOk="0" h="120000" w="120000">
                  <a:moveTo>
                    <a:pt x="60000" y="0"/>
                  </a:moveTo>
                  <a:lnTo>
                    <a:pt x="6000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426" name="Google Shape;426;p22"/>
            <p:cNvSpPr/>
            <p:nvPr/>
          </p:nvSpPr>
          <p:spPr>
            <a:xfrm>
              <a:off x="6587669" y="1842993"/>
              <a:ext cx="91440" cy="297097"/>
            </a:xfrm>
            <a:custGeom>
              <a:rect b="b" l="l" r="r" t="t"/>
              <a:pathLst>
                <a:path extrusionOk="0" h="120000" w="120000">
                  <a:moveTo>
                    <a:pt x="60000" y="0"/>
                  </a:moveTo>
                  <a:lnTo>
                    <a:pt x="6000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427" name="Google Shape;427;p22"/>
            <p:cNvSpPr/>
            <p:nvPr/>
          </p:nvSpPr>
          <p:spPr>
            <a:xfrm>
              <a:off x="4373442" y="1021469"/>
              <a:ext cx="2259947" cy="297097"/>
            </a:xfrm>
            <a:custGeom>
              <a:rect b="b" l="l" r="r" t="t"/>
              <a:pathLst>
                <a:path extrusionOk="0" h="120000" w="120000">
                  <a:moveTo>
                    <a:pt x="0" y="0"/>
                  </a:moveTo>
                  <a:lnTo>
                    <a:pt x="0" y="60000"/>
                  </a:lnTo>
                  <a:lnTo>
                    <a:pt x="120000" y="60000"/>
                  </a:lnTo>
                  <a:lnTo>
                    <a:pt x="12000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428" name="Google Shape;428;p22"/>
            <p:cNvSpPr/>
            <p:nvPr/>
          </p:nvSpPr>
          <p:spPr>
            <a:xfrm>
              <a:off x="2067774" y="2849289"/>
              <a:ext cx="91440" cy="297097"/>
            </a:xfrm>
            <a:custGeom>
              <a:rect b="b" l="l" r="r" t="t"/>
              <a:pathLst>
                <a:path extrusionOk="0" h="120000" w="120000">
                  <a:moveTo>
                    <a:pt x="60000" y="0"/>
                  </a:moveTo>
                  <a:lnTo>
                    <a:pt x="6000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429" name="Google Shape;429;p22"/>
            <p:cNvSpPr/>
            <p:nvPr/>
          </p:nvSpPr>
          <p:spPr>
            <a:xfrm>
              <a:off x="2067774" y="1842993"/>
              <a:ext cx="91440" cy="297097"/>
            </a:xfrm>
            <a:custGeom>
              <a:rect b="b" l="l" r="r" t="t"/>
              <a:pathLst>
                <a:path extrusionOk="0" h="120000" w="120000">
                  <a:moveTo>
                    <a:pt x="60000" y="0"/>
                  </a:moveTo>
                  <a:lnTo>
                    <a:pt x="6000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430" name="Google Shape;430;p22"/>
            <p:cNvSpPr/>
            <p:nvPr/>
          </p:nvSpPr>
          <p:spPr>
            <a:xfrm>
              <a:off x="2113494" y="1021469"/>
              <a:ext cx="2259947" cy="297097"/>
            </a:xfrm>
            <a:custGeom>
              <a:rect b="b" l="l" r="r" t="t"/>
              <a:pathLst>
                <a:path extrusionOk="0" h="120000" w="120000">
                  <a:moveTo>
                    <a:pt x="120000" y="0"/>
                  </a:moveTo>
                  <a:lnTo>
                    <a:pt x="120000" y="60000"/>
                  </a:lnTo>
                  <a:lnTo>
                    <a:pt x="0" y="60000"/>
                  </a:lnTo>
                  <a:lnTo>
                    <a:pt x="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431" name="Google Shape;431;p22"/>
            <p:cNvSpPr/>
            <p:nvPr/>
          </p:nvSpPr>
          <p:spPr>
            <a:xfrm>
              <a:off x="1940640" y="447011"/>
              <a:ext cx="4865603" cy="574458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32" name="Google Shape;432;p22"/>
            <p:cNvSpPr txBox="1"/>
            <p:nvPr/>
          </p:nvSpPr>
          <p:spPr>
            <a:xfrm>
              <a:off x="1940640" y="447011"/>
              <a:ext cx="4865603" cy="574458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2700" lIns="12700" spcFirstLastPara="1" rIns="12700" wrap="square" tIns="1270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ru-RU" sz="20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Разница отдельных видов наказания</a:t>
              </a:r>
              <a:endParaRPr b="1" i="0" sz="20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433" name="Google Shape;433;p22"/>
            <p:cNvSpPr/>
            <p:nvPr/>
          </p:nvSpPr>
          <p:spPr>
            <a:xfrm>
              <a:off x="2462" y="1318567"/>
              <a:ext cx="4222062" cy="524426"/>
            </a:xfrm>
            <a:prstGeom prst="roundRect">
              <a:avLst>
                <a:gd fmla="val 16667" name="adj"/>
              </a:avLst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34" name="Google Shape;434;p22"/>
            <p:cNvSpPr txBox="1"/>
            <p:nvPr/>
          </p:nvSpPr>
          <p:spPr>
            <a:xfrm>
              <a:off x="28062" y="1344167"/>
              <a:ext cx="4170862" cy="473226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Ограничение свободы</a:t>
              </a:r>
              <a:endParaRPr b="1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435" name="Google Shape;435;p22"/>
            <p:cNvSpPr/>
            <p:nvPr/>
          </p:nvSpPr>
          <p:spPr>
            <a:xfrm>
              <a:off x="2462" y="2140090"/>
              <a:ext cx="4222062" cy="709199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36" name="Google Shape;436;p22"/>
            <p:cNvSpPr txBox="1"/>
            <p:nvPr/>
          </p:nvSpPr>
          <p:spPr>
            <a:xfrm>
              <a:off x="2462" y="2140090"/>
              <a:ext cx="4222062" cy="709199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наказание отбывается без направления в исправительное учреждение откры- того типа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437" name="Google Shape;437;p22"/>
            <p:cNvSpPr/>
            <p:nvPr/>
          </p:nvSpPr>
          <p:spPr>
            <a:xfrm>
              <a:off x="2094" y="3146386"/>
              <a:ext cx="4222798" cy="707374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38" name="Google Shape;438;p22"/>
            <p:cNvSpPr txBox="1"/>
            <p:nvPr/>
          </p:nvSpPr>
          <p:spPr>
            <a:xfrm>
              <a:off x="2094" y="3146386"/>
              <a:ext cx="4222798" cy="707374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наказание отбывается с направлением в исправительное учреждение откры- того типа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439" name="Google Shape;439;p22"/>
            <p:cNvSpPr/>
            <p:nvPr/>
          </p:nvSpPr>
          <p:spPr>
            <a:xfrm>
              <a:off x="4522358" y="1318567"/>
              <a:ext cx="4222062" cy="524426"/>
            </a:xfrm>
            <a:prstGeom prst="roundRect">
              <a:avLst>
                <a:gd fmla="val 16667" name="adj"/>
              </a:avLst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40" name="Google Shape;440;p22"/>
            <p:cNvSpPr txBox="1"/>
            <p:nvPr/>
          </p:nvSpPr>
          <p:spPr>
            <a:xfrm>
              <a:off x="4547958" y="1344167"/>
              <a:ext cx="4170862" cy="473226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Лишение свободы</a:t>
              </a:r>
              <a:endParaRPr b="1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441" name="Google Shape;441;p22"/>
            <p:cNvSpPr/>
            <p:nvPr/>
          </p:nvSpPr>
          <p:spPr>
            <a:xfrm>
              <a:off x="4522358" y="2140090"/>
              <a:ext cx="4222062" cy="709199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42" name="Google Shape;442;p22"/>
            <p:cNvSpPr txBox="1"/>
            <p:nvPr/>
          </p:nvSpPr>
          <p:spPr>
            <a:xfrm>
              <a:off x="4522358" y="2140090"/>
              <a:ext cx="4222062" cy="709199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наказание отбывается в исправитель- ных колониях в условиях поселения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443" name="Google Shape;443;p22"/>
            <p:cNvSpPr/>
            <p:nvPr/>
          </p:nvSpPr>
          <p:spPr>
            <a:xfrm>
              <a:off x="4521990" y="3120511"/>
              <a:ext cx="4222798" cy="707374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44" name="Google Shape;444;p22"/>
            <p:cNvSpPr txBox="1"/>
            <p:nvPr/>
          </p:nvSpPr>
          <p:spPr>
            <a:xfrm>
              <a:off x="4521990" y="3120511"/>
              <a:ext cx="4222798" cy="707374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наказание отбывается в исправитель- ных колониях в условиях общего, уси- ленного, строгого или особого режимов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445" name="Google Shape;445;p22"/>
            <p:cNvSpPr/>
            <p:nvPr/>
          </p:nvSpPr>
          <p:spPr>
            <a:xfrm>
              <a:off x="4521990" y="4150858"/>
              <a:ext cx="4222798" cy="707374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46" name="Google Shape;446;p22"/>
            <p:cNvSpPr txBox="1"/>
            <p:nvPr/>
          </p:nvSpPr>
          <p:spPr>
            <a:xfrm>
              <a:off x="4521990" y="4150858"/>
              <a:ext cx="4222798" cy="707374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наказание отбывается в тюрьме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</p:grp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3"/>
          <p:cNvSpPr txBox="1"/>
          <p:nvPr>
            <p:ph type="title"/>
          </p:nvPr>
        </p:nvSpPr>
        <p:spPr>
          <a:xfrm>
            <a:off x="198018" y="93051"/>
            <a:ext cx="8893922" cy="847227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45700" lIns="0" spcFirstLastPara="1" rIns="0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4000">
                <a:latin typeface="Cambria"/>
                <a:ea typeface="Cambria"/>
                <a:cs typeface="Cambria"/>
                <a:sym typeface="Cambria"/>
              </a:rPr>
              <a:t>Понятие уголовного права</a:t>
            </a:r>
            <a:endParaRPr/>
          </a:p>
        </p:txBody>
      </p:sp>
      <p:grpSp>
        <p:nvGrpSpPr>
          <p:cNvPr id="82" name="Google Shape;82;p3"/>
          <p:cNvGrpSpPr/>
          <p:nvPr/>
        </p:nvGrpSpPr>
        <p:grpSpPr>
          <a:xfrm>
            <a:off x="198018" y="1327285"/>
            <a:ext cx="4876490" cy="1830137"/>
            <a:chOff x="67" y="2742038"/>
            <a:chExt cx="4010278" cy="2634131"/>
          </a:xfrm>
        </p:grpSpPr>
        <p:sp>
          <p:nvSpPr>
            <p:cNvPr id="83" name="Google Shape;83;p3"/>
            <p:cNvSpPr/>
            <p:nvPr/>
          </p:nvSpPr>
          <p:spPr>
            <a:xfrm>
              <a:off x="67" y="2742038"/>
              <a:ext cx="4010278" cy="2634131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4" name="Google Shape;84;p3"/>
            <p:cNvSpPr txBox="1"/>
            <p:nvPr/>
          </p:nvSpPr>
          <p:spPr>
            <a:xfrm>
              <a:off x="67" y="2742038"/>
              <a:ext cx="4010278" cy="2634131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Уголовное право </a:t>
              </a: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– это отрасль права, пред- ставляющая совокупность правовых норм, ко- торые определяют наиболее опасные для сло- жившейся системы общественных отношений поступки – преступления и устанавливают за них наказания или иные меры уголовной от- ветственности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</p:grpSp>
      <p:pic>
        <p:nvPicPr>
          <p:cNvPr descr="Популярные" id="85" name="Google Shape;85;p3"/>
          <p:cNvPicPr preferRelativeResize="0"/>
          <p:nvPr/>
        </p:nvPicPr>
        <p:blipFill rotWithShape="1">
          <a:blip r:embed="rId3">
            <a:alphaModFix/>
          </a:blip>
          <a:srcRect b="0" l="0" r="2517" t="2508"/>
          <a:stretch/>
        </p:blipFill>
        <p:spPr>
          <a:xfrm>
            <a:off x="5173362" y="1302027"/>
            <a:ext cx="3764691" cy="5425198"/>
          </a:xfrm>
          <a:prstGeom prst="rect">
            <a:avLst/>
          </a:prstGeom>
          <a:noFill/>
          <a:ln>
            <a:noFill/>
          </a:ln>
          <a:effectLst>
            <a:outerShdw blurRad="292100" rotWithShape="0" algn="tl" dir="2700000" dist="139700">
              <a:srgbClr val="333333">
                <a:alpha val="64705"/>
              </a:srgbClr>
            </a:outerShdw>
          </a:effectLst>
        </p:spPr>
      </p:pic>
      <p:grpSp>
        <p:nvGrpSpPr>
          <p:cNvPr id="86" name="Google Shape;86;p3"/>
          <p:cNvGrpSpPr/>
          <p:nvPr/>
        </p:nvGrpSpPr>
        <p:grpSpPr>
          <a:xfrm>
            <a:off x="198018" y="3218366"/>
            <a:ext cx="4876490" cy="652125"/>
            <a:chOff x="67" y="2742038"/>
            <a:chExt cx="4010278" cy="2634131"/>
          </a:xfrm>
        </p:grpSpPr>
        <p:sp>
          <p:nvSpPr>
            <p:cNvPr id="87" name="Google Shape;87;p3"/>
            <p:cNvSpPr/>
            <p:nvPr/>
          </p:nvSpPr>
          <p:spPr>
            <a:xfrm>
              <a:off x="67" y="2742038"/>
              <a:ext cx="4010278" cy="2634131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8" name="Google Shape;88;p3"/>
            <p:cNvSpPr txBox="1"/>
            <p:nvPr/>
          </p:nvSpPr>
          <p:spPr>
            <a:xfrm>
              <a:off x="67" y="2742038"/>
              <a:ext cx="4010278" cy="2634131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Источник регулирования – </a:t>
              </a:r>
              <a:r>
                <a:rPr b="1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Уголовный ко- декс Республики Беларусь (УК РБ)</a:t>
              </a:r>
              <a:endParaRPr b="1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</p:grpSp>
      <p:sp>
        <p:nvSpPr>
          <p:cNvPr id="89" name="Google Shape;89;p3"/>
          <p:cNvSpPr txBox="1"/>
          <p:nvPr/>
        </p:nvSpPr>
        <p:spPr>
          <a:xfrm>
            <a:off x="881449" y="6393940"/>
            <a:ext cx="4242487" cy="338554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ru-RU" sz="16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Уголовный кодекс Республики Беларусь</a:t>
            </a:r>
            <a:endParaRPr b="0" i="0" sz="1600" u="none" cap="none" strike="noStrike"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4"/>
          <p:cNvSpPr txBox="1"/>
          <p:nvPr>
            <p:ph type="title"/>
          </p:nvPr>
        </p:nvSpPr>
        <p:spPr>
          <a:xfrm>
            <a:off x="181232" y="93051"/>
            <a:ext cx="8910708" cy="847227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45700" lIns="0" spcFirstLastPara="1" rIns="0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4000">
                <a:latin typeface="Cambria"/>
                <a:ea typeface="Cambria"/>
                <a:cs typeface="Cambria"/>
                <a:sym typeface="Cambria"/>
              </a:rPr>
              <a:t>Понятие уголовного права</a:t>
            </a:r>
            <a:endParaRPr/>
          </a:p>
        </p:txBody>
      </p:sp>
      <p:graphicFrame>
        <p:nvGraphicFramePr>
          <p:cNvPr id="95" name="Google Shape;95;p4"/>
          <p:cNvGraphicFramePr/>
          <p:nvPr/>
        </p:nvGraphicFramePr>
        <p:xfrm>
          <a:off x="129094" y="1130636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{54A78FDF-594C-4C72-9265-92538B9A65DF}</a:tableStyleId>
              </a:tblPr>
              <a:tblGrid>
                <a:gridCol w="2072150"/>
                <a:gridCol w="6813375"/>
              </a:tblGrid>
              <a:tr h="290225">
                <a:tc gridSpan="2"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ru-RU" sz="2000" u="none" cap="none" strike="noStrike"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Принципы Уголовного кодекса Республики Беларусь</a:t>
                      </a:r>
                      <a:endParaRPr b="1" sz="2000" u="none" cap="none" strike="noStrike"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2"/>
                    </a:solidFill>
                  </a:tcPr>
                </a:tc>
                <a:tc hMerge="1"/>
              </a:tr>
              <a:tr h="17865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b="1" lang="ru-RU" sz="1800" u="none" cap="none" strike="noStrike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Законность</a:t>
                      </a:r>
                      <a:endParaRPr b="1" sz="1800" u="none" cap="none" strike="noStrike">
                        <a:solidFill>
                          <a:schemeClr val="dk1"/>
                        </a:solidFill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b="0" lang="ru-RU" sz="1800" u="none" cap="none" strike="noStrike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Никто не может быть признан виновным в совершении прес- тупления и подвергнут уголовной ответственности иначе как по приговору суда и в соответствии с законом. Преступность деяния, его наказуемость и иные уголовно-правовые послед- ствия определяются только настоящим Кодексом. Нормы Ко- декса подлежат строгому толкованию. Применение уголовно- го закона по аналогии не допускается.</a:t>
                      </a:r>
                      <a:endParaRPr b="0" sz="1800" u="none" cap="none" strike="noStrike">
                        <a:solidFill>
                          <a:schemeClr val="dk1"/>
                        </a:solidFill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b="1" lang="ru-RU" sz="1800" u="none" cap="none" strike="noStrike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Равенство граж- дан перед зако- ном</a:t>
                      </a:r>
                      <a:endParaRPr b="1" sz="1800" u="none" cap="none" strike="noStrike">
                        <a:solidFill>
                          <a:schemeClr val="dk1"/>
                        </a:solidFill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b="0" lang="ru-RU" sz="1800" u="none" cap="none" strike="noStrike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Лица, совершившие преступления, равны перед законом и под- лежат уголовной ответственности независимо от пола, расы, национальности, языка, происхождения, имущественного и должностного положения, места жительства, отношения к ре- лигии, убеждений, принадлежности к общественным объеди- нениям, а также других обстоятельств.</a:t>
                      </a:r>
                      <a:endParaRPr b="0" sz="1800" u="none" cap="none" strike="noStrike">
                        <a:solidFill>
                          <a:schemeClr val="dk1"/>
                        </a:solidFill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15450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b="1" lang="ru-RU" sz="1800" u="none" cap="none" strike="noStrike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Неотвратимость ответственности</a:t>
                      </a:r>
                      <a:endParaRPr b="1" sz="1800" u="none" cap="none" strike="noStrike">
                        <a:solidFill>
                          <a:schemeClr val="dk1"/>
                        </a:solidFill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b="0" lang="ru-RU" sz="1800" u="none" cap="none" strike="noStrike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Каждое лицо, признанное виновным в совершении преступле- ния, подлежит наказанию или иным мерам уголовной ответст- венности. Освобождение от уголовной ответственности или наказания допускается лишь в случаях, предусмотренных Уго- ловным кодексом.</a:t>
                      </a:r>
                      <a:endParaRPr b="0" sz="1800" u="none" cap="none" strike="noStrike">
                        <a:solidFill>
                          <a:schemeClr val="dk1"/>
                        </a:solidFill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5"/>
          <p:cNvSpPr txBox="1"/>
          <p:nvPr>
            <p:ph type="title"/>
          </p:nvPr>
        </p:nvSpPr>
        <p:spPr>
          <a:xfrm>
            <a:off x="181232" y="93051"/>
            <a:ext cx="8910708" cy="847227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45700" lIns="0" spcFirstLastPara="1" rIns="0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4000">
                <a:latin typeface="Cambria"/>
                <a:ea typeface="Cambria"/>
                <a:cs typeface="Cambria"/>
                <a:sym typeface="Cambria"/>
              </a:rPr>
              <a:t>Понятие уголовного права</a:t>
            </a:r>
            <a:endParaRPr/>
          </a:p>
        </p:txBody>
      </p:sp>
      <p:graphicFrame>
        <p:nvGraphicFramePr>
          <p:cNvPr id="101" name="Google Shape;101;p5"/>
          <p:cNvGraphicFramePr/>
          <p:nvPr/>
        </p:nvGraphicFramePr>
        <p:xfrm>
          <a:off x="111841" y="1095553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{54A78FDF-594C-4C72-9265-92538B9A65DF}</a:tableStyleId>
              </a:tblPr>
              <a:tblGrid>
                <a:gridCol w="1543425"/>
                <a:gridCol w="7436675"/>
              </a:tblGrid>
              <a:tr h="290225">
                <a:tc gridSpan="2"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ru-RU" sz="2000" u="none" cap="none" strike="noStrike"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Принципы Уголовного кодекса Республики Беларусь</a:t>
                      </a:r>
                      <a:endParaRPr b="1" sz="2000" u="none" cap="none" strike="noStrike"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2"/>
                    </a:solidFill>
                  </a:tcPr>
                </a:tc>
                <a:tc hMerge="1"/>
              </a:tr>
              <a:tr h="22870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b="1" lang="ru-RU" sz="1800" u="none" cap="none" strike="noStrike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Личная ви- новная от- ветствен- ность</a:t>
                      </a:r>
                      <a:endParaRPr b="1" sz="1800" u="none" cap="none" strike="noStrike">
                        <a:solidFill>
                          <a:schemeClr val="dk1"/>
                        </a:solidFill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b="0" lang="ru-RU" sz="1800" u="none" cap="none" strike="noStrike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Лицо подлежит уголовной ответственности только за те совершён- ные им общественно опасные действия (бездействие) и наступив- шие общественно опасные последствия, предусмотренные Уголов- ным кодексом, в отношении которых установлена его вина, то есть умысел или неосторожность. Уголовная ответственность за невино- вное причинение вреда не допускается.</a:t>
                      </a:r>
                      <a:endParaRPr b="0" sz="1800" u="none" cap="none" strike="noStrike">
                        <a:solidFill>
                          <a:schemeClr val="dk1"/>
                        </a:solidFill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14760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b="1" lang="ru-RU" sz="1800" u="none" cap="none" strike="noStrike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Справедли-вость</a:t>
                      </a:r>
                      <a:endParaRPr b="1" sz="1800" u="none" cap="none" strike="noStrike">
                        <a:solidFill>
                          <a:schemeClr val="dk1"/>
                        </a:solidFill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b="0" lang="ru-RU" sz="1800" u="none" cap="none" strike="noStrike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Наказание и иные меры уголовной ответственности должны быть справедливыми, то есть устанавливаться и назначаться с учётом ха- рактера и степени общественной опасности преступления, обстоя- тельств его совершения и личности виновного. Никто не может нес- ти уголовную ответственность дважды за одно и то же преступление</a:t>
                      </a:r>
                      <a:endParaRPr b="0" sz="1800" u="none" cap="none" strike="noStrike">
                        <a:solidFill>
                          <a:schemeClr val="dk1"/>
                        </a:solidFill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14760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b="1" lang="ru-RU" sz="1800" u="none" cap="none" strike="noStrike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Гуманизм</a:t>
                      </a:r>
                      <a:endParaRPr b="1" sz="1800" u="none" cap="none" strike="noStrike">
                        <a:solidFill>
                          <a:schemeClr val="dk1"/>
                        </a:solidFill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b="0" lang="ru-RU" sz="1800" u="none" cap="none" strike="noStrike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Уголовный кодекс служит обеспечению физической, психической, материальной, экологической и иной безопасности человека. Лицу, совершившему преступление, должны быть назначены наказание или иная мера уголовной ответственности, необходимые и достаточ- ные для его исправления. Наказание и иные меры уголовной ответс- твенности не имеют своей целью причинение физических страданий или унижение человеческого достоинства.</a:t>
                      </a:r>
                      <a:endParaRPr b="0" sz="1800" u="none" cap="none" strike="noStrike">
                        <a:solidFill>
                          <a:schemeClr val="dk1"/>
                        </a:solidFill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6"/>
          <p:cNvSpPr txBox="1"/>
          <p:nvPr>
            <p:ph type="title"/>
          </p:nvPr>
        </p:nvSpPr>
        <p:spPr>
          <a:xfrm>
            <a:off x="181232" y="93051"/>
            <a:ext cx="8910708" cy="847227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45700" lIns="0" spcFirstLastPara="1" rIns="0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4000">
                <a:latin typeface="Cambria"/>
                <a:ea typeface="Cambria"/>
                <a:cs typeface="Cambria"/>
                <a:sym typeface="Cambria"/>
              </a:rPr>
              <a:t>Понятие уголовного права</a:t>
            </a:r>
            <a:endParaRPr/>
          </a:p>
        </p:txBody>
      </p:sp>
      <p:grpSp>
        <p:nvGrpSpPr>
          <p:cNvPr id="107" name="Google Shape;107;p6"/>
          <p:cNvGrpSpPr/>
          <p:nvPr/>
        </p:nvGrpSpPr>
        <p:grpSpPr>
          <a:xfrm>
            <a:off x="185761" y="1486927"/>
            <a:ext cx="8747762" cy="4333109"/>
            <a:chOff x="4529" y="523099"/>
            <a:chExt cx="8747762" cy="4333109"/>
          </a:xfrm>
        </p:grpSpPr>
        <p:sp>
          <p:nvSpPr>
            <p:cNvPr id="108" name="Google Shape;108;p6"/>
            <p:cNvSpPr/>
            <p:nvPr/>
          </p:nvSpPr>
          <p:spPr>
            <a:xfrm>
              <a:off x="7761889" y="2227014"/>
              <a:ext cx="91440" cy="396766"/>
            </a:xfrm>
            <a:custGeom>
              <a:rect b="b" l="l" r="r" t="t"/>
              <a:pathLst>
                <a:path extrusionOk="0" h="120000" w="120000">
                  <a:moveTo>
                    <a:pt x="60000" y="0"/>
                  </a:moveTo>
                  <a:lnTo>
                    <a:pt x="6000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109" name="Google Shape;109;p6"/>
            <p:cNvSpPr/>
            <p:nvPr/>
          </p:nvSpPr>
          <p:spPr>
            <a:xfrm>
              <a:off x="4378411" y="1168289"/>
              <a:ext cx="3429198" cy="396766"/>
            </a:xfrm>
            <a:custGeom>
              <a:rect b="b" l="l" r="r" t="t"/>
              <a:pathLst>
                <a:path extrusionOk="0" h="120000" w="120000">
                  <a:moveTo>
                    <a:pt x="0" y="0"/>
                  </a:moveTo>
                  <a:lnTo>
                    <a:pt x="0" y="60000"/>
                  </a:lnTo>
                  <a:lnTo>
                    <a:pt x="120000" y="60000"/>
                  </a:lnTo>
                  <a:lnTo>
                    <a:pt x="12000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110" name="Google Shape;110;p6"/>
            <p:cNvSpPr/>
            <p:nvPr/>
          </p:nvSpPr>
          <p:spPr>
            <a:xfrm>
              <a:off x="5475757" y="2227014"/>
              <a:ext cx="91440" cy="396766"/>
            </a:xfrm>
            <a:custGeom>
              <a:rect b="b" l="l" r="r" t="t"/>
              <a:pathLst>
                <a:path extrusionOk="0" h="120000" w="120000">
                  <a:moveTo>
                    <a:pt x="60000" y="0"/>
                  </a:moveTo>
                  <a:lnTo>
                    <a:pt x="6000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111" name="Google Shape;111;p6"/>
            <p:cNvSpPr/>
            <p:nvPr/>
          </p:nvSpPr>
          <p:spPr>
            <a:xfrm>
              <a:off x="4378411" y="1168289"/>
              <a:ext cx="1143066" cy="396766"/>
            </a:xfrm>
            <a:custGeom>
              <a:rect b="b" l="l" r="r" t="t"/>
              <a:pathLst>
                <a:path extrusionOk="0" h="120000" w="120000">
                  <a:moveTo>
                    <a:pt x="0" y="0"/>
                  </a:moveTo>
                  <a:lnTo>
                    <a:pt x="0" y="60000"/>
                  </a:lnTo>
                  <a:lnTo>
                    <a:pt x="120000" y="60000"/>
                  </a:lnTo>
                  <a:lnTo>
                    <a:pt x="12000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112" name="Google Shape;112;p6"/>
            <p:cNvSpPr/>
            <p:nvPr/>
          </p:nvSpPr>
          <p:spPr>
            <a:xfrm>
              <a:off x="3189624" y="2227014"/>
              <a:ext cx="91440" cy="396766"/>
            </a:xfrm>
            <a:custGeom>
              <a:rect b="b" l="l" r="r" t="t"/>
              <a:pathLst>
                <a:path extrusionOk="0" h="120000" w="120000">
                  <a:moveTo>
                    <a:pt x="60000" y="0"/>
                  </a:moveTo>
                  <a:lnTo>
                    <a:pt x="6000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113" name="Google Shape;113;p6"/>
            <p:cNvSpPr/>
            <p:nvPr/>
          </p:nvSpPr>
          <p:spPr>
            <a:xfrm>
              <a:off x="3235344" y="1168289"/>
              <a:ext cx="1143066" cy="396766"/>
            </a:xfrm>
            <a:custGeom>
              <a:rect b="b" l="l" r="r" t="t"/>
              <a:pathLst>
                <a:path extrusionOk="0" h="120000" w="120000">
                  <a:moveTo>
                    <a:pt x="120000" y="0"/>
                  </a:moveTo>
                  <a:lnTo>
                    <a:pt x="120000" y="60000"/>
                  </a:lnTo>
                  <a:lnTo>
                    <a:pt x="0" y="60000"/>
                  </a:lnTo>
                  <a:lnTo>
                    <a:pt x="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114" name="Google Shape;114;p6"/>
            <p:cNvSpPr/>
            <p:nvPr/>
          </p:nvSpPr>
          <p:spPr>
            <a:xfrm>
              <a:off x="903492" y="2227014"/>
              <a:ext cx="91440" cy="396766"/>
            </a:xfrm>
            <a:custGeom>
              <a:rect b="b" l="l" r="r" t="t"/>
              <a:pathLst>
                <a:path extrusionOk="0" h="120000" w="120000">
                  <a:moveTo>
                    <a:pt x="60000" y="0"/>
                  </a:moveTo>
                  <a:lnTo>
                    <a:pt x="6000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115" name="Google Shape;115;p6"/>
            <p:cNvSpPr/>
            <p:nvPr/>
          </p:nvSpPr>
          <p:spPr>
            <a:xfrm>
              <a:off x="949212" y="1168289"/>
              <a:ext cx="3429198" cy="396766"/>
            </a:xfrm>
            <a:custGeom>
              <a:rect b="b" l="l" r="r" t="t"/>
              <a:pathLst>
                <a:path extrusionOk="0" h="120000" w="120000">
                  <a:moveTo>
                    <a:pt x="120000" y="0"/>
                  </a:moveTo>
                  <a:lnTo>
                    <a:pt x="120000" y="60000"/>
                  </a:lnTo>
                  <a:lnTo>
                    <a:pt x="0" y="60000"/>
                  </a:lnTo>
                  <a:lnTo>
                    <a:pt x="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116" name="Google Shape;116;p6"/>
            <p:cNvSpPr/>
            <p:nvPr/>
          </p:nvSpPr>
          <p:spPr>
            <a:xfrm>
              <a:off x="2652579" y="523099"/>
              <a:ext cx="3451663" cy="645190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7" name="Google Shape;117;p6"/>
            <p:cNvSpPr txBox="1"/>
            <p:nvPr/>
          </p:nvSpPr>
          <p:spPr>
            <a:xfrm>
              <a:off x="2652579" y="523099"/>
              <a:ext cx="3451663" cy="64519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12700" lIns="12700" spcFirstLastPara="1" rIns="12700" wrap="square" tIns="1270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ru-RU" sz="20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Функции уголовного права</a:t>
              </a:r>
              <a:endParaRPr b="1" i="0" sz="20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18" name="Google Shape;118;p6"/>
            <p:cNvSpPr/>
            <p:nvPr/>
          </p:nvSpPr>
          <p:spPr>
            <a:xfrm>
              <a:off x="4529" y="1565056"/>
              <a:ext cx="1889365" cy="661958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9" name="Google Shape;119;p6"/>
            <p:cNvSpPr txBox="1"/>
            <p:nvPr/>
          </p:nvSpPr>
          <p:spPr>
            <a:xfrm>
              <a:off x="4529" y="1565056"/>
              <a:ext cx="1889365" cy="661958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охранительная</a:t>
              </a:r>
              <a:endParaRPr b="1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20" name="Google Shape;120;p6"/>
            <p:cNvSpPr/>
            <p:nvPr/>
          </p:nvSpPr>
          <p:spPr>
            <a:xfrm>
              <a:off x="4529" y="2623781"/>
              <a:ext cx="1889365" cy="2232427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1" name="Google Shape;121;p6"/>
            <p:cNvSpPr txBox="1"/>
            <p:nvPr/>
          </p:nvSpPr>
          <p:spPr>
            <a:xfrm>
              <a:off x="4529" y="2623781"/>
              <a:ext cx="1889365" cy="2232427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охрана наиболее значимых общественных отношений от преступных посягательств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22" name="Google Shape;122;p6"/>
            <p:cNvSpPr/>
            <p:nvPr/>
          </p:nvSpPr>
          <p:spPr>
            <a:xfrm>
              <a:off x="2290662" y="1565056"/>
              <a:ext cx="1889365" cy="661958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3" name="Google Shape;123;p6"/>
            <p:cNvSpPr txBox="1"/>
            <p:nvPr/>
          </p:nvSpPr>
          <p:spPr>
            <a:xfrm>
              <a:off x="2290662" y="1565056"/>
              <a:ext cx="1889365" cy="661958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регулятивная</a:t>
              </a:r>
              <a:endParaRPr b="1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24" name="Google Shape;124;p6"/>
            <p:cNvSpPr/>
            <p:nvPr/>
          </p:nvSpPr>
          <p:spPr>
            <a:xfrm>
              <a:off x="2290662" y="2623781"/>
              <a:ext cx="1889365" cy="2232427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5" name="Google Shape;125;p6"/>
            <p:cNvSpPr txBox="1"/>
            <p:nvPr/>
          </p:nvSpPr>
          <p:spPr>
            <a:xfrm>
              <a:off x="2290662" y="2623781"/>
              <a:ext cx="1889365" cy="2232427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регламентация применения мер уголовной ответственности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26" name="Google Shape;126;p6"/>
            <p:cNvSpPr/>
            <p:nvPr/>
          </p:nvSpPr>
          <p:spPr>
            <a:xfrm>
              <a:off x="4576794" y="1565056"/>
              <a:ext cx="1889365" cy="661958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7" name="Google Shape;127;p6"/>
            <p:cNvSpPr txBox="1"/>
            <p:nvPr/>
          </p:nvSpPr>
          <p:spPr>
            <a:xfrm>
              <a:off x="4576794" y="1565056"/>
              <a:ext cx="1889365" cy="661958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предупреди- тельная</a:t>
              </a:r>
              <a:endParaRPr b="1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28" name="Google Shape;128;p6"/>
            <p:cNvSpPr/>
            <p:nvPr/>
          </p:nvSpPr>
          <p:spPr>
            <a:xfrm>
              <a:off x="4576794" y="2623781"/>
              <a:ext cx="1889365" cy="2232427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9" name="Google Shape;129;p6"/>
            <p:cNvSpPr txBox="1"/>
            <p:nvPr/>
          </p:nvSpPr>
          <p:spPr>
            <a:xfrm>
              <a:off x="4576794" y="2623781"/>
              <a:ext cx="1889365" cy="2232427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предупреждение совершения преступлений в будущем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30" name="Google Shape;130;p6"/>
            <p:cNvSpPr/>
            <p:nvPr/>
          </p:nvSpPr>
          <p:spPr>
            <a:xfrm>
              <a:off x="6862926" y="1565056"/>
              <a:ext cx="1889365" cy="661958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1" name="Google Shape;131;p6"/>
            <p:cNvSpPr txBox="1"/>
            <p:nvPr/>
          </p:nvSpPr>
          <p:spPr>
            <a:xfrm>
              <a:off x="6862926" y="1565056"/>
              <a:ext cx="1889365" cy="661958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воспитательная</a:t>
              </a:r>
              <a:endParaRPr b="1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32" name="Google Shape;132;p6"/>
            <p:cNvSpPr/>
            <p:nvPr/>
          </p:nvSpPr>
          <p:spPr>
            <a:xfrm>
              <a:off x="6862926" y="2623781"/>
              <a:ext cx="1889365" cy="2232427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3" name="Google Shape;133;p6"/>
            <p:cNvSpPr txBox="1"/>
            <p:nvPr/>
          </p:nvSpPr>
          <p:spPr>
            <a:xfrm>
              <a:off x="6862926" y="2623781"/>
              <a:ext cx="1889365" cy="2232427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формирование мотивации законопослушно-го поведения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</p:grp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7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7"/>
          <p:cNvSpPr txBox="1"/>
          <p:nvPr>
            <p:ph type="title"/>
          </p:nvPr>
        </p:nvSpPr>
        <p:spPr>
          <a:xfrm>
            <a:off x="214182" y="93051"/>
            <a:ext cx="8877757" cy="847227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45700" lIns="0" spcFirstLastPara="1" rIns="0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4000">
                <a:latin typeface="Cambria"/>
                <a:ea typeface="Cambria"/>
                <a:cs typeface="Cambria"/>
                <a:sym typeface="Cambria"/>
              </a:rPr>
              <a:t>Понятие уголовного права</a:t>
            </a:r>
            <a:endParaRPr/>
          </a:p>
        </p:txBody>
      </p:sp>
      <p:grpSp>
        <p:nvGrpSpPr>
          <p:cNvPr id="139" name="Google Shape;139;p7"/>
          <p:cNvGrpSpPr/>
          <p:nvPr/>
        </p:nvGrpSpPr>
        <p:grpSpPr>
          <a:xfrm>
            <a:off x="214492" y="1176674"/>
            <a:ext cx="8781225" cy="874547"/>
            <a:chOff x="67" y="2742038"/>
            <a:chExt cx="4010278" cy="2634131"/>
          </a:xfrm>
        </p:grpSpPr>
        <p:sp>
          <p:nvSpPr>
            <p:cNvPr id="140" name="Google Shape;140;p7"/>
            <p:cNvSpPr/>
            <p:nvPr/>
          </p:nvSpPr>
          <p:spPr>
            <a:xfrm>
              <a:off x="67" y="2742038"/>
              <a:ext cx="4010278" cy="2634131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41" name="Google Shape;141;p7"/>
            <p:cNvSpPr txBox="1"/>
            <p:nvPr/>
          </p:nvSpPr>
          <p:spPr>
            <a:xfrm>
              <a:off x="67" y="2742038"/>
              <a:ext cx="4010278" cy="2634131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Преступление </a:t>
              </a: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– это совершённое виновно (умышленно или по неосторожности) и противоправно общественно опасное деяние (действие или бездействие), которое запрещено законом под угрозой наказания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</p:grpSp>
      <p:grpSp>
        <p:nvGrpSpPr>
          <p:cNvPr id="142" name="Google Shape;142;p7"/>
          <p:cNvGrpSpPr/>
          <p:nvPr/>
        </p:nvGrpSpPr>
        <p:grpSpPr>
          <a:xfrm>
            <a:off x="214183" y="2577107"/>
            <a:ext cx="8781225" cy="594461"/>
            <a:chOff x="67" y="2742038"/>
            <a:chExt cx="4010278" cy="2634131"/>
          </a:xfrm>
        </p:grpSpPr>
        <p:sp>
          <p:nvSpPr>
            <p:cNvPr id="143" name="Google Shape;143;p7"/>
            <p:cNvSpPr/>
            <p:nvPr/>
          </p:nvSpPr>
          <p:spPr>
            <a:xfrm>
              <a:off x="67" y="2742038"/>
              <a:ext cx="4010278" cy="2634131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44" name="Google Shape;144;p7"/>
            <p:cNvSpPr txBox="1"/>
            <p:nvPr/>
          </p:nvSpPr>
          <p:spPr>
            <a:xfrm>
              <a:off x="67" y="2742038"/>
              <a:ext cx="4010278" cy="2634131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Состав преступления </a:t>
              </a: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(лат. corpus delicti)</a:t>
              </a:r>
              <a:r>
                <a:rPr b="1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 </a:t>
              </a: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– это совокупность объективных и субъективных признаков преступления определённого вида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</p:grpSp>
      <p:sp>
        <p:nvSpPr>
          <p:cNvPr id="145" name="Google Shape;145;p7"/>
          <p:cNvSpPr/>
          <p:nvPr/>
        </p:nvSpPr>
        <p:spPr>
          <a:xfrm>
            <a:off x="4242488" y="2051222"/>
            <a:ext cx="535080" cy="518984"/>
          </a:xfrm>
          <a:prstGeom prst="downArrow">
            <a:avLst>
              <a:gd fmla="val 50000" name="adj1"/>
              <a:gd fmla="val 50000" name="adj2"/>
            </a:avLst>
          </a:prstGeom>
          <a:solidFill>
            <a:schemeClr val="lt1"/>
          </a:solidFill>
          <a:ln cap="flat" cmpd="sng" w="25400">
            <a:solidFill>
              <a:schemeClr val="lt2"/>
            </a:solidFill>
            <a:prstDash val="solid"/>
            <a:round/>
            <a:headEnd len="sm" w="sm" type="none"/>
            <a:tailEnd len="sm" w="sm" type="none"/>
          </a:ln>
          <a:effectLst>
            <a:outerShdw blurRad="50800" rotWithShape="0" algn="tl" dir="2700000" dist="38100">
              <a:srgbClr val="000000">
                <a:alpha val="40000"/>
              </a:srgbClr>
            </a:outerShdw>
          </a:effectLst>
        </p:spPr>
        <p:txBody>
          <a:bodyPr anchorCtr="0" anchor="ctr" bIns="46800" lIns="90000" spcFirstLastPara="1" rIns="90000" wrap="square" tIns="468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t/>
            </a:r>
            <a:endParaRPr b="0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46" name="Google Shape;146;p7"/>
          <p:cNvGrpSpPr/>
          <p:nvPr/>
        </p:nvGrpSpPr>
        <p:grpSpPr>
          <a:xfrm>
            <a:off x="185761" y="3509320"/>
            <a:ext cx="8747762" cy="2421921"/>
            <a:chOff x="4529" y="634315"/>
            <a:chExt cx="8747762" cy="2421921"/>
          </a:xfrm>
        </p:grpSpPr>
        <p:sp>
          <p:nvSpPr>
            <p:cNvPr id="147" name="Google Shape;147;p7"/>
            <p:cNvSpPr/>
            <p:nvPr/>
          </p:nvSpPr>
          <p:spPr>
            <a:xfrm>
              <a:off x="4378411" y="1279505"/>
              <a:ext cx="3429198" cy="396766"/>
            </a:xfrm>
            <a:custGeom>
              <a:rect b="b" l="l" r="r" t="t"/>
              <a:pathLst>
                <a:path extrusionOk="0" h="120000" w="120000">
                  <a:moveTo>
                    <a:pt x="0" y="0"/>
                  </a:moveTo>
                  <a:lnTo>
                    <a:pt x="0" y="60000"/>
                  </a:lnTo>
                  <a:lnTo>
                    <a:pt x="120000" y="60000"/>
                  </a:lnTo>
                  <a:lnTo>
                    <a:pt x="12000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148" name="Google Shape;148;p7"/>
            <p:cNvSpPr/>
            <p:nvPr/>
          </p:nvSpPr>
          <p:spPr>
            <a:xfrm>
              <a:off x="4378411" y="1279505"/>
              <a:ext cx="1143066" cy="396766"/>
            </a:xfrm>
            <a:custGeom>
              <a:rect b="b" l="l" r="r" t="t"/>
              <a:pathLst>
                <a:path extrusionOk="0" h="120000" w="120000">
                  <a:moveTo>
                    <a:pt x="0" y="0"/>
                  </a:moveTo>
                  <a:lnTo>
                    <a:pt x="0" y="60000"/>
                  </a:lnTo>
                  <a:lnTo>
                    <a:pt x="120000" y="60000"/>
                  </a:lnTo>
                  <a:lnTo>
                    <a:pt x="12000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149" name="Google Shape;149;p7"/>
            <p:cNvSpPr/>
            <p:nvPr/>
          </p:nvSpPr>
          <p:spPr>
            <a:xfrm>
              <a:off x="3235344" y="1279505"/>
              <a:ext cx="1143066" cy="396766"/>
            </a:xfrm>
            <a:custGeom>
              <a:rect b="b" l="l" r="r" t="t"/>
              <a:pathLst>
                <a:path extrusionOk="0" h="120000" w="120000">
                  <a:moveTo>
                    <a:pt x="120000" y="0"/>
                  </a:moveTo>
                  <a:lnTo>
                    <a:pt x="120000" y="60000"/>
                  </a:lnTo>
                  <a:lnTo>
                    <a:pt x="0" y="60000"/>
                  </a:lnTo>
                  <a:lnTo>
                    <a:pt x="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150" name="Google Shape;150;p7"/>
            <p:cNvSpPr/>
            <p:nvPr/>
          </p:nvSpPr>
          <p:spPr>
            <a:xfrm>
              <a:off x="949212" y="1279505"/>
              <a:ext cx="3429198" cy="396766"/>
            </a:xfrm>
            <a:custGeom>
              <a:rect b="b" l="l" r="r" t="t"/>
              <a:pathLst>
                <a:path extrusionOk="0" h="120000" w="120000">
                  <a:moveTo>
                    <a:pt x="120000" y="0"/>
                  </a:moveTo>
                  <a:lnTo>
                    <a:pt x="120000" y="60000"/>
                  </a:lnTo>
                  <a:lnTo>
                    <a:pt x="0" y="60000"/>
                  </a:lnTo>
                  <a:lnTo>
                    <a:pt x="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151" name="Google Shape;151;p7"/>
            <p:cNvSpPr/>
            <p:nvPr/>
          </p:nvSpPr>
          <p:spPr>
            <a:xfrm>
              <a:off x="2965618" y="634315"/>
              <a:ext cx="2825584" cy="645190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52" name="Google Shape;152;p7"/>
            <p:cNvSpPr txBox="1"/>
            <p:nvPr/>
          </p:nvSpPr>
          <p:spPr>
            <a:xfrm>
              <a:off x="2965618" y="634315"/>
              <a:ext cx="2825584" cy="645190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2700" lIns="12700" spcFirstLastPara="1" rIns="12700" wrap="square" tIns="1270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ru-RU" sz="20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Виды преступлений</a:t>
              </a:r>
              <a:endParaRPr b="1" i="0" sz="20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53" name="Google Shape;153;p7"/>
            <p:cNvSpPr/>
            <p:nvPr/>
          </p:nvSpPr>
          <p:spPr>
            <a:xfrm>
              <a:off x="4529" y="1676272"/>
              <a:ext cx="1889365" cy="1379964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54" name="Google Shape;154;p7"/>
            <p:cNvSpPr txBox="1"/>
            <p:nvPr/>
          </p:nvSpPr>
          <p:spPr>
            <a:xfrm>
              <a:off x="4529" y="1676272"/>
              <a:ext cx="1889365" cy="1379964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не представляющие большой общественной опасности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55" name="Google Shape;155;p7"/>
            <p:cNvSpPr/>
            <p:nvPr/>
          </p:nvSpPr>
          <p:spPr>
            <a:xfrm>
              <a:off x="2290662" y="1676272"/>
              <a:ext cx="1889365" cy="1379964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56" name="Google Shape;156;p7"/>
            <p:cNvSpPr txBox="1"/>
            <p:nvPr/>
          </p:nvSpPr>
          <p:spPr>
            <a:xfrm>
              <a:off x="2290662" y="1676272"/>
              <a:ext cx="1889365" cy="1379964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менее тяжкие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57" name="Google Shape;157;p7"/>
            <p:cNvSpPr/>
            <p:nvPr/>
          </p:nvSpPr>
          <p:spPr>
            <a:xfrm>
              <a:off x="4576794" y="1676272"/>
              <a:ext cx="1889365" cy="1379964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58" name="Google Shape;158;p7"/>
            <p:cNvSpPr txBox="1"/>
            <p:nvPr/>
          </p:nvSpPr>
          <p:spPr>
            <a:xfrm>
              <a:off x="4576794" y="1676272"/>
              <a:ext cx="1889365" cy="1379964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тяжкие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59" name="Google Shape;159;p7"/>
            <p:cNvSpPr/>
            <p:nvPr/>
          </p:nvSpPr>
          <p:spPr>
            <a:xfrm>
              <a:off x="6862926" y="1676272"/>
              <a:ext cx="1889365" cy="1379964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60" name="Google Shape;160;p7"/>
            <p:cNvSpPr txBox="1"/>
            <p:nvPr/>
          </p:nvSpPr>
          <p:spPr>
            <a:xfrm>
              <a:off x="6862926" y="1676272"/>
              <a:ext cx="1889365" cy="1379964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особо тяжкие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</p:grp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4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p8"/>
          <p:cNvSpPr txBox="1"/>
          <p:nvPr>
            <p:ph type="title"/>
          </p:nvPr>
        </p:nvSpPr>
        <p:spPr>
          <a:xfrm>
            <a:off x="214182" y="93051"/>
            <a:ext cx="8877757" cy="847227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45700" lIns="0" spcFirstLastPara="1" rIns="0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4000">
                <a:latin typeface="Cambria"/>
                <a:ea typeface="Cambria"/>
                <a:cs typeface="Cambria"/>
                <a:sym typeface="Cambria"/>
              </a:rPr>
              <a:t>Понятие уголовного права</a:t>
            </a:r>
            <a:endParaRPr/>
          </a:p>
        </p:txBody>
      </p:sp>
      <p:graphicFrame>
        <p:nvGraphicFramePr>
          <p:cNvPr id="166" name="Google Shape;166;p8"/>
          <p:cNvGraphicFramePr/>
          <p:nvPr/>
        </p:nvGraphicFramePr>
        <p:xfrm>
          <a:off x="129095" y="1194766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{54A78FDF-594C-4C72-9265-92538B9A65DF}</a:tableStyleId>
              </a:tblPr>
              <a:tblGrid>
                <a:gridCol w="2648600"/>
                <a:gridCol w="6193475"/>
              </a:tblGrid>
              <a:tr h="238475">
                <a:tc gridSpan="2"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ru-RU" sz="2000" u="none" cap="none" strike="noStrike"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Основные виды преступлений</a:t>
                      </a:r>
                      <a:endParaRPr b="1" sz="2000" u="none" cap="none" strike="noStrike"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2"/>
                    </a:solidFill>
                  </a:tcPr>
                </a:tc>
                <a:tc hMerge="1"/>
              </a:tr>
              <a:tr h="22860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b="0" lang="ru-RU" sz="1800" u="none" cap="none" strike="noStrike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Преступления, не пред- ставляющие большой общественной опаснос- ти</a:t>
                      </a:r>
                      <a:endParaRPr b="0" sz="1800" u="none" cap="none" strike="noStrike">
                        <a:solidFill>
                          <a:schemeClr val="dk1"/>
                        </a:solidFill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b="0" lang="ru-RU" sz="1800" u="none" cap="none" strike="noStrike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Умышленные преступления и преступления, совершён- ные по неосторожности, за которые законом предусмот- рено наказание в виде лишения свободы на срок не свы- ше двух лет или иное более мягкое наказание.</a:t>
                      </a:r>
                      <a:endParaRPr b="0" sz="1800" u="none" cap="none" strike="noStrike">
                        <a:solidFill>
                          <a:schemeClr val="dk1"/>
                        </a:solidFill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b="0" lang="ru-RU" sz="1800" u="none" cap="none" strike="noStrike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Менее тяжкие преступ- ления</a:t>
                      </a:r>
                      <a:endParaRPr b="0" sz="1800" u="none" cap="none" strike="noStrike">
                        <a:solidFill>
                          <a:schemeClr val="dk1"/>
                        </a:solidFill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b="0" lang="ru-RU" sz="1800" u="none" cap="none" strike="noStrike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Умышленные преступления, за которые законом преду- смотрено максимальное наказание в виде лишения сво- боды на срок не свыше шести лет, а также преступления, совершённые по неосторожности, за которые законом предусмотрено наказание в виде лишения свободы на срок свыше двух лет.</a:t>
                      </a:r>
                      <a:endParaRPr b="0" sz="1800" u="none" cap="none" strike="noStrike">
                        <a:solidFill>
                          <a:schemeClr val="dk1"/>
                        </a:solidFill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b="0" lang="ru-RU" sz="1800" u="none" cap="none" strike="noStrike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Тяжкие преступления</a:t>
                      </a:r>
                      <a:endParaRPr b="0" sz="1800" u="none" cap="none" strike="noStrike">
                        <a:solidFill>
                          <a:schemeClr val="dk1"/>
                        </a:solidFill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b="0" lang="ru-RU" sz="1800" u="none" cap="none" strike="noStrike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Умышленные преступления, за которые законом преду- смотрено максимальное наказание в виде лишения сво- боды на срок не свыше двенадцати лет.</a:t>
                      </a:r>
                      <a:endParaRPr b="0" sz="1800" u="none" cap="none" strike="noStrike">
                        <a:solidFill>
                          <a:schemeClr val="dk1"/>
                        </a:solidFill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b="0" lang="ru-RU" sz="1800" u="none" cap="none" strike="noStrike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Особо тяжкие преступ- ления</a:t>
                      </a:r>
                      <a:endParaRPr b="0" sz="1800" u="none" cap="none" strike="noStrike">
                        <a:solidFill>
                          <a:schemeClr val="dk1"/>
                        </a:solidFill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b="0" lang="ru-RU" sz="1800" u="none" cap="none" strike="noStrike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Умышленные преступления, за которые законом преду- смотрено наказание в виде лишения свободы на срок свыше двенадцати лет, пожизненного лишения свободы или смертной казни.</a:t>
                      </a:r>
                      <a:endParaRPr b="0" sz="1800" u="none" cap="none" strike="noStrike">
                        <a:solidFill>
                          <a:schemeClr val="dk1"/>
                        </a:solidFill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0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p9"/>
          <p:cNvSpPr txBox="1"/>
          <p:nvPr>
            <p:ph type="title"/>
          </p:nvPr>
        </p:nvSpPr>
        <p:spPr>
          <a:xfrm>
            <a:off x="129094" y="93051"/>
            <a:ext cx="8962845" cy="847227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45700" lIns="0" spcFirstLastPara="1" rIns="0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3500">
                <a:latin typeface="Cambria"/>
                <a:ea typeface="Cambria"/>
                <a:cs typeface="Cambria"/>
                <a:sym typeface="Cambria"/>
              </a:rPr>
              <a:t>Уголовная ответственность и наказание</a:t>
            </a:r>
            <a:endParaRPr/>
          </a:p>
        </p:txBody>
      </p:sp>
      <p:graphicFrame>
        <p:nvGraphicFramePr>
          <p:cNvPr id="172" name="Google Shape;172;p9"/>
          <p:cNvGraphicFramePr/>
          <p:nvPr/>
        </p:nvGraphicFramePr>
        <p:xfrm>
          <a:off x="129095" y="1348795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{54A78FDF-594C-4C72-9265-92538B9A65DF}</a:tableStyleId>
              </a:tblPr>
              <a:tblGrid>
                <a:gridCol w="2501950"/>
                <a:gridCol w="6340125"/>
              </a:tblGrid>
              <a:tr h="528375">
                <a:tc gridSpan="2"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ru-RU" sz="2000" u="none" cap="none" strike="noStrike"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Преступления против собственности</a:t>
                      </a:r>
                      <a:endParaRPr b="1" sz="2000" u="none" cap="none" strike="noStrike"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2"/>
                    </a:solidFill>
                  </a:tcPr>
                </a:tc>
                <a:tc hMerge="1"/>
              </a:tr>
              <a:tr h="40407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b="1" lang="ru-RU" sz="1800" u="none" cap="none" strike="noStrike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Кража</a:t>
                      </a:r>
                      <a:endParaRPr b="1" sz="1800" u="none" cap="none" strike="noStrike">
                        <a:solidFill>
                          <a:schemeClr val="dk1"/>
                        </a:solidFill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b="0" lang="ru-RU" sz="1800" u="none" cap="none" strike="noStrike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Тайное хищение имущества</a:t>
                      </a:r>
                      <a:endParaRPr b="0" sz="1800" u="none" cap="none" strike="noStrike">
                        <a:solidFill>
                          <a:schemeClr val="dk1"/>
                        </a:solidFill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40407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b="1" lang="ru-RU" sz="1800" u="none" cap="none" strike="noStrike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Грабёж</a:t>
                      </a:r>
                      <a:endParaRPr b="1" sz="1800" u="none" cap="none" strike="noStrike">
                        <a:solidFill>
                          <a:schemeClr val="dk1"/>
                        </a:solidFill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b="0" lang="ru-RU" sz="1800" u="none" cap="none" strike="noStrike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Открытое хищение имущества</a:t>
                      </a:r>
                      <a:endParaRPr b="0" sz="1800" u="none" cap="none" strike="noStrike">
                        <a:solidFill>
                          <a:schemeClr val="dk1"/>
                        </a:solidFill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101020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b="1" lang="ru-RU" sz="1800" u="none" cap="none" strike="noStrike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Разбой</a:t>
                      </a:r>
                      <a:endParaRPr b="1" sz="1800" u="none" cap="none" strike="noStrike">
                        <a:solidFill>
                          <a:schemeClr val="dk1"/>
                        </a:solidFill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b="0" lang="ru-RU" sz="1800" u="none" cap="none" strike="noStrike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Применение (либо угроза применения) насилия, опасного для жизни или здоровья потерпевшего, с целью непосред- ственного завладения имуществом</a:t>
                      </a:r>
                      <a:endParaRPr b="0" sz="1800" u="none" cap="none" strike="noStrike">
                        <a:solidFill>
                          <a:schemeClr val="dk1"/>
                        </a:solidFill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222242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b="1" lang="ru-RU" sz="1800" u="none" cap="none" strike="noStrike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Вымогательство</a:t>
                      </a:r>
                      <a:endParaRPr b="1" sz="1800" u="none" cap="none" strike="noStrike">
                        <a:solidFill>
                          <a:schemeClr val="dk1"/>
                        </a:solidFill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b="0" lang="ru-RU" sz="1800" u="none" cap="none" strike="noStrike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Требование передачи имущества или права на имущество либо совершения каких-либо действий имущественного характера под угрозой применения насилия к потерпев- шему или его близким, уничтожения или повреждения их имущества, распространения клеветнических или оглаше- ния иных сведений, которые они желают сохранить в тай- не</a:t>
                      </a:r>
                      <a:endParaRPr b="0" sz="1800" u="none" cap="none" strike="noStrike">
                        <a:solidFill>
                          <a:schemeClr val="dk1"/>
                        </a:solidFill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70712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b="1" lang="ru-RU" sz="1800" u="none" cap="none" strike="noStrike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Мошенничество</a:t>
                      </a:r>
                      <a:endParaRPr b="1" sz="1800" u="none" cap="none" strike="noStrike">
                        <a:solidFill>
                          <a:schemeClr val="dk1"/>
                        </a:solidFill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b="0" lang="ru-RU" sz="1800" u="none" cap="none" strike="noStrike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Завладение имуществом либо приобретение права на иму- щество путём обмана или злоупотребления доверием</a:t>
                      </a:r>
                      <a:endParaRPr b="0" sz="1800" u="none" cap="none" strike="noStrike">
                        <a:solidFill>
                          <a:schemeClr val="dk1"/>
                        </a:solidFill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 主题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tandarddesign">
  <a:themeElements>
    <a:clrScheme name="Standarddesign 1">
      <a:dk1>
        <a:srgbClr val="000000"/>
      </a:dk1>
      <a:lt1>
        <a:srgbClr val="FFFFFF"/>
      </a:lt1>
      <a:dk2>
        <a:srgbClr val="4C7013"/>
      </a:dk2>
      <a:lt2>
        <a:srgbClr val="0061B2"/>
      </a:lt2>
      <a:accent1>
        <a:srgbClr val="FEA501"/>
      </a:accent1>
      <a:accent2>
        <a:srgbClr val="C8A058"/>
      </a:accent2>
      <a:accent3>
        <a:srgbClr val="FFFFFF"/>
      </a:accent3>
      <a:accent4>
        <a:srgbClr val="000000"/>
      </a:accent4>
      <a:accent5>
        <a:srgbClr val="FECFAA"/>
      </a:accent5>
      <a:accent6>
        <a:srgbClr val="B5914F"/>
      </a:accent6>
      <a:hlink>
        <a:srgbClr val="C40505"/>
      </a:hlink>
      <a:folHlink>
        <a:srgbClr val="919191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2007-11-27T23:54:21Z</dcterms:created>
  <dc:creator>Ситник П.В.</dc:creator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Автор">
    <vt:lpwstr>Ситник П.В.</vt:lpwstr>
  </property>
  <property fmtid="{D5CDD505-2E9C-101B-9397-08002B2CF9AE}" pid="3" name="Дата создания">
    <vt:lpwstr>07.03.2022</vt:lpwstr>
  </property>
</Properties>
</file>