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LUC6eaPAgtlrjjL1x+qvlPOXD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04B919-378E-47D6-9EA5-A048AAE6CB53}">
  <a:tblStyle styleId="{EF04B919-378E-47D6-9EA5-A048AAE6CB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5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5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5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5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5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5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5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5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5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42" name="Google Shape;14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8" name="Google Shape;1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9" name="Google Shape;14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50" name="Google Shape;15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0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0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PP_BUSI_TLE_Networking_2007_elements3.jpg" id="54" name="Google Shape;5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90821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55" name="Google Shape;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1" y="6200423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56" name="Google Shape;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44645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72" name="Google Shape;72;p19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6" name="Google Shape;106;p23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4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4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4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4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4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5076056" y="2819400"/>
            <a:ext cx="4067944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/>
              <a:t>Социология - наука об обществе (Ч. 1)</a:t>
            </a:r>
            <a:endParaRPr sz="3200"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7452320" y="6260157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279" name="Google Shape;279;p10"/>
          <p:cNvSpPr txBox="1"/>
          <p:nvPr/>
        </p:nvSpPr>
        <p:spPr>
          <a:xfrm>
            <a:off x="213084" y="5805264"/>
            <a:ext cx="8064896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Социологию подразделяют на макросоциологию и микросоциологию в зависимости от того, на каком уровне изучается общество - макроуровне или микроуровне.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0" name="Google Shape;280;p10"/>
          <p:cNvGrpSpPr/>
          <p:nvPr/>
        </p:nvGrpSpPr>
        <p:grpSpPr>
          <a:xfrm>
            <a:off x="218237" y="1209726"/>
            <a:ext cx="8054588" cy="4438546"/>
            <a:chOff x="5153" y="12974"/>
            <a:chExt cx="8054588" cy="4438546"/>
          </a:xfrm>
        </p:grpSpPr>
        <p:sp>
          <p:nvSpPr>
            <p:cNvPr id="281" name="Google Shape;281;p10"/>
            <p:cNvSpPr/>
            <p:nvPr/>
          </p:nvSpPr>
          <p:spPr>
            <a:xfrm>
              <a:off x="6164476" y="2232248"/>
              <a:ext cx="91440" cy="6564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4032448" y="770262"/>
              <a:ext cx="2177748" cy="6564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0"/>
            <p:cNvSpPr/>
            <p:nvPr/>
          </p:nvSpPr>
          <p:spPr>
            <a:xfrm>
              <a:off x="1808979" y="2232248"/>
              <a:ext cx="91440" cy="6564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0"/>
            <p:cNvSpPr/>
            <p:nvPr/>
          </p:nvSpPr>
          <p:spPr>
            <a:xfrm>
              <a:off x="1854699" y="770262"/>
              <a:ext cx="2177748" cy="6564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0"/>
            <p:cNvSpPr/>
            <p:nvPr/>
          </p:nvSpPr>
          <p:spPr>
            <a:xfrm>
              <a:off x="2469579" y="12974"/>
              <a:ext cx="3125737" cy="75728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2469579" y="12974"/>
              <a:ext cx="3125737" cy="7572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5153" y="1426667"/>
              <a:ext cx="3699091" cy="8055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5153" y="1426667"/>
              <a:ext cx="3699091" cy="8055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Макросоциология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75435" y="2888652"/>
              <a:ext cx="3558527" cy="15628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75435" y="2888652"/>
              <a:ext cx="3558527" cy="15628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Изучает социальную структуру общества, социальные институты, большие социальные группы, социальные общности и слои, а также процессы, происходящие в них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4360650" y="1426667"/>
              <a:ext cx="3699091" cy="8055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4360650" y="1426667"/>
              <a:ext cx="3699091" cy="8055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Микросоциология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4430932" y="2888652"/>
              <a:ext cx="3558527" cy="15628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4430932" y="2888652"/>
              <a:ext cx="3558527" cy="15628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Изучает малые социальные взаимодействия и группы, социальные сети и отношения, возникающие между отдельными людьми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215110" y="2347178"/>
            <a:ext cx="8060843" cy="3099746"/>
            <a:chOff x="2026" y="1150426"/>
            <a:chExt cx="8060843" cy="3099746"/>
          </a:xfrm>
        </p:grpSpPr>
        <p:sp>
          <p:nvSpPr>
            <p:cNvPr id="301" name="Google Shape;301;p11"/>
            <p:cNvSpPr/>
            <p:nvPr/>
          </p:nvSpPr>
          <p:spPr>
            <a:xfrm>
              <a:off x="4032448" y="1721672"/>
              <a:ext cx="2851501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11"/>
            <p:cNvSpPr/>
            <p:nvPr/>
          </p:nvSpPr>
          <p:spPr>
            <a:xfrm>
              <a:off x="3985985" y="1721672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974" y="0"/>
                  </a:moveTo>
                  <a:lnTo>
                    <a:pt x="60974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11"/>
            <p:cNvSpPr/>
            <p:nvPr/>
          </p:nvSpPr>
          <p:spPr>
            <a:xfrm>
              <a:off x="1180204" y="1721672"/>
              <a:ext cx="2852243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1"/>
            <p:cNvSpPr/>
            <p:nvPr/>
          </p:nvSpPr>
          <p:spPr>
            <a:xfrm>
              <a:off x="1113689" y="1150426"/>
              <a:ext cx="5837516" cy="57124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1"/>
            <p:cNvSpPr txBox="1"/>
            <p:nvPr/>
          </p:nvSpPr>
          <p:spPr>
            <a:xfrm>
              <a:off x="1113689" y="1150426"/>
              <a:ext cx="5837516" cy="5712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Современная социологическая наука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2026" y="2216818"/>
              <a:ext cx="2356354" cy="20333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2026" y="2216818"/>
              <a:ext cx="2356354" cy="20333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фундаментальные, общесоциологичес- кие теории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2853527" y="2216818"/>
              <a:ext cx="2356354" cy="20333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 txBox="1"/>
            <p:nvPr/>
          </p:nvSpPr>
          <p:spPr>
            <a:xfrm>
              <a:off x="2853527" y="2216818"/>
              <a:ext cx="2356354" cy="20333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специальные (частные) социологические теории (или теории среднего уровня)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705029" y="2216818"/>
              <a:ext cx="2357840" cy="203119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 txBox="1"/>
            <p:nvPr/>
          </p:nvSpPr>
          <p:spPr>
            <a:xfrm>
              <a:off x="5705029" y="2216818"/>
              <a:ext cx="2357840" cy="20311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конкретно- социологические исследования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grpSp>
        <p:nvGrpSpPr>
          <p:cNvPr id="317" name="Google Shape;317;p12"/>
          <p:cNvGrpSpPr/>
          <p:nvPr/>
        </p:nvGrpSpPr>
        <p:grpSpPr>
          <a:xfrm>
            <a:off x="251521" y="1196752"/>
            <a:ext cx="8026458" cy="5463235"/>
            <a:chOff x="38437" y="0"/>
            <a:chExt cx="8026458" cy="5463235"/>
          </a:xfrm>
        </p:grpSpPr>
        <p:sp>
          <p:nvSpPr>
            <p:cNvPr id="318" name="Google Shape;318;p12"/>
            <p:cNvSpPr/>
            <p:nvPr/>
          </p:nvSpPr>
          <p:spPr>
            <a:xfrm>
              <a:off x="3430825" y="736521"/>
              <a:ext cx="607781" cy="42273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12"/>
            <p:cNvSpPr/>
            <p:nvPr/>
          </p:nvSpPr>
          <p:spPr>
            <a:xfrm>
              <a:off x="4038607" y="736521"/>
              <a:ext cx="633899" cy="30032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12"/>
            <p:cNvSpPr/>
            <p:nvPr/>
          </p:nvSpPr>
          <p:spPr>
            <a:xfrm>
              <a:off x="3430825" y="736521"/>
              <a:ext cx="607781" cy="30207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2"/>
            <p:cNvSpPr/>
            <p:nvPr/>
          </p:nvSpPr>
          <p:spPr>
            <a:xfrm>
              <a:off x="4038607" y="736521"/>
              <a:ext cx="608343" cy="18510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2"/>
            <p:cNvSpPr/>
            <p:nvPr/>
          </p:nvSpPr>
          <p:spPr>
            <a:xfrm>
              <a:off x="3430825" y="736521"/>
              <a:ext cx="607781" cy="18374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12"/>
            <p:cNvSpPr/>
            <p:nvPr/>
          </p:nvSpPr>
          <p:spPr>
            <a:xfrm>
              <a:off x="4038607" y="736521"/>
              <a:ext cx="633899" cy="6269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2"/>
            <p:cNvSpPr/>
            <p:nvPr/>
          </p:nvSpPr>
          <p:spPr>
            <a:xfrm>
              <a:off x="3430825" y="736521"/>
              <a:ext cx="607781" cy="6542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2"/>
            <p:cNvSpPr/>
            <p:nvPr/>
          </p:nvSpPr>
          <p:spPr>
            <a:xfrm>
              <a:off x="1802129" y="0"/>
              <a:ext cx="4472955" cy="7365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802129" y="0"/>
              <a:ext cx="4472955" cy="7365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Отрасли социологии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38437" y="891367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38437" y="891367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культуры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4672507" y="864098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4672507" y="864098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медицины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38437" y="2074621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2"/>
            <p:cNvSpPr txBox="1"/>
            <p:nvPr/>
          </p:nvSpPr>
          <p:spPr>
            <a:xfrm>
              <a:off x="38437" y="2074621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образования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4646951" y="2088232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4646951" y="2088232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политики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38437" y="3257876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2"/>
            <p:cNvSpPr txBox="1"/>
            <p:nvPr/>
          </p:nvSpPr>
          <p:spPr>
            <a:xfrm>
              <a:off x="38437" y="3257876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права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4672507" y="3240360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4672507" y="3240360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религии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38437" y="4464498"/>
              <a:ext cx="3392388" cy="99873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38437" y="4464498"/>
              <a:ext cx="3392388" cy="998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науки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grpSp>
        <p:nvGrpSpPr>
          <p:cNvPr id="346" name="Google Shape;346;p13"/>
          <p:cNvGrpSpPr/>
          <p:nvPr/>
        </p:nvGrpSpPr>
        <p:grpSpPr>
          <a:xfrm>
            <a:off x="213084" y="1196752"/>
            <a:ext cx="8064895" cy="5427988"/>
            <a:chOff x="0" y="0"/>
            <a:chExt cx="8064895" cy="5427988"/>
          </a:xfrm>
        </p:grpSpPr>
        <p:sp>
          <p:nvSpPr>
            <p:cNvPr id="347" name="Google Shape;347;p13"/>
            <p:cNvSpPr/>
            <p:nvPr/>
          </p:nvSpPr>
          <p:spPr>
            <a:xfrm>
              <a:off x="4040884" y="1008848"/>
              <a:ext cx="609698" cy="3778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3"/>
            <p:cNvSpPr/>
            <p:nvPr/>
          </p:nvSpPr>
          <p:spPr>
            <a:xfrm>
              <a:off x="3414312" y="1008848"/>
              <a:ext cx="626572" cy="380217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9" name="Google Shape;349;p13"/>
            <p:cNvSpPr/>
            <p:nvPr/>
          </p:nvSpPr>
          <p:spPr>
            <a:xfrm>
              <a:off x="4040884" y="1008848"/>
              <a:ext cx="609698" cy="23341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0" name="Google Shape;350;p13"/>
            <p:cNvSpPr/>
            <p:nvPr/>
          </p:nvSpPr>
          <p:spPr>
            <a:xfrm>
              <a:off x="3414312" y="1008848"/>
              <a:ext cx="626572" cy="23155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3"/>
            <p:cNvSpPr/>
            <p:nvPr/>
          </p:nvSpPr>
          <p:spPr>
            <a:xfrm>
              <a:off x="4040884" y="1008848"/>
              <a:ext cx="609698" cy="7914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3414312" y="1008848"/>
              <a:ext cx="626572" cy="82883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3" name="Google Shape;353;p13"/>
            <p:cNvSpPr/>
            <p:nvPr/>
          </p:nvSpPr>
          <p:spPr>
            <a:xfrm>
              <a:off x="977474" y="0"/>
              <a:ext cx="6126821" cy="10088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977474" y="0"/>
              <a:ext cx="6126821" cy="10088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Отрасли социологии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0" y="1220723"/>
              <a:ext cx="3414312" cy="1233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0" y="1220723"/>
              <a:ext cx="3414312" cy="1233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детства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650583" y="1183371"/>
              <a:ext cx="3414312" cy="1233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4650583" y="1183371"/>
              <a:ext cx="3414312" cy="1233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семьи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0" y="2707392"/>
              <a:ext cx="3414312" cy="1233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0" y="2707392"/>
              <a:ext cx="3414312" cy="1233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молодёжи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4650583" y="2726034"/>
              <a:ext cx="3414312" cy="1233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 txBox="1"/>
            <p:nvPr/>
          </p:nvSpPr>
          <p:spPr>
            <a:xfrm>
              <a:off x="4650583" y="2726034"/>
              <a:ext cx="3414312" cy="1233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труда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0" y="4194061"/>
              <a:ext cx="3414312" cy="1233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 txBox="1"/>
            <p:nvPr/>
          </p:nvSpPr>
          <p:spPr>
            <a:xfrm>
              <a:off x="0" y="4194061"/>
              <a:ext cx="3414312" cy="1233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девиантного поведения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650583" y="4170068"/>
              <a:ext cx="3414312" cy="1233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 txBox="1"/>
            <p:nvPr/>
          </p:nvSpPr>
          <p:spPr>
            <a:xfrm>
              <a:off x="4650583" y="4170068"/>
              <a:ext cx="3414312" cy="1233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Социология публичной сферы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 коммуникаций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 урока</a:t>
            </a:r>
            <a:endParaRPr/>
          </a:p>
        </p:txBody>
      </p:sp>
      <p:sp>
        <p:nvSpPr>
          <p:cNvPr id="174" name="Google Shape;174;p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Основные понятия социологии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Методы социологического исследова- ния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sp>
        <p:nvSpPr>
          <p:cNvPr id="180" name="Google Shape;180;p3"/>
          <p:cNvSpPr txBox="1"/>
          <p:nvPr/>
        </p:nvSpPr>
        <p:spPr>
          <a:xfrm>
            <a:off x="179512" y="3573016"/>
            <a:ext cx="8064900" cy="31401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Социология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(от лат. societas - общество + др.-греч. λόγος - наука) - это нау- ка об обществе, составляющих его системах, закономерностях его  функ- ционирования и развития,  социальных институтах, отношениях и общ- ностях. Социология изучает самый сложный объект - человеческое  общес- тво, его структуру, законы развития, поведение людей. Социологов интере- суют ответы на вопросы: по каким причинам  одни общества процветают и уходят в своём развитии далеко вперёд, а другие запаздывают, почему про- исходят разводы и межнациональные конфликты, какие законы  управ- ляют поведением людей и управляемо ли оно вообще, в чём состоят  зако- номерности социальных действий и массового поведения людей, какова роль личности в обществе. 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1268758"/>
            <a:ext cx="1486726" cy="217969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2" name="Google Shape;182;p3"/>
          <p:cNvSpPr/>
          <p:nvPr/>
        </p:nvSpPr>
        <p:spPr>
          <a:xfrm>
            <a:off x="3239508" y="2728368"/>
            <a:ext cx="3707182" cy="72008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«Социология - наука о социальной жизни человека, групп и обществ»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3" name="Google Shape;183;p3"/>
          <p:cNvGrpSpPr/>
          <p:nvPr/>
        </p:nvGrpSpPr>
        <p:grpSpPr>
          <a:xfrm>
            <a:off x="3261352" y="1268758"/>
            <a:ext cx="2267022" cy="595514"/>
            <a:chOff x="-58992" y="1180738"/>
            <a:chExt cx="2567551" cy="2282288"/>
          </a:xfrm>
        </p:grpSpPr>
        <p:sp>
          <p:nvSpPr>
            <p:cNvPr id="184" name="Google Shape;184;p3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Энтони Гидденс, 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английский социолог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sp>
        <p:nvSpPr>
          <p:cNvPr id="191" name="Google Shape;191;p4"/>
          <p:cNvSpPr txBox="1"/>
          <p:nvPr/>
        </p:nvSpPr>
        <p:spPr>
          <a:xfrm>
            <a:off x="4520380" y="4657177"/>
            <a:ext cx="3744300" cy="2031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Считается, что впервые слово «социология», обозначающее об- ласть научного знания, было вве- дено в научный оборот француз- ским мыслителем XIX в. Огюстом Контом в работе «Курс позитив- ной философии». 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4499992" y="1240555"/>
            <a:ext cx="1368152" cy="360040"/>
            <a:chOff x="-58992" y="1180738"/>
            <a:chExt cx="2567551" cy="2282288"/>
          </a:xfrm>
        </p:grpSpPr>
        <p:sp>
          <p:nvSpPr>
            <p:cNvPr id="193" name="Google Shape;193;p4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Огюст Конт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3" y="1241428"/>
            <a:ext cx="4211802" cy="547090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sp>
        <p:nvSpPr>
          <p:cNvPr id="201" name="Google Shape;201;p5"/>
          <p:cNvSpPr txBox="1"/>
          <p:nvPr/>
        </p:nvSpPr>
        <p:spPr>
          <a:xfrm>
            <a:off x="4427984" y="1124744"/>
            <a:ext cx="3877800" cy="56337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Как и многие другие философы конца XVIII - первой половины XIX в., О.Конт находился под воздейст- вием больших успехов в области естественных наук. Поэтому он, рассматривая проблемы общества и социального поведения, поднял на щит девиз «Порядок и прог- ресс», где порядок понимался по аналогии с физикой как симмет- ричность и уравновешенность структурных элементов общества (индивидов и групп), а прогресс - как использование знаний об об- ществе прежде всего для решения конкретных проблем, направлен- ных на оптимизацию человеческих отношений, в чём, по его мнению, наблюдалось отставание от других наук.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>
            <a:off x="683568" y="6309320"/>
            <a:ext cx="3096344" cy="360040"/>
            <a:chOff x="-58992" y="1180738"/>
            <a:chExt cx="2567551" cy="2282288"/>
          </a:xfrm>
        </p:grpSpPr>
        <p:sp>
          <p:nvSpPr>
            <p:cNvPr id="203" name="Google Shape;203;p5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Огюст Конт. Худ. Ж.-П.Дальбер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Portrait dAuguste Comte (maison dA. Comte, Paris) (2424895050).jpg" id="205" name="Google Shape;2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5" y="1275792"/>
            <a:ext cx="4143232" cy="496152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sp>
        <p:nvSpPr>
          <p:cNvPr id="211" name="Google Shape;211;p6"/>
          <p:cNvSpPr txBox="1"/>
          <p:nvPr/>
        </p:nvSpPr>
        <p:spPr>
          <a:xfrm>
            <a:off x="213084" y="5229200"/>
            <a:ext cx="8064900" cy="1477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Однако Конт, будучи первооткрывателем социологии, не провёл ни одного анкетного опроса, не построил ни одной статистической таблицы, не про- верил на практике ни одной научной гипотезы. Только в конце XIX в. появ- ляется плеяда великих учёных (прежде всего это М.Вебер, Г.Спенсер, Э.Дюркгейм),  воплотивших его замысел в жизнь. 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2" name="Google Shape;212;p6"/>
          <p:cNvGrpSpPr/>
          <p:nvPr/>
        </p:nvGrpSpPr>
        <p:grpSpPr>
          <a:xfrm>
            <a:off x="713290" y="4725144"/>
            <a:ext cx="1382656" cy="360042"/>
            <a:chOff x="-58992" y="1180738"/>
            <a:chExt cx="2567551" cy="2282288"/>
          </a:xfrm>
        </p:grpSpPr>
        <p:sp>
          <p:nvSpPr>
            <p:cNvPr id="213" name="Google Shape;213;p6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Макс Вебер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337" y="1282588"/>
            <a:ext cx="2088231" cy="3334817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0527" y="1282588"/>
            <a:ext cx="2150009" cy="33336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217" name="Google Shape;217;p6"/>
          <p:cNvGrpSpPr/>
          <p:nvPr/>
        </p:nvGrpSpPr>
        <p:grpSpPr>
          <a:xfrm>
            <a:off x="3376594" y="4735689"/>
            <a:ext cx="1737876" cy="360042"/>
            <a:chOff x="-58992" y="1180738"/>
            <a:chExt cx="2567551" cy="2282288"/>
          </a:xfrm>
        </p:grpSpPr>
        <p:sp>
          <p:nvSpPr>
            <p:cNvPr id="218" name="Google Shape;218;p6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Герберт Спенсер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20" name="Google Shape;22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2133" y="1283805"/>
            <a:ext cx="2222400" cy="33336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221" name="Google Shape;221;p6"/>
          <p:cNvGrpSpPr/>
          <p:nvPr/>
        </p:nvGrpSpPr>
        <p:grpSpPr>
          <a:xfrm>
            <a:off x="5996282" y="4725144"/>
            <a:ext cx="2016224" cy="360042"/>
            <a:chOff x="-58992" y="1180738"/>
            <a:chExt cx="2567551" cy="2282288"/>
          </a:xfrm>
        </p:grpSpPr>
        <p:sp>
          <p:nvSpPr>
            <p:cNvPr id="222" name="Google Shape;222;p6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Эмиль Дюкргейм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graphicFrame>
        <p:nvGraphicFramePr>
          <p:cNvPr id="229" name="Google Shape;229;p7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{EF04B919-378E-47D6-9EA5-A048AAE6CB53}</a:tableStyleId>
              </a:tblPr>
              <a:tblGrid>
                <a:gridCol w="2232250"/>
                <a:gridCol w="5760650"/>
              </a:tblGrid>
              <a:tr h="456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социологии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05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Гуманистическая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Содействие улучшению взаимопонимания между людьми, совершенствованию социальных отноше- 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70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Познавательная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Связана с изучением закономерностей и тенденций развития, функционирования социальной системы и осуществляется на всех уровнях и во всех структур- ных элементах социологии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31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Прогностическая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Выработка научно обоснованных прогнозов о тен- денциях развития социальных процессов, представ- ление альтернативных сценариев будущих процес- сов, определение диапазона возможностей, откры- вающихся перед людьми на данном историческом этапе, расчёт вероятных потерь и долгосрочных пос- ледствий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graphicFrame>
        <p:nvGraphicFramePr>
          <p:cNvPr id="235" name="Google Shape;235;p8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{EF04B919-378E-47D6-9EA5-A048AAE6CB53}</a:tableStyleId>
              </a:tblPr>
              <a:tblGrid>
                <a:gridCol w="2232250"/>
                <a:gridCol w="5760650"/>
              </a:tblGrid>
              <a:tr h="687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социологии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201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Управленческая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Связана с проблемами управления социальной сис- темой. Результаты социологических исследований, прогнозы, методики, тесты служат исходным мате- риалом для разработки управленческих решений на различных уровнях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7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Организационно- технологическая	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социальных технологий (социальных проектов) и их внедрение в практическую жизнь (прикладная социология)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6" name="Google Shape;236;p8"/>
          <p:cNvSpPr/>
          <p:nvPr/>
        </p:nvSpPr>
        <p:spPr>
          <a:xfrm>
            <a:off x="251520" y="5877272"/>
            <a:ext cx="7992888" cy="72008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«Знать - чтобы предвидеть, предвидеть - чтобы регулировать». (О. Конт)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Основные понятия социологии</a:t>
            </a:r>
            <a:endParaRPr sz="3600"/>
          </a:p>
        </p:txBody>
      </p:sp>
      <p:grpSp>
        <p:nvGrpSpPr>
          <p:cNvPr id="242" name="Google Shape;242;p9"/>
          <p:cNvGrpSpPr/>
          <p:nvPr/>
        </p:nvGrpSpPr>
        <p:grpSpPr>
          <a:xfrm>
            <a:off x="1547666" y="1340775"/>
            <a:ext cx="5384513" cy="5191275"/>
            <a:chOff x="1334582" y="144023"/>
            <a:chExt cx="5384513" cy="5191275"/>
          </a:xfrm>
        </p:grpSpPr>
        <p:sp>
          <p:nvSpPr>
            <p:cNvPr id="243" name="Google Shape;243;p9"/>
            <p:cNvSpPr/>
            <p:nvPr/>
          </p:nvSpPr>
          <p:spPr>
            <a:xfrm>
              <a:off x="2862076" y="1765463"/>
              <a:ext cx="2360936" cy="194113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3243681" y="2079214"/>
              <a:ext cx="1597726" cy="1313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Ключевые понятия социологии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325717" y="836761"/>
              <a:ext cx="846647" cy="729498"/>
            </a:xfrm>
            <a:prstGeom prst="hexagon">
              <a:avLst>
                <a:gd fmla="val 28900" name="adj"/>
                <a:gd fmla="val 115470" name="vf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062775" y="144023"/>
              <a:ext cx="2064544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3386326" y="393343"/>
              <a:ext cx="1417442" cy="10922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институт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313820" y="2200535"/>
              <a:ext cx="846647" cy="729498"/>
            </a:xfrm>
            <a:prstGeom prst="hexagon">
              <a:avLst>
                <a:gd fmla="val 28900" name="adj"/>
                <a:gd fmla="val 115470" name="vf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708055" y="1004751"/>
              <a:ext cx="1973443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5024014" y="1259461"/>
              <a:ext cx="1341525" cy="10814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роль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627420" y="3739980"/>
              <a:ext cx="846647" cy="729498"/>
            </a:xfrm>
            <a:prstGeom prst="hexagon">
              <a:avLst>
                <a:gd fmla="val 28900" name="adj"/>
                <a:gd fmla="val 115470" name="vf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694475" y="2880312"/>
              <a:ext cx="2024620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5014699" y="3131934"/>
              <a:ext cx="1384172" cy="10876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структура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924730" y="3899780"/>
              <a:ext cx="846647" cy="729498"/>
            </a:xfrm>
            <a:prstGeom prst="hexagon">
              <a:avLst>
                <a:gd fmla="val 28900" name="adj"/>
                <a:gd fmla="val 115470" name="vf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990772" y="3744411"/>
              <a:ext cx="2085268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3316050" y="3992571"/>
              <a:ext cx="1434712" cy="1094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статус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1920445" y="2536553"/>
              <a:ext cx="846647" cy="729498"/>
            </a:xfrm>
            <a:prstGeom prst="hexagon">
              <a:avLst>
                <a:gd fmla="val 28900" name="adj"/>
                <a:gd fmla="val 115470" name="vf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1476538" y="2776074"/>
              <a:ext cx="1838926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 txBox="1"/>
            <p:nvPr/>
          </p:nvSpPr>
          <p:spPr>
            <a:xfrm>
              <a:off x="1781287" y="3039718"/>
              <a:ext cx="1229428" cy="10635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Социаль- ная страта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1334582" y="999142"/>
              <a:ext cx="2066051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 txBox="1"/>
            <p:nvPr/>
          </p:nvSpPr>
          <p:spPr>
            <a:xfrm>
              <a:off x="1658258" y="1248377"/>
              <a:ext cx="1418699" cy="1092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стратифика-ция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107504" y="3177377"/>
            <a:ext cx="2024620" cy="1590887"/>
            <a:chOff x="4862975" y="2808309"/>
            <a:chExt cx="2024620" cy="1590887"/>
          </a:xfrm>
        </p:grpSpPr>
        <p:sp>
          <p:nvSpPr>
            <p:cNvPr id="263" name="Google Shape;263;p9"/>
            <p:cNvSpPr/>
            <p:nvPr/>
          </p:nvSpPr>
          <p:spPr>
            <a:xfrm>
              <a:off x="4862975" y="2808309"/>
              <a:ext cx="2024620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183199" y="3059931"/>
              <a:ext cx="1384172" cy="10876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группа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5" name="Google Shape;265;p9"/>
          <p:cNvGrpSpPr/>
          <p:nvPr/>
        </p:nvGrpSpPr>
        <p:grpSpPr>
          <a:xfrm>
            <a:off x="6402070" y="3085320"/>
            <a:ext cx="2024620" cy="1590887"/>
            <a:chOff x="4862975" y="2808309"/>
            <a:chExt cx="2024620" cy="1590887"/>
          </a:xfrm>
        </p:grpSpPr>
        <p:sp>
          <p:nvSpPr>
            <p:cNvPr id="266" name="Google Shape;266;p9"/>
            <p:cNvSpPr/>
            <p:nvPr/>
          </p:nvSpPr>
          <p:spPr>
            <a:xfrm>
              <a:off x="4862975" y="2808309"/>
              <a:ext cx="2024620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183199" y="3059931"/>
              <a:ext cx="1384172" cy="10876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контроль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6420580" y="5013176"/>
            <a:ext cx="2024620" cy="1590887"/>
            <a:chOff x="4862975" y="2808309"/>
            <a:chExt cx="2024620" cy="1590887"/>
          </a:xfrm>
        </p:grpSpPr>
        <p:sp>
          <p:nvSpPr>
            <p:cNvPr id="269" name="Google Shape;269;p9"/>
            <p:cNvSpPr/>
            <p:nvPr/>
          </p:nvSpPr>
          <p:spPr>
            <a:xfrm>
              <a:off x="4862975" y="2808309"/>
              <a:ext cx="2024620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183199" y="3059931"/>
              <a:ext cx="1384172" cy="10876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-5771" y="1412776"/>
            <a:ext cx="2024620" cy="1590887"/>
            <a:chOff x="4862975" y="2808309"/>
            <a:chExt cx="2024620" cy="1590887"/>
          </a:xfrm>
        </p:grpSpPr>
        <p:sp>
          <p:nvSpPr>
            <p:cNvPr id="272" name="Google Shape;272;p9"/>
            <p:cNvSpPr/>
            <p:nvPr/>
          </p:nvSpPr>
          <p:spPr>
            <a:xfrm>
              <a:off x="4862975" y="2808309"/>
              <a:ext cx="2024620" cy="159088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5183199" y="3059931"/>
              <a:ext cx="1384172" cy="10876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Социализа- 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09.09.2020</vt:lpwstr>
  </property>
</Properties>
</file>