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Bookman Old Style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Quattrocento Sans" charset="0"/>
      <p:regular r:id="rId32"/>
      <p:bold r:id="rId33"/>
      <p:italic r:id="rId34"/>
      <p:boldItalic r:id="rId35"/>
    </p:embeddedFont>
    <p:embeddedFont>
      <p:font typeface="Cambria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TR22hxx6n6eNDBPm9Tn9kPi/U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4C8168-8F93-4841-82A4-D0A0D331ACFE}">
  <a:tblStyle styleId="{3C4C8168-8F93-4841-82A4-D0A0D331ACFE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DD1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1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00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a9d84d5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fa9d84d5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1fa9d84d51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a9d84d5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fa9d84d5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1fa9d84d51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3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23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24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5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25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25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sz="4000" b="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2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3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4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sz="20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sz="20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sz="4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57199" y="3097538"/>
            <a:ext cx="8229600" cy="20436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Экономика как наука</a:t>
            </a:r>
            <a:endParaRPr sz="48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b="1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sz="16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sz="1600" b="1" i="0" u="none" strike="noStrike" cap="non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2023</a:t>
            </a:r>
            <a:endParaRPr sz="16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203625" y="5229200"/>
            <a:ext cx="8832872" cy="149735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Представителями классической школы были У.Петти, А.Смит, Д. Рикардо, Ж.Б.Сэй, Т.Мальтус, Дж.С.Милль. По их мнению, труд - единственный источник стоимости товара, которая в свою очередь является всеобщей формой богатства, воплощён- ной в товарах и деньгах, и лежит в основе всех форм распределения доходов в об- ществе.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2742263" y="4509119"/>
            <a:ext cx="16626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 Батист Сэй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(1767-1832)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499980" y="4509120"/>
            <a:ext cx="14985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Уильям Петти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(1623-1687)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" name="Google Shape;209;p10" descr="Картинки по запросу William Pet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356363"/>
            <a:ext cx="2283376" cy="303007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0" name="Google Shape;210;p10" descr="Картинки по запросу Жан-Батист Сэй"/>
          <p:cNvPicPr preferRelativeResize="0"/>
          <p:nvPr/>
        </p:nvPicPr>
        <p:blipFill rotWithShape="1">
          <a:blip r:embed="rId4">
            <a:alphaModFix/>
          </a:blip>
          <a:srcRect l="7572" r="7994"/>
          <a:stretch/>
        </p:blipFill>
        <p:spPr>
          <a:xfrm>
            <a:off x="2493566" y="1356362"/>
            <a:ext cx="2160031" cy="303007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1" name="Google Shape;211;p10" descr="Картинки по запросу Томас Мальтус"/>
          <p:cNvPicPr preferRelativeResize="0"/>
          <p:nvPr/>
        </p:nvPicPr>
        <p:blipFill rotWithShape="1">
          <a:blip r:embed="rId5">
            <a:alphaModFix/>
          </a:blip>
          <a:srcRect r="11131"/>
          <a:stretch/>
        </p:blipFill>
        <p:spPr>
          <a:xfrm>
            <a:off x="4761578" y="1356362"/>
            <a:ext cx="2120870" cy="303007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2" name="Google Shape;212;p10"/>
          <p:cNvSpPr txBox="1"/>
          <p:nvPr/>
        </p:nvSpPr>
        <p:spPr>
          <a:xfrm>
            <a:off x="5047185" y="4535714"/>
            <a:ext cx="15498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Мальтус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(1766-1834)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10" descr="Картинки по запросу Джон Стюарт Милль"/>
          <p:cNvPicPr preferRelativeResize="0"/>
          <p:nvPr/>
        </p:nvPicPr>
        <p:blipFill rotWithShape="1">
          <a:blip r:embed="rId6">
            <a:alphaModFix/>
          </a:blip>
          <a:srcRect r="16741"/>
          <a:stretch/>
        </p:blipFill>
        <p:spPr>
          <a:xfrm>
            <a:off x="7013709" y="1356364"/>
            <a:ext cx="2022787" cy="303007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4" name="Google Shape;214;p10"/>
          <p:cNvSpPr txBox="1"/>
          <p:nvPr/>
        </p:nvSpPr>
        <p:spPr>
          <a:xfrm>
            <a:off x="7040633" y="4541278"/>
            <a:ext cx="19689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Ст.арт Милль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(1806-1873)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203625" y="4725144"/>
            <a:ext cx="8832872" cy="2001408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Опираясь на высшие достижения классической школы, во второй половине XIX – начале XX в. Карл Маркс и Фридрих Энгельс создали теоретическую концепцию, получившую обобщенное название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марксизма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Они считали, что основой жизни человеческого общества выступает материальное производство. Производствен- ные отношения предопределяют отношения по поводу распределения, обмена и потребления и находятся во взаимосвязи с производительными силами общества, образуя способ производства.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4383103" y="3950934"/>
            <a:ext cx="18138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Энгельс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(1820-1895)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2723406" y="1337313"/>
            <a:ext cx="2454326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 (1818-1883)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4" name="Google Shape;224;p11" descr="Картинки по запросу карл маркс портре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337313"/>
            <a:ext cx="2232248" cy="317475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11" descr="Картинки по запросу friedrich enge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4817" y="1337313"/>
            <a:ext cx="2448968" cy="317475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203625" y="5445224"/>
            <a:ext cx="8832872" cy="1281328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конце XIX в.- начале XX в.  в рамках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неоклассической школы 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была разработана современная теория рынка: механизмы ценообразования, формирования равно- весной цены, взаимодействия спроса и предложения и др. Основные представи- тели - И.Тютен, Г.Госсен, К.Менгер, А. Маршалл и др.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2329514" y="4656151"/>
            <a:ext cx="21879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Герман Генрих Госсен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(1810-1858)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41758" y="4656151"/>
            <a:ext cx="19452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Иоганн фон Тюнен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(1783-1850)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77" y="1628800"/>
            <a:ext cx="2040859" cy="2986622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12" descr="Картинки по запросу Hermann Heinrich Goss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744" y="1628800"/>
            <a:ext cx="2311385" cy="2986622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12" descr="CarlMeng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8196" y="1615852"/>
            <a:ext cx="1969201" cy="2986622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8" name="Google Shape;238;p12"/>
          <p:cNvSpPr txBox="1"/>
          <p:nvPr/>
        </p:nvSpPr>
        <p:spPr>
          <a:xfrm>
            <a:off x="4999617" y="4656151"/>
            <a:ext cx="1446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Менгер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(1840-1921)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9" name="Google Shape;239;p12" descr="Alfred Marshal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1986" y="1631851"/>
            <a:ext cx="2127555" cy="300410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0" name="Google Shape;240;p12"/>
          <p:cNvSpPr txBox="1"/>
          <p:nvPr/>
        </p:nvSpPr>
        <p:spPr>
          <a:xfrm>
            <a:off x="6951749" y="4672080"/>
            <a:ext cx="19281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Альфред Маршалл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(1842-1924)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203625" y="5157192"/>
            <a:ext cx="8832872" cy="1569360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XIX-XX вв. распространение получил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институционализм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Его представители (Т.Веблен, Дж. Коммонс, У.Митчелл, Дж.К.Гелбрейт) считали, что в основе экономи- ческих процессов лежат внеэкономические факторы, связанные с социальным ок- ружением, различного рода институтами, формирующими привычные способы мышления и действий для групп или обычаи для народа.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2761795" y="4442084"/>
            <a:ext cx="16134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Коммонс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(1862-1945)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375567" y="4442085"/>
            <a:ext cx="17631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Торстейн Веблен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(1857-1929)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9" name="Google Shape;249;p13" descr="Картинки по запросу Торстейн Бунде Вебле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20" y="1556792"/>
            <a:ext cx="2146134" cy="281328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13" descr="Картинки по запросу Джон Роджерс Коммон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394" y="1548951"/>
            <a:ext cx="1902064" cy="281328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13" descr="Картинки по запросу Митчелл, Уэсли Клэ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9257" y="1564629"/>
            <a:ext cx="1896155" cy="279760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13"/>
          <p:cNvSpPr txBox="1"/>
          <p:nvPr/>
        </p:nvSpPr>
        <p:spPr>
          <a:xfrm>
            <a:off x="4970825" y="4442085"/>
            <a:ext cx="16530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Уэсли Митчелл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(1874-1948)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3" name="Google Shape;253;p13" descr="Картинки по запросу Гэлбрейт, Джон Кеннет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9497" y="1564630"/>
            <a:ext cx="1885054" cy="279760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4" name="Google Shape;254;p13"/>
          <p:cNvSpPr txBox="1"/>
          <p:nvPr/>
        </p:nvSpPr>
        <p:spPr>
          <a:xfrm>
            <a:off x="6796836" y="4442082"/>
            <a:ext cx="2310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Кеннет Гелбрейт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(1908-2006)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Экономические школы</a:t>
            </a:r>
            <a:endParaRPr sz="40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06584" y="4943070"/>
            <a:ext cx="8832872" cy="1785384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1930-е гг. в качестве реакции на Великую депрессию в США появляется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кейн- сианство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Оно играет заметную роль на протяжении XX-XXI вв. Представители этой школы (Дж.М.Кейнс, Р.Харрод, Дж.Робинсон, П.Самуэльсон) считают, что государство должно активно вмешиваться в экономику через финансирование каких-либо работ, что ведёт к увеличению совокупного спроса, оживлению дело- вой активности и увеличению занятости населения.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2657638" y="4335379"/>
            <a:ext cx="18654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Рой Форбс Харрод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(1900-1978)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196437" y="4335380"/>
            <a:ext cx="21726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Мейнард Кейнс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(1883-1946)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5" name="Google Shape;265;p14" descr="Картинки по запросу Джон Мейнард Кейн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25" y="1365713"/>
            <a:ext cx="2158206" cy="287760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14" descr="Картинки по запросу Sir Roy Forbes Harr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5039" y="1364572"/>
            <a:ext cx="2190579" cy="287760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14" descr="Картинки по запросу Джоан Вайолет Робинсо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766" y="1365714"/>
            <a:ext cx="2042466" cy="287760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8" name="Google Shape;268;p14"/>
          <p:cNvSpPr txBox="1"/>
          <p:nvPr/>
        </p:nvSpPr>
        <p:spPr>
          <a:xfrm>
            <a:off x="4972768" y="4335380"/>
            <a:ext cx="17325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Джоан Робинсон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(1903-1983)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9" name="Google Shape;269;p14" descr="Картинки по запросу Пол Энтони Самуэльсон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4160" y="1365715"/>
            <a:ext cx="2034672" cy="287760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14"/>
          <p:cNvSpPr txBox="1"/>
          <p:nvPr/>
        </p:nvSpPr>
        <p:spPr>
          <a:xfrm>
            <a:off x="7168060" y="4335376"/>
            <a:ext cx="16869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 Самуэльсон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(1915-2009)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/>
          <p:nvPr/>
        </p:nvSpPr>
        <p:spPr>
          <a:xfrm>
            <a:off x="203625" y="5157192"/>
            <a:ext cx="8832872" cy="1569360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1950-е гг. формируется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монетаризм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играющий заметную роль в экономической теории и по сей день. Его представители (М.Фридмен и И.Фишер) считали, что спрос и предложение – наиболее мощные рычаги в экономике, которые сами всё расставляют на свои места, а денежная масса, находящаяся в обращении, является определяющим фактором в процессе формирования хозяйственной конъюнк- туры.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4648239" y="4428399"/>
            <a:ext cx="1587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Ирвинг Фишер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(1867-1947)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2947969" y="1335795"/>
            <a:ext cx="18342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Милтон Фридмен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(1912-2006)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9" name="Google Shape;279;p15" descr="Картинки по запросу Milton Friedman"/>
          <p:cNvPicPr preferRelativeResize="0"/>
          <p:nvPr/>
        </p:nvPicPr>
        <p:blipFill rotWithShape="1">
          <a:blip r:embed="rId3">
            <a:alphaModFix/>
          </a:blip>
          <a:srcRect t="2028"/>
          <a:stretch/>
        </p:blipFill>
        <p:spPr>
          <a:xfrm>
            <a:off x="331874" y="1335795"/>
            <a:ext cx="2583941" cy="367737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15" descr="Картинки по запросу Irving Fis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355574"/>
            <a:ext cx="2543175" cy="36576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203625" y="4725144"/>
            <a:ext cx="8760863" cy="2001408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Экономическая теория непрерывно развивалась в соответствии с требованиями хозяйственной практики. Современная экономическая теория представлена раз- нообразными идеями, концепциями, школами и направлениями. Основное тече- ние экономической мысли включает в себя школы и направления, которые в той или иной мере разделяют идеи неоклассической школы. В 1969 г. была учрежде- на Нобелевская премия по экономике, которая вручается за достижения в эконо- мической науке.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2752159" y="4257774"/>
            <a:ext cx="28999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Медаль Нобелевской премии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0" name="Google Shape;290;p16" descr="ÐÐ¾Ð±ÐµÐ»ÐµÐ²ÑÐºÑÑ Ð¿ÑÐµÐ¼Ð¸Ñ Ð¿Ð¾ ÑÐºÐ¾Ð½Ð¾Ð¼Ð¸ÐºÐµ Ð²ÑÑÑÐ¸Ð»Ð¸ Ð·Ð° ÑÐºÑÐ¿ÐµÑÐ¸Ð¼ÐµÐ½ÑÐ°Ð»ÑÐ½ÑÐ¹ Ð¼ÐµÑÐ¾Ð´ Ð±Ð¾ÑÑÐ±Ñ Ñ  Ð±ÐµÐ´Ð½Ð¾ÑÑÑÑ | BURO."/>
          <p:cNvPicPr preferRelativeResize="0"/>
          <p:nvPr/>
        </p:nvPicPr>
        <p:blipFill rotWithShape="1">
          <a:blip r:embed="rId3">
            <a:alphaModFix/>
          </a:blip>
          <a:srcRect l="12412" t="20039" r="13871" b="21385"/>
          <a:stretch/>
        </p:blipFill>
        <p:spPr>
          <a:xfrm>
            <a:off x="5652120" y="1335795"/>
            <a:ext cx="3312368" cy="326053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/>
          <p:nvPr/>
        </p:nvSpPr>
        <p:spPr>
          <a:xfrm>
            <a:off x="203625" y="5517232"/>
            <a:ext cx="8760863" cy="1209320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2018 г. Нобелевской премии по экономике были удостоены американские экономисты Пол Ромер и Уильям Нордхаус «за интеграцию проблем изменения климата и технологических инноваций в долгосрочный макроэкономический анализ».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2843808" y="1368858"/>
            <a:ext cx="1164999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 Ромер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9" name="Google Shape;299;p17" descr="https://www.nobelprize.org/images/nordhaus-57922-portrait-mini-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649" y="1396282"/>
            <a:ext cx="2636727" cy="395509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0" name="Google Shape;300;p17"/>
          <p:cNvSpPr txBox="1"/>
          <p:nvPr/>
        </p:nvSpPr>
        <p:spPr>
          <a:xfrm>
            <a:off x="4462422" y="5017387"/>
            <a:ext cx="1831655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Уильям Нордхаус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1" name="Google Shape;301;p17" descr="https://www.nobelprize.org/images/romer-57921-portrait-mini-2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090" y="1368857"/>
            <a:ext cx="2655010" cy="398251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/>
          <p:nvPr/>
        </p:nvSpPr>
        <p:spPr>
          <a:xfrm>
            <a:off x="203625" y="5805264"/>
            <a:ext cx="8760863" cy="921288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2019 г. Нобелевской премии по экономике были удостоены американские экономисты Абхиджит Банерджи, Майкл Кремер  и француженка Эстер Дюфло 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«за экспериментальный подход к борьбе с глобальной бедностьюз».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228738" y="5355940"/>
            <a:ext cx="2676782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Абхиджит Банерджи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0" name="Google Shape;310;p18" descr="https://www.nobelprize.org/images/banerjee-99994-portrait-mini-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38" y="1340767"/>
            <a:ext cx="2676782" cy="401517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1" name="Google Shape;311;p18" descr="https://www.nobelprize.org/images/kremer-100426-portrait-mini-2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292" y="1311662"/>
            <a:ext cx="2677528" cy="401629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2" name="Google Shape;312;p18"/>
          <p:cNvSpPr txBox="1"/>
          <p:nvPr/>
        </p:nvSpPr>
        <p:spPr>
          <a:xfrm>
            <a:off x="3245292" y="5383340"/>
            <a:ext cx="2677528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Майкл Кремер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3" name="Google Shape;313;p18" descr="https://www.nobelprize.org/images/duflo-99998-portrait-mini-2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5543" y="1339646"/>
            <a:ext cx="2677529" cy="401629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4" name="Google Shape;314;p18"/>
          <p:cNvSpPr txBox="1"/>
          <p:nvPr/>
        </p:nvSpPr>
        <p:spPr>
          <a:xfrm>
            <a:off x="6266391" y="5355939"/>
            <a:ext cx="2677528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Эстер Дюфло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/>
          <p:nvPr/>
        </p:nvSpPr>
        <p:spPr>
          <a:xfrm>
            <a:off x="203625" y="5733256"/>
            <a:ext cx="8760863" cy="993296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2020 г. Нобелевской премии по экономике были удостоены американские эко- номисты Пол Милгром и Роберт Уилсон «за усовершенствования теории аукцио- нов и изобретения новых форматов аукционов».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2996976" y="1368299"/>
            <a:ext cx="1492716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 Милгром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4577376" y="5206044"/>
            <a:ext cx="158921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Уилсон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4" name="Google Shape;324;p19" descr="https://www.nobelprize.org/images/milgrom-111768-portrait-mini-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25" y="1368299"/>
            <a:ext cx="2784199" cy="417629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5" name="Google Shape;325;p19" descr="https://www.nobelprize.org/images/wilson-robert%20b111769-portrait-mini-2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6593" y="1368299"/>
            <a:ext cx="2784199" cy="417629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Становление экономической науки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Экономические школы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Профессия - экономист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1fa9d84d51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68825"/>
            <a:ext cx="8839203" cy="13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fa9d84d51b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5" y="1256250"/>
            <a:ext cx="9143999" cy="555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1fa9d84d51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00" y="0"/>
            <a:ext cx="8839199" cy="13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fa9d84d51b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0" y="1268000"/>
            <a:ext cx="9043701" cy="54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Становление экономической науки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287524" y="1340768"/>
            <a:ext cx="8640960" cy="100811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Экономическая теория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– это наука об экономике, дающая цельное представ- ление обо всей экономической жизни людей в системе понятий, категорий, принципов, теорий и экономических законов</a:t>
            </a:r>
            <a:endParaRPr sz="18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292613" y="2495071"/>
            <a:ext cx="8630781" cy="4172112"/>
            <a:chOff x="5089" y="2175"/>
            <a:chExt cx="8630781" cy="4172112"/>
          </a:xfrm>
        </p:grpSpPr>
        <p:sp>
          <p:nvSpPr>
            <p:cNvPr id="104" name="Google Shape;104;p3"/>
            <p:cNvSpPr/>
            <p:nvPr/>
          </p:nvSpPr>
          <p:spPr>
            <a:xfrm>
              <a:off x="7328340" y="2092263"/>
              <a:ext cx="9144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24465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4320480" y="742278"/>
              <a:ext cx="305358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4274760" y="2092263"/>
              <a:ext cx="9144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24465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4274760" y="742278"/>
              <a:ext cx="9144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221179" y="2092263"/>
              <a:ext cx="9144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24465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266899" y="742278"/>
              <a:ext cx="3053580" cy="529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" name="Google Shape;110;p3"/>
            <p:cNvSpPr/>
            <p:nvPr/>
          </p:nvSpPr>
          <p:spPr>
            <a:xfrm>
              <a:off x="1686110" y="2175"/>
              <a:ext cx="5268738" cy="74010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686110" y="2175"/>
              <a:ext cx="5268738" cy="7401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экономической теории</a:t>
              </a:r>
              <a:endParaRPr sz="2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89" y="1272238"/>
              <a:ext cx="2523620" cy="82002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089" y="1272238"/>
              <a:ext cx="2523620" cy="8200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познавательная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89" y="2622223"/>
              <a:ext cx="2523620" cy="15520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5089" y="2622223"/>
              <a:ext cx="2523620" cy="15520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постижение закономерностей развития экономики, раскрытие принципов её развития</a:t>
              </a: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58669" y="1272238"/>
              <a:ext cx="2523620" cy="82002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058669" y="1272238"/>
              <a:ext cx="2523620" cy="8200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методологическая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058669" y="2622223"/>
              <a:ext cx="2523620" cy="15520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058669" y="2622223"/>
              <a:ext cx="2523620" cy="15520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теория служит фундаментом или базой для экономических наук</a:t>
              </a: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12250" y="1272238"/>
              <a:ext cx="2523620" cy="82002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6112250" y="1272238"/>
              <a:ext cx="2523620" cy="8200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практическая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112250" y="2622223"/>
              <a:ext cx="2523620" cy="15520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6112250" y="2622223"/>
              <a:ext cx="2523620" cy="15520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закономерности, формулируемые в экономической теории, могут использоваться в практической деятельности человека</a:t>
              </a: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Становление экономической науки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294770" y="1556793"/>
            <a:ext cx="8626466" cy="4968548"/>
            <a:chOff x="7246" y="144017"/>
            <a:chExt cx="8626466" cy="4968548"/>
          </a:xfrm>
        </p:grpSpPr>
        <p:sp>
          <p:nvSpPr>
            <p:cNvPr id="131" name="Google Shape;131;p4"/>
            <p:cNvSpPr/>
            <p:nvPr/>
          </p:nvSpPr>
          <p:spPr>
            <a:xfrm>
              <a:off x="6591693" y="2159280"/>
              <a:ext cx="91440" cy="6412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24465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4320480" y="768460"/>
              <a:ext cx="2316933" cy="6412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3" name="Google Shape;133;p4"/>
            <p:cNvSpPr/>
            <p:nvPr/>
          </p:nvSpPr>
          <p:spPr>
            <a:xfrm>
              <a:off x="1957826" y="2159280"/>
              <a:ext cx="91440" cy="6412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rnd" cmpd="sng">
              <a:solidFill>
                <a:srgbClr val="24465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4" name="Google Shape;134;p4"/>
            <p:cNvSpPr/>
            <p:nvPr/>
          </p:nvSpPr>
          <p:spPr>
            <a:xfrm>
              <a:off x="2003546" y="768460"/>
              <a:ext cx="2316933" cy="6412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5" name="Google Shape;135;p4"/>
            <p:cNvSpPr/>
            <p:nvPr/>
          </p:nvSpPr>
          <p:spPr>
            <a:xfrm>
              <a:off x="1792599" y="144017"/>
              <a:ext cx="5055760" cy="62444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1792599" y="144017"/>
              <a:ext cx="5055760" cy="6244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Разделы экономической теории</a:t>
              </a:r>
              <a:endParaRPr sz="2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246" y="1409729"/>
              <a:ext cx="3992598" cy="7495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7246" y="1409729"/>
              <a:ext cx="3992598" cy="7495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микроэкономика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246" y="2800548"/>
              <a:ext cx="3992598" cy="23120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7246" y="2800548"/>
              <a:ext cx="3992598" cy="23120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изучает функционирование отдель- ных экономических субъектов с целью выявления условий и меха- низмов эффективного размещения ограниченных экономических ресур- сов, имеющих альтернативные ва- рианты использования</a:t>
              </a: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641114" y="1409729"/>
              <a:ext cx="3992598" cy="7495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4641114" y="1409729"/>
              <a:ext cx="3992598" cy="7495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макроэкономика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641114" y="2800548"/>
              <a:ext cx="3992598" cy="23120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algn="tl" rotWithShape="0">
                <a:srgbClr val="000000">
                  <a:alpha val="6392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4641114" y="2800548"/>
              <a:ext cx="3992598" cy="23120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изучает национальную экономику как единое целое с целью установ- ления механизмов достижения мак- роэкономического равновесия при отсутствии проявлений макроэко- номической нестабильности (эконо- мического спада, безработицы, ин- фляции, внешнеэкономической не- сбалансированности)</a:t>
              </a: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Становление экономической науки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203625" y="4149080"/>
            <a:ext cx="8832872" cy="257747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Истоки экономической науки следует искать в учениях мыслителей древнего ми- ра  и прежде всего в колыбели европейской и мировой цивилизации - Древней Греции. Сам термин «экономика» появился в древнегреческом языке (οἰκονομία - искусство ведения домашнего хозяйства). Первые попытки теоретически осмыс- лить экономическое устройство общества были сделаны в сочинениях Ксенофон- та (430-335 г.г. до н.э.), Платона (428-348 г.г. до н.э.) и в учении Аристотеля (384- 322 г.г. до н.э.). Они анализировали проблемы разделения труда, обмена, стоимос- ти и цены, денежного обращения, богатства и гармоничного «идеального» общес- тва.</a:t>
            </a:r>
            <a:endParaRPr/>
          </a:p>
        </p:txBody>
      </p:sp>
      <p:pic>
        <p:nvPicPr>
          <p:cNvPr id="152" name="Google Shape;152;p5" descr="Картинки по запросу Ксенофонт"/>
          <p:cNvPicPr preferRelativeResize="0"/>
          <p:nvPr/>
        </p:nvPicPr>
        <p:blipFill rotWithShape="1">
          <a:blip r:embed="rId3">
            <a:alphaModFix/>
          </a:blip>
          <a:srcRect l="3791" b="8150"/>
          <a:stretch/>
        </p:blipFill>
        <p:spPr>
          <a:xfrm>
            <a:off x="203624" y="1332048"/>
            <a:ext cx="1992111" cy="267868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5" descr="Картинки по запросу Плато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20" y="1313767"/>
            <a:ext cx="1765623" cy="268099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5" descr="Картинки по запросу Аристотел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1037" y="1323267"/>
            <a:ext cx="2002700" cy="268099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5" name="Google Shape;155;p5"/>
          <p:cNvSpPr txBox="1"/>
          <p:nvPr/>
        </p:nvSpPr>
        <p:spPr>
          <a:xfrm>
            <a:off x="2267744" y="1340675"/>
            <a:ext cx="1204689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Ксенофонт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2888394" y="3649507"/>
            <a:ext cx="87254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5717227" y="1313767"/>
            <a:ext cx="12738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Становление экономической науки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203625" y="4149080"/>
            <a:ext cx="8832872" cy="257747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Как наука экономика начала формироваться в ХV-ХVI вв. Основной вопрос, кото- рый тогда интересовал экономистов, - почему одни страны богатые, а другие бед- ные, откуда берётся богатство? И экономика становится наукой о богатстве. Тер- мин «политическая экономия» ввёл французский экономист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Антуан де Мон- кретьен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опубликовавший в 1615 г. «Трактат о политической экономии», в кото- ром формулировалась экономическая политика государства того времени. Таким образом, политическая экономия - наука о законах функционирования обществен- ного хозяйства в рамках государства. В самостоятельную науку политическая эко- номия превращается в начале XVII в.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684774" y="1240505"/>
            <a:ext cx="2313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Антуан де Монкретьен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(1575-1621) </a:t>
            </a:r>
            <a:endParaRPr/>
          </a:p>
        </p:txBody>
      </p:sp>
      <p:pic>
        <p:nvPicPr>
          <p:cNvPr id="166" name="Google Shape;166;p6" descr="Картинки по запросу Монкретьен, Антуан де"/>
          <p:cNvPicPr preferRelativeResize="0"/>
          <p:nvPr/>
        </p:nvPicPr>
        <p:blipFill rotWithShape="1">
          <a:blip r:embed="rId3">
            <a:alphaModFix/>
          </a:blip>
          <a:srcRect b="11636"/>
          <a:stretch/>
        </p:blipFill>
        <p:spPr>
          <a:xfrm>
            <a:off x="3590755" y="1323541"/>
            <a:ext cx="2058611" cy="270132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203625" y="4149080"/>
            <a:ext cx="8832872" cy="257747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Определяющим направлением экономической мысли XVI-XVII вв. стал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мерканти- лизм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(итал. il mercante - торговец от лат. mercanti - торговать). Основу богатства меркантилисты видели в накоплении денег. Первоначальное накопление капита- ла предопределяется максимальным расширением внешней торговли при актив- ном регулировании этой торговли государством, которое проводит политику про- текционизма - поддержки развития отечественной промышленности и торговли. Наиболее известные представители меркантилизма - Томас Ман и Антуан де Монкретьен.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4349009" y="3440093"/>
            <a:ext cx="23132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Антуан де Монкретьен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(1575-1621) 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2627784" y="1313767"/>
            <a:ext cx="24154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Ман (1571-1641)</a:t>
            </a:r>
            <a:endParaRPr/>
          </a:p>
        </p:txBody>
      </p:sp>
      <p:pic>
        <p:nvPicPr>
          <p:cNvPr id="176" name="Google Shape;176;p7" descr="Картинки по запросу томас ма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313767"/>
            <a:ext cx="2160240" cy="271110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7" name="Google Shape;177;p7" descr="Картинки по запросу Монкретьен, Антуан де"/>
          <p:cNvPicPr preferRelativeResize="0"/>
          <p:nvPr/>
        </p:nvPicPr>
        <p:blipFill rotWithShape="1">
          <a:blip r:embed="rId4">
            <a:alphaModFix/>
          </a:blip>
          <a:srcRect b="11636"/>
          <a:stretch/>
        </p:blipFill>
        <p:spPr>
          <a:xfrm>
            <a:off x="6689852" y="1323541"/>
            <a:ext cx="2058611" cy="270132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203625" y="4869160"/>
            <a:ext cx="8832872" cy="185739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Новое направление в экономической теории формируется во второй половине XVIII в. Это были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физиократы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(фр. physiocrates, от др.-греч. φύσις - природа и κράτος - сила, власть, господство, т.е. господство природы). Физиократы изучали влияние природных явлений на экономику общества. Источник богатства они ви- дели в земле (сельском хозяйстве). Основными представителями школы физио- кратов являлись Франсуа Кенэ и Анн Робер Жак Тюрго.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3836068" y="4039500"/>
            <a:ext cx="22251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Анн Робер Жак Тюрго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(1727-1781)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3306596" y="1337313"/>
            <a:ext cx="2640082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Франсуа Кенэ (1694-1774)</a:t>
            </a:r>
            <a:endParaRPr/>
          </a:p>
        </p:txBody>
      </p:sp>
      <p:pic>
        <p:nvPicPr>
          <p:cNvPr id="187" name="Google Shape;187;p8" descr="Картинки по запросу François Quesn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55" y="1313767"/>
            <a:ext cx="2857500" cy="333375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8" descr="Картинки по запросу Анн Робер Жак Тюрг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1164" y="1290525"/>
            <a:ext cx="2743485" cy="333375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Экономические школы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203625" y="5229200"/>
            <a:ext cx="8832872" cy="1497352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конце XVIII – первой половине XIX в. экономическая наука получила развитие в трудах Адама Смита  и Давида Рикардо. Адам Смит стал основоположником </a:t>
            </a:r>
            <a:r>
              <a:rPr lang="ru-RU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клас- сической школы</a:t>
            </a: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В основе этого учения лежала идея экономического либерализ- ма, предполагавшего невмешательство государства в экономическую жизнь, неог- раниченную свободную конкуренцию предпринимателей.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4569561" y="4482898"/>
            <a:ext cx="1635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Давид Рикардо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(1772-1823)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306596" y="1337313"/>
            <a:ext cx="237860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Адам Смит (1723-1790)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372362"/>
            <a:ext cx="2880320" cy="3700186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9" name="Google Shape;199;p9" descr="Картинки по запросу david ricar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6061" y="1372362"/>
            <a:ext cx="2704181" cy="3700186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Экран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Quattrocento Sans</vt:lpstr>
      <vt:lpstr>Cambria</vt:lpstr>
      <vt:lpstr>Business_Plan</vt:lpstr>
      <vt:lpstr>Экономика как наука</vt:lpstr>
      <vt:lpstr>План</vt:lpstr>
      <vt:lpstr>Становление экономической науки</vt:lpstr>
      <vt:lpstr>Становление экономической науки</vt:lpstr>
      <vt:lpstr>Становление экономической науки</vt:lpstr>
      <vt:lpstr>Становление экономической науки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Презентация PowerPoint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Экономические школы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как наука</dc:title>
  <cp:lastModifiedBy>1111</cp:lastModifiedBy>
  <cp:revision>1</cp:revision>
  <dcterms:created xsi:type="dcterms:W3CDTF">2016-11-03T16:53:09Z</dcterms:created>
  <dcterms:modified xsi:type="dcterms:W3CDTF">2024-01-07T19:22:17Z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28.01.2021</vt:lpwstr>
  </property>
</Properties>
</file>