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1IrbfICW9YbbOTAq7u8v3Pwo3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738F7F-E843-41C6-B96C-7F04D4E2D003}">
  <a:tblStyle styleId="{90738F7F-E843-41C6-B96C-7F04D4E2D003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8EC"/>
          </a:solidFill>
        </a:fill>
      </a:tcStyle>
    </a:wholeTbl>
    <a:band1H>
      <a:tcTxStyle/>
      <a:tcStyle>
        <a:tcBdr/>
        <a:fill>
          <a:solidFill>
            <a:srgbClr val="D8C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5235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 txBox="1">
            <a:spLocks noGrp="1"/>
          </p:cNvSpPr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 txBox="1"/>
          <p:nvPr/>
        </p:nvSpPr>
        <p:spPr>
          <a:xfrm>
            <a:off x="0" y="2784973"/>
            <a:ext cx="63840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 (подготовительный курс)</a:t>
            </a:r>
            <a:endParaRPr sz="2200" b="1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Google Shape;16;p27"/>
          <p:cNvSpPr txBox="1"/>
          <p:nvPr/>
        </p:nvSpPr>
        <p:spPr>
          <a:xfrm>
            <a:off x="-1" y="6262510"/>
            <a:ext cx="173966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sz="2000" b="1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1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2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5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body" idx="1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sz="28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8" name="Google Shape;8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subTitle" idx="4294967295"/>
          </p:nvPr>
        </p:nvSpPr>
        <p:spPr>
          <a:xfrm>
            <a:off x="191344" y="4221088"/>
            <a:ext cx="11737304" cy="13681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lang="ru-RU" sz="4400" b="1" i="0" u="none" strike="noStrike" cap="non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Провозглашение и становление государственного суверенитета Республики Беларусь</a:t>
            </a:r>
            <a:endParaRPr sz="4400" b="1" i="0" u="none" strike="noStrike" cap="non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sz="1800" b="1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"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51</a:t>
            </a:r>
            <a:endParaRPr sz="40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0" name="Google Shape;80;p1" descr="ÐÑÑÐ¾ÑÐ¸Ñ ÑÑÐ°Ð½Ð¾Ð²Ð»ÐµÐ½Ð¸Ñ ÐÐ¾Ð½ÑÑÐ¸ÑÑÑÐ¸Ð¸ Ð ÐµÑÐ¿ÑÐ±Ð»Ð¸ÐºÐ¸ ÐÐµÐ»Ð°ÑÑÑÑ â ÐÐµÐ»ÑÐ²Ð°. ÐÑÐ°ÑÐ°.  Ð Ð°Ð¹Ð¾Ð½Ð½Ð°Ñ Ð³Ð°Ð·ÐµÑÐ°"/>
          <p:cNvPicPr preferRelativeResize="0"/>
          <p:nvPr/>
        </p:nvPicPr>
        <p:blipFill rotWithShape="1">
          <a:blip r:embed="rId3">
            <a:alphaModFix/>
          </a:blip>
          <a:srcRect b="4881"/>
          <a:stretch/>
        </p:blipFill>
        <p:spPr>
          <a:xfrm>
            <a:off x="6168008" y="-12787"/>
            <a:ext cx="6023993" cy="407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9" name="Google Shape;229;p10"/>
          <p:cNvGrpSpPr/>
          <p:nvPr/>
        </p:nvGrpSpPr>
        <p:grpSpPr>
          <a:xfrm>
            <a:off x="1271464" y="908720"/>
            <a:ext cx="10873208" cy="936104"/>
            <a:chOff x="4843171" y="1440146"/>
            <a:chExt cx="3221724" cy="940028"/>
          </a:xfrm>
        </p:grpSpPr>
        <p:sp>
          <p:nvSpPr>
            <p:cNvPr id="230" name="Google Shape;230;p1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21 декабря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 встрече президентов в Алма-Ате к СНГ присоединилось ещё 8 республик. Сог- лашение, подписанное в г. Алма-Ата, стало основой СНГ. Минск определялся официальным местом пребывания координирующих органов Содружества.</a:t>
              </a:r>
              <a:endParaRPr/>
            </a:p>
          </p:txBody>
        </p:sp>
      </p:grpSp>
      <p:sp>
        <p:nvSpPr>
          <p:cNvPr id="232" name="Google Shape;232;p10"/>
          <p:cNvSpPr txBox="1"/>
          <p:nvPr/>
        </p:nvSpPr>
        <p:spPr>
          <a:xfrm>
            <a:off x="1271463" y="4029724"/>
            <a:ext cx="2808313" cy="6076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Содружество Независимых Государств (СНГ)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3" name="Google Shape;233;p10" descr="http://www.cisstat.com/20cis/karta3.gif"/>
          <p:cNvPicPr preferRelativeResize="0"/>
          <p:nvPr/>
        </p:nvPicPr>
        <p:blipFill rotWithShape="1">
          <a:blip r:embed="rId3">
            <a:alphaModFix/>
          </a:blip>
          <a:srcRect l="2203" t="4207" r="1406" b="3222"/>
          <a:stretch/>
        </p:blipFill>
        <p:spPr>
          <a:xfrm>
            <a:off x="4079776" y="1988840"/>
            <a:ext cx="7971977" cy="46893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9" name="Google Shape;239;p11"/>
          <p:cNvGrpSpPr/>
          <p:nvPr/>
        </p:nvGrpSpPr>
        <p:grpSpPr>
          <a:xfrm>
            <a:off x="2568214" y="1291152"/>
            <a:ext cx="7919667" cy="4785380"/>
            <a:chOff x="606" y="487629"/>
            <a:chExt cx="7919667" cy="4785380"/>
          </a:xfrm>
        </p:grpSpPr>
        <p:sp>
          <p:nvSpPr>
            <p:cNvPr id="240" name="Google Shape;240;p11"/>
            <p:cNvSpPr/>
            <p:nvPr/>
          </p:nvSpPr>
          <p:spPr>
            <a:xfrm>
              <a:off x="2941245" y="3234621"/>
              <a:ext cx="2038388" cy="2038388"/>
            </a:xfrm>
            <a:prstGeom prst="ellipse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3239760" y="3533136"/>
              <a:ext cx="1441358" cy="14413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распада СССР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 rot="10800000">
              <a:off x="968841" y="3963345"/>
              <a:ext cx="1863922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606" y="3479228"/>
              <a:ext cx="1936469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45980" y="3524602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грубые ошибки политического руководства страны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 rot="-8346974">
              <a:off x="1459374" y="2610527"/>
              <a:ext cx="1876870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720080" y="1512179"/>
              <a:ext cx="1936469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765454" y="1557553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внутренняя борьба за власть между М.С.Горбачёвым и Б.Н.Ельциным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 rot="-5400000">
              <a:off x="3028478" y="1903707"/>
              <a:ext cx="1863922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880316" y="487629"/>
              <a:ext cx="2160247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2925690" y="533003"/>
              <a:ext cx="2069499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рост националис- тических настрое- ний и нежелание отдельных респуб- лик подчиняться центру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 rot="-2395548">
              <a:off x="4610607" y="2654636"/>
              <a:ext cx="1827198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256589" y="1584175"/>
              <a:ext cx="1936469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5301963" y="1629549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непродуманные и неудачные экономические реформы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5088116" y="3963345"/>
              <a:ext cx="1863922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983804" y="3479228"/>
              <a:ext cx="1936469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6029178" y="3524602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прямая заинте- ресованность за- падных госу- дарств в ослаб- лении и ликви- дации 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2" name="Google Shape;262;p12"/>
          <p:cNvGrpSpPr/>
          <p:nvPr/>
        </p:nvGrpSpPr>
        <p:grpSpPr>
          <a:xfrm>
            <a:off x="2433272" y="1396349"/>
            <a:ext cx="8045536" cy="4785380"/>
            <a:chOff x="-62328" y="487629"/>
            <a:chExt cx="8045536" cy="4785380"/>
          </a:xfrm>
        </p:grpSpPr>
        <p:sp>
          <p:nvSpPr>
            <p:cNvPr id="263" name="Google Shape;263;p12"/>
            <p:cNvSpPr/>
            <p:nvPr/>
          </p:nvSpPr>
          <p:spPr>
            <a:xfrm>
              <a:off x="2824529" y="3234621"/>
              <a:ext cx="2304256" cy="2038388"/>
            </a:xfrm>
            <a:prstGeom prst="ellipse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2"/>
            <p:cNvSpPr txBox="1"/>
            <p:nvPr/>
          </p:nvSpPr>
          <p:spPr>
            <a:xfrm>
              <a:off x="3161979" y="3533136"/>
              <a:ext cx="1629356" cy="14413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Последствия распада СССР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 rot="10800000">
              <a:off x="985059" y="3963345"/>
              <a:ext cx="1738299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-62328" y="3479228"/>
              <a:ext cx="2094775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-16954" y="3524602"/>
              <a:ext cx="2004027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многочисленные вооружённые кон- фликты между бывшими совет- скими республи- ками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 rot="-8399916">
              <a:off x="1414861" y="2594302"/>
              <a:ext cx="1860629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552704" y="1512172"/>
              <a:ext cx="2159647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2"/>
            <p:cNvSpPr txBox="1"/>
            <p:nvPr/>
          </p:nvSpPr>
          <p:spPr>
            <a:xfrm>
              <a:off x="598078" y="1557546"/>
              <a:ext cx="2068899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кровопролитные гражданские войны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5400000">
              <a:off x="3044696" y="1903707"/>
              <a:ext cx="1863922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2896533" y="487629"/>
              <a:ext cx="2160247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2941907" y="533003"/>
              <a:ext cx="2069499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уничтожение целых отраслей промышленности и сельского хозяйства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 rot="-2395548">
              <a:off x="4687075" y="2632751"/>
              <a:ext cx="1758999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5272807" y="1584175"/>
              <a:ext cx="1936469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 txBox="1"/>
            <p:nvPr/>
          </p:nvSpPr>
          <p:spPr>
            <a:xfrm>
              <a:off x="5318181" y="1629549"/>
              <a:ext cx="1845721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теневой экономики и организованной преступности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5229956" y="3963345"/>
              <a:ext cx="1738299" cy="58094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953304" y="3479228"/>
              <a:ext cx="2029904" cy="154917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5998678" y="3524602"/>
              <a:ext cx="1939156" cy="14584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демографических проблем и бедности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5" name="Google Shape;285;p13"/>
          <p:cNvGrpSpPr/>
          <p:nvPr/>
        </p:nvGrpSpPr>
        <p:grpSpPr>
          <a:xfrm>
            <a:off x="1199456" y="980728"/>
            <a:ext cx="10873208" cy="720080"/>
            <a:chOff x="4843171" y="1440146"/>
            <a:chExt cx="3221724" cy="940028"/>
          </a:xfrm>
        </p:grpSpPr>
        <p:sp>
          <p:nvSpPr>
            <p:cNvPr id="286" name="Google Shape;286;p1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июле 1990 г. Верховный Совет БССР создал Конституционную комиссию для разработки проекта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Конституции Республики Беларусь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>
            <a:off x="1199456" y="1794832"/>
            <a:ext cx="10873208" cy="818918"/>
            <a:chOff x="4843171" y="1440146"/>
            <a:chExt cx="3221724" cy="940028"/>
          </a:xfrm>
        </p:grpSpPr>
        <p:sp>
          <p:nvSpPr>
            <p:cNvPr id="289" name="Google Shape;289;p1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- это Основной закон государства, определяющий его общественное и государствен- ное устройство, принципы организации и деятельности органов государственной власти и управле- ния, основные права и обязанности граждан.</a:t>
              </a: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>
            <a:off x="2353220" y="2875175"/>
            <a:ext cx="8081987" cy="3485227"/>
            <a:chOff x="1636" y="380963"/>
            <a:chExt cx="8081987" cy="3485227"/>
          </a:xfrm>
        </p:grpSpPr>
        <p:sp>
          <p:nvSpPr>
            <p:cNvPr id="292" name="Google Shape;292;p13"/>
            <p:cNvSpPr/>
            <p:nvPr/>
          </p:nvSpPr>
          <p:spPr>
            <a:xfrm>
              <a:off x="6059895" y="3291577"/>
              <a:ext cx="91440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3" name="Google Shape;293;p13"/>
            <p:cNvSpPr/>
            <p:nvPr/>
          </p:nvSpPr>
          <p:spPr>
            <a:xfrm>
              <a:off x="6059895" y="2613213"/>
              <a:ext cx="91440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4" name="Google Shape;294;p13"/>
            <p:cNvSpPr/>
            <p:nvPr/>
          </p:nvSpPr>
          <p:spPr>
            <a:xfrm>
              <a:off x="6059895" y="1934849"/>
              <a:ext cx="91440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5" name="Google Shape;295;p13"/>
            <p:cNvSpPr/>
            <p:nvPr/>
          </p:nvSpPr>
          <p:spPr>
            <a:xfrm>
              <a:off x="6059895" y="1360235"/>
              <a:ext cx="91440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6" name="Google Shape;296;p13"/>
            <p:cNvSpPr/>
            <p:nvPr/>
          </p:nvSpPr>
          <p:spPr>
            <a:xfrm>
              <a:off x="4042630" y="785621"/>
              <a:ext cx="2062985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7" name="Google Shape;297;p13"/>
            <p:cNvSpPr/>
            <p:nvPr/>
          </p:nvSpPr>
          <p:spPr>
            <a:xfrm>
              <a:off x="1933924" y="2880922"/>
              <a:ext cx="91440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8" name="Google Shape;298;p13"/>
            <p:cNvSpPr/>
            <p:nvPr/>
          </p:nvSpPr>
          <p:spPr>
            <a:xfrm>
              <a:off x="1933924" y="2120578"/>
              <a:ext cx="91440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9" name="Google Shape;299;p13"/>
            <p:cNvSpPr/>
            <p:nvPr/>
          </p:nvSpPr>
          <p:spPr>
            <a:xfrm>
              <a:off x="1933924" y="1360235"/>
              <a:ext cx="91440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0" name="Google Shape;300;p13"/>
            <p:cNvSpPr/>
            <p:nvPr/>
          </p:nvSpPr>
          <p:spPr>
            <a:xfrm>
              <a:off x="1979644" y="785621"/>
              <a:ext cx="2062985" cy="1699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1" name="Google Shape;301;p13"/>
            <p:cNvSpPr/>
            <p:nvPr/>
          </p:nvSpPr>
          <p:spPr>
            <a:xfrm>
              <a:off x="1172489" y="380963"/>
              <a:ext cx="5740281" cy="40465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1172489" y="380963"/>
              <a:ext cx="5740281" cy="4046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Модели республиканской формы правления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1636" y="955577"/>
              <a:ext cx="3956015" cy="40465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21390" y="975331"/>
              <a:ext cx="3916507" cy="3651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президентская республика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36" y="1530191"/>
              <a:ext cx="3956015" cy="5903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 txBox="1"/>
            <p:nvPr/>
          </p:nvSpPr>
          <p:spPr>
            <a:xfrm>
              <a:off x="1636" y="1530191"/>
              <a:ext cx="3956015" cy="59038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– глава государства и пра- вительства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636" y="2290535"/>
              <a:ext cx="3956015" cy="5903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 txBox="1"/>
            <p:nvPr/>
          </p:nvSpPr>
          <p:spPr>
            <a:xfrm>
              <a:off x="1636" y="2290535"/>
              <a:ext cx="3956015" cy="59038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избирается на опреде- лённый срок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1636" y="3050879"/>
              <a:ext cx="3956015" cy="5903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 txBox="1"/>
            <p:nvPr/>
          </p:nvSpPr>
          <p:spPr>
            <a:xfrm>
              <a:off x="1636" y="3050879"/>
              <a:ext cx="3956015" cy="59038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правительство ответственно перед Президентом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127608" y="955577"/>
              <a:ext cx="3956015" cy="40465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 txBox="1"/>
            <p:nvPr/>
          </p:nvSpPr>
          <p:spPr>
            <a:xfrm>
              <a:off x="4147362" y="975331"/>
              <a:ext cx="3916507" cy="3651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парламентская республика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127608" y="1530191"/>
              <a:ext cx="3956015" cy="40465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 txBox="1"/>
            <p:nvPr/>
          </p:nvSpPr>
          <p:spPr>
            <a:xfrm>
              <a:off x="4127608" y="1530191"/>
              <a:ext cx="3956015" cy="4046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верховенство парламента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4127608" y="2104805"/>
              <a:ext cx="3956015" cy="50840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 txBox="1"/>
            <p:nvPr/>
          </p:nvSpPr>
          <p:spPr>
            <a:xfrm>
              <a:off x="4127608" y="2104805"/>
              <a:ext cx="3956015" cy="50840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правительство ответственно перед парламентом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127608" y="2783169"/>
              <a:ext cx="3956015" cy="50840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 txBox="1"/>
            <p:nvPr/>
          </p:nvSpPr>
          <p:spPr>
            <a:xfrm>
              <a:off x="4127608" y="2783169"/>
              <a:ext cx="3956015" cy="50840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правительство возглавляет премьер- министр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127608" y="3461533"/>
              <a:ext cx="3956015" cy="40465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 txBox="1"/>
            <p:nvPr/>
          </p:nvSpPr>
          <p:spPr>
            <a:xfrm>
              <a:off x="4127608" y="3461533"/>
              <a:ext cx="3956015" cy="4046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назначается парламентом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26" name="Google Shape;326;p14"/>
          <p:cNvGraphicFramePr/>
          <p:nvPr/>
        </p:nvGraphicFramePr>
        <p:xfrm>
          <a:off x="1343472" y="908720"/>
          <a:ext cx="10657175" cy="5760650"/>
        </p:xfrm>
        <a:graphic>
          <a:graphicData uri="http://schemas.openxmlformats.org/drawingml/2006/table">
            <a:tbl>
              <a:tblPr firstRow="1">
                <a:noFill/>
                <a:tableStyleId>{90738F7F-E843-41C6-B96C-7F04D4E2D003}</a:tableStyleId>
              </a:tblPr>
              <a:tblGrid>
                <a:gridCol w="1920225"/>
                <a:gridCol w="4368475"/>
                <a:gridCol w="4368475"/>
              </a:tblGrid>
              <a:tr h="5753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Модели республиканской формы правления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Президентская республика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Парламентская республика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B2C5BF"/>
                    </a:solidFill>
                  </a:tcPr>
                </a:tc>
              </a:tr>
              <a:tr h="172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Сильные стороны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Возможность быстрого принятия ре- шений.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Взаимный контроль властей не поз- воляет злоупотреблять властью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Гарант против авторитаризма;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Парламентаризм сводит к минимуму конфликты между отдельными вет- вями государственной власти</a:t>
                      </a:r>
                      <a:endParaRPr sz="1800" u="none" strike="noStrike" cap="non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  <a:tr h="292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Слабые стороны</a:t>
                      </a:r>
                      <a:endParaRPr sz="1800" b="1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Высокая степень вероятности конф- ликтов между законодательной и ис- полнительной ветвями власти (ослаб- ление власти, нестабильность в госу- дарстве)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Нестабильность правительств (коа- лиции могут оказаться слабыми из-за своих внутренних противоречий);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Премьер-министрам не хватает власт- ных полномочий для проведения оп- ределённой политики (они партий- ные лидеры, а не избранники народа)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2" name="Google Shape;332;p15"/>
          <p:cNvGrpSpPr/>
          <p:nvPr/>
        </p:nvGrpSpPr>
        <p:grpSpPr>
          <a:xfrm>
            <a:off x="1199456" y="904130"/>
            <a:ext cx="10873208" cy="698922"/>
            <a:chOff x="4843171" y="1440146"/>
            <a:chExt cx="3221724" cy="940028"/>
          </a:xfrm>
        </p:grpSpPr>
        <p:sp>
          <p:nvSpPr>
            <p:cNvPr id="333" name="Google Shape;333;p15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15 марта 1994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Верховный Совет Республики Беларусь принял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Конституцию Республики Бела- русь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/>
            </a:p>
          </p:txBody>
        </p:sp>
      </p:grpSp>
      <p:grpSp>
        <p:nvGrpSpPr>
          <p:cNvPr id="335" name="Google Shape;335;p15"/>
          <p:cNvGrpSpPr/>
          <p:nvPr/>
        </p:nvGrpSpPr>
        <p:grpSpPr>
          <a:xfrm>
            <a:off x="1561203" y="1792660"/>
            <a:ext cx="10149712" cy="4847717"/>
            <a:chOff x="1707" y="122190"/>
            <a:chExt cx="10149712" cy="4847717"/>
          </a:xfrm>
        </p:grpSpPr>
        <p:sp>
          <p:nvSpPr>
            <p:cNvPr id="336" name="Google Shape;336;p15"/>
            <p:cNvSpPr/>
            <p:nvPr/>
          </p:nvSpPr>
          <p:spPr>
            <a:xfrm>
              <a:off x="1707" y="122190"/>
              <a:ext cx="5486344" cy="48421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15889" y="136372"/>
              <a:ext cx="5457980" cy="4558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 Республики Беларусь 1994 г.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0342" y="606404"/>
              <a:ext cx="548634" cy="2657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9" name="Google Shape;339;p15"/>
            <p:cNvSpPr/>
            <p:nvPr/>
          </p:nvSpPr>
          <p:spPr>
            <a:xfrm>
              <a:off x="1098976" y="714231"/>
              <a:ext cx="9052443" cy="31583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1108226" y="723481"/>
              <a:ext cx="9033943" cy="29733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вводился институт президентства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50342" y="606404"/>
              <a:ext cx="548634" cy="7471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2" name="Google Shape;342;p15"/>
            <p:cNvSpPr/>
            <p:nvPr/>
          </p:nvSpPr>
          <p:spPr>
            <a:xfrm>
              <a:off x="1098976" y="1137889"/>
              <a:ext cx="9052443" cy="43130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1111609" y="1150522"/>
              <a:ext cx="9027177" cy="40604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провозглашался главой государства и главой исполнительной власти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550342" y="606404"/>
              <a:ext cx="548634" cy="12862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5" name="Google Shape;345;p15"/>
            <p:cNvSpPr/>
            <p:nvPr/>
          </p:nvSpPr>
          <p:spPr>
            <a:xfrm>
              <a:off x="1098976" y="1677026"/>
              <a:ext cx="9052443" cy="43130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 txBox="1"/>
            <p:nvPr/>
          </p:nvSpPr>
          <p:spPr>
            <a:xfrm>
              <a:off x="1111609" y="1689659"/>
              <a:ext cx="9027177" cy="40604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Президенту предоставлялось право формирования правительства, контроля над ос- новными государственными структурами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50342" y="606404"/>
              <a:ext cx="548634" cy="194170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8" name="Google Shape;348;p15"/>
            <p:cNvSpPr/>
            <p:nvPr/>
          </p:nvSpPr>
          <p:spPr>
            <a:xfrm>
              <a:off x="1098976" y="2216163"/>
              <a:ext cx="9052443" cy="66389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 txBox="1"/>
            <p:nvPr/>
          </p:nvSpPr>
          <p:spPr>
            <a:xfrm>
              <a:off x="1118421" y="2235608"/>
              <a:ext cx="9013553" cy="6250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должен был избираться на 5 лет непосредственно народом Республики Беларусь на основе всеобщего, свободного, равного и прямого избирательного права при тайном голосовании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50342" y="606404"/>
              <a:ext cx="548634" cy="27221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1" name="Google Shape;351;p15"/>
            <p:cNvSpPr/>
            <p:nvPr/>
          </p:nvSpPr>
          <p:spPr>
            <a:xfrm>
              <a:off x="1098976" y="2987884"/>
              <a:ext cx="9052443" cy="68130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1118931" y="3007839"/>
              <a:ext cx="9012533" cy="64139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Верховный Совет имел право утверждения правительства, формирования состава высших органов судебной власти, владел монополией на принятие государственных законов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550342" y="606404"/>
              <a:ext cx="548634" cy="33862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4" name="Google Shape;354;p15"/>
            <p:cNvSpPr/>
            <p:nvPr/>
          </p:nvSpPr>
          <p:spPr>
            <a:xfrm>
              <a:off x="1098976" y="3777017"/>
              <a:ext cx="9052443" cy="43130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 txBox="1"/>
            <p:nvPr/>
          </p:nvSpPr>
          <p:spPr>
            <a:xfrm>
              <a:off x="1111609" y="3789650"/>
              <a:ext cx="9027177" cy="40604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вводился новый высший орган судебной власти - Конституционный Суд, который формировался Верховным Советом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550342" y="606404"/>
              <a:ext cx="548634" cy="40366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7" name="Google Shape;357;p15"/>
            <p:cNvSpPr/>
            <p:nvPr/>
          </p:nvSpPr>
          <p:spPr>
            <a:xfrm>
              <a:off x="1098976" y="4316154"/>
              <a:ext cx="9052443" cy="65375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 txBox="1"/>
            <p:nvPr/>
          </p:nvSpPr>
          <p:spPr>
            <a:xfrm>
              <a:off x="1118124" y="4335302"/>
              <a:ext cx="9014147" cy="61545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предусматривалась возможность проведения референдумов для решения наиболее важных вопросов государственной и общественной жизни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4" name="Google Shape;364;p16"/>
          <p:cNvGrpSpPr/>
          <p:nvPr/>
        </p:nvGrpSpPr>
        <p:grpSpPr>
          <a:xfrm>
            <a:off x="1271464" y="1065781"/>
            <a:ext cx="10729192" cy="5510614"/>
            <a:chOff x="0" y="197146"/>
            <a:chExt cx="10729192" cy="5510614"/>
          </a:xfrm>
        </p:grpSpPr>
        <p:sp>
          <p:nvSpPr>
            <p:cNvPr id="365" name="Google Shape;365;p16"/>
            <p:cNvSpPr/>
            <p:nvPr/>
          </p:nvSpPr>
          <p:spPr>
            <a:xfrm>
              <a:off x="0" y="197146"/>
              <a:ext cx="10729192" cy="622609"/>
            </a:xfrm>
            <a:prstGeom prst="rect">
              <a:avLst/>
            </a:prstGeom>
            <a:solidFill>
              <a:srgbClr val="445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0" y="197146"/>
              <a:ext cx="10729192" cy="6226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была провозглашена унитарным демо­кратическим социальным правовым государством</a:t>
              </a:r>
              <a:endParaRPr sz="2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412" y="802958"/>
              <a:ext cx="2601095" cy="487262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3412" y="802958"/>
              <a:ext cx="2601095" cy="48726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Унитарное государст- во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 это фор­ма госу- дарственного образо- вания, при которой территория государст- ва не имеет в своём составе федеративных единиц (республик) и подразделяется на ад- министративно-терри-ториальные единицы (области, районы)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2604508" y="802958"/>
              <a:ext cx="2332402" cy="487262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 txBox="1"/>
            <p:nvPr/>
          </p:nvSpPr>
          <p:spPr>
            <a:xfrm>
              <a:off x="2604508" y="802958"/>
              <a:ext cx="2332402" cy="48726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демократическом государстве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обеспе- чиваются права че- ловека, а единствен- ный источник госу- дарственной власти - народ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4936910" y="802958"/>
              <a:ext cx="2601095" cy="487262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 txBox="1"/>
            <p:nvPr/>
          </p:nvSpPr>
          <p:spPr>
            <a:xfrm>
              <a:off x="4936910" y="802958"/>
              <a:ext cx="2601095" cy="48726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социальном госу- дарстве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существляет- ся политика, направ- ленная на создание ус- ловий для свободного и достойного развития всех граждан, утверж- дение в обществе соци- альной справедливос- 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538006" y="802958"/>
              <a:ext cx="3187772" cy="487262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 txBox="1"/>
            <p:nvPr/>
          </p:nvSpPr>
          <p:spPr>
            <a:xfrm>
              <a:off x="7538006" y="802958"/>
              <a:ext cx="3187772" cy="48726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Правовое государство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 это государство, где реализует­ся принцип разделения власти на взаимно контролируемые законодательную и исполни- тельную, а также независи- мую судебную. Для правово- го государства харак­терны принцип верховенства права как совокупности общеобя- зательных правил и норм поведения, исполнение зако- нов всеми государственны- ми органами и должностны- ми лицами, равенство всех людей перед законом, обес- печение прав и свобод граж- дан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0" y="5296669"/>
              <a:ext cx="10729192" cy="411091"/>
            </a:xfrm>
            <a:prstGeom prst="rect">
              <a:avLst/>
            </a:prstGeom>
            <a:solidFill>
              <a:srgbClr val="445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1" name="Google Shape;3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176" y="622560"/>
            <a:ext cx="4386873" cy="61188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382" name="Google Shape;382;p17"/>
          <p:cNvGrpSpPr/>
          <p:nvPr/>
        </p:nvGrpSpPr>
        <p:grpSpPr>
          <a:xfrm>
            <a:off x="1199456" y="857870"/>
            <a:ext cx="7560840" cy="1202978"/>
            <a:chOff x="4843171" y="1440146"/>
            <a:chExt cx="3221724" cy="940028"/>
          </a:xfrm>
        </p:grpSpPr>
        <p:sp>
          <p:nvSpPr>
            <p:cNvPr id="383" name="Google Shape;383;p1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23 июня 1994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состоялись выборы Президента Республики Бела- русь. В результате голосования во втором туре, состоявшемся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10 июля 1994 г.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 первым Президентом Республики Беларусь был избран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А.Г.Лукашенко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 за которого проголосовало 80,3% избирателей.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1429444" y="2336664"/>
            <a:ext cx="6080869" cy="2892537"/>
            <a:chOff x="229988" y="243884"/>
            <a:chExt cx="6080869" cy="2892537"/>
          </a:xfrm>
        </p:grpSpPr>
        <p:sp>
          <p:nvSpPr>
            <p:cNvPr id="386" name="Google Shape;386;p17"/>
            <p:cNvSpPr/>
            <p:nvPr/>
          </p:nvSpPr>
          <p:spPr>
            <a:xfrm>
              <a:off x="229988" y="243884"/>
              <a:ext cx="5516977" cy="54721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246015" y="259911"/>
              <a:ext cx="5484923" cy="51516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Предвыборная программа А.Г.Лукашенко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781685" y="791102"/>
              <a:ext cx="325501" cy="2597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9" name="Google Shape;389;p17"/>
            <p:cNvSpPr/>
            <p:nvPr/>
          </p:nvSpPr>
          <p:spPr>
            <a:xfrm>
              <a:off x="1107187" y="853033"/>
              <a:ext cx="5201927" cy="39569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1118776" y="864622"/>
              <a:ext cx="5178749" cy="37251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преодоление экономического кризиса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81685" y="791102"/>
              <a:ext cx="325501" cy="68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2" name="Google Shape;392;p17"/>
            <p:cNvSpPr/>
            <p:nvPr/>
          </p:nvSpPr>
          <p:spPr>
            <a:xfrm>
              <a:off x="1107187" y="1298442"/>
              <a:ext cx="5201927" cy="35291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117524" y="1308779"/>
              <a:ext cx="5181253" cy="3322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справедливость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781685" y="791102"/>
              <a:ext cx="325501" cy="10926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5" name="Google Shape;395;p17"/>
            <p:cNvSpPr/>
            <p:nvPr/>
          </p:nvSpPr>
          <p:spPr>
            <a:xfrm>
              <a:off x="1107187" y="1701080"/>
              <a:ext cx="5201927" cy="36541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1117890" y="1711783"/>
              <a:ext cx="5180521" cy="34400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борьба с коррупцией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781685" y="791102"/>
              <a:ext cx="325501" cy="1536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8" name="Google Shape;398;p17"/>
            <p:cNvSpPr/>
            <p:nvPr/>
          </p:nvSpPr>
          <p:spPr>
            <a:xfrm>
              <a:off x="1107187" y="2116214"/>
              <a:ext cx="5201927" cy="4230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1119579" y="2128606"/>
              <a:ext cx="5177143" cy="39829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повышение жизненного уровня населения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781685" y="791102"/>
              <a:ext cx="325501" cy="20716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1" name="Google Shape;401;p17"/>
            <p:cNvSpPr/>
            <p:nvPr/>
          </p:nvSpPr>
          <p:spPr>
            <a:xfrm>
              <a:off x="1107187" y="2589011"/>
              <a:ext cx="5203670" cy="54741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1123220" y="2605044"/>
              <a:ext cx="5171604" cy="5153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возобновление связей с бывшими республика- ми 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3" name="Google Shape;403;p17"/>
          <p:cNvSpPr txBox="1"/>
          <p:nvPr/>
        </p:nvSpPr>
        <p:spPr>
          <a:xfrm>
            <a:off x="3791744" y="6384242"/>
            <a:ext cx="3888432" cy="3571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Александр Григорьевич Лукашенко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184" y="563991"/>
            <a:ext cx="4335531" cy="61921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410" name="Google Shape;410;p18"/>
          <p:cNvGrpSpPr/>
          <p:nvPr/>
        </p:nvGrpSpPr>
        <p:grpSpPr>
          <a:xfrm>
            <a:off x="1139685" y="825227"/>
            <a:ext cx="7416824" cy="3384376"/>
            <a:chOff x="4843171" y="1440146"/>
            <a:chExt cx="3221724" cy="940028"/>
          </a:xfrm>
        </p:grpSpPr>
        <p:sp>
          <p:nvSpPr>
            <p:cNvPr id="411" name="Google Shape;411;p1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 txBox="1"/>
            <p:nvPr/>
          </p:nvSpPr>
          <p:spPr>
            <a:xfrm>
              <a:off x="4870703" y="1440146"/>
              <a:ext cx="3166660" cy="91249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Александр Григорьевич Лукашенко родился 31 августа1954 г. в г.п. Копысь Оршанского района Витебской области. Окончил Могилёвс- кий государственный педагогический институт им. А.А.Кулешова и Белорусскую сельскохозяйственную академию. После службы в Со- ветской Армии занимался комсомольской, партийной, хозяйствен- ной работой. В 1990 г. избран депутатом Верховного Совета Респуб- лики Беларусь. 10 июля 1994 г. после сложной борьбы с пятью дру- гими кандидатами избран Президентом Республики Беларусь. В 2001, 2006, 2010, 2015, 2020 гг. вновь избран Президентом Респуб- лики Беларусь. Главнокомандующий Вооружёнными Силами Рес- публики Беларусь, возглавляет Совет Безопасности Республики Бе- ларусь. Последовательно проводит курс на укрепление белорусской государственности и улучшение благосостояния народа.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3" name="Google Shape;413;p18"/>
          <p:cNvSpPr txBox="1"/>
          <p:nvPr/>
        </p:nvSpPr>
        <p:spPr>
          <a:xfrm>
            <a:off x="3860062" y="6399000"/>
            <a:ext cx="3888432" cy="3571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Александр Григорьевич Лукашенко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должности Президента Республики Беларусь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9" name="Google Shape;419;p19"/>
          <p:cNvGrpSpPr/>
          <p:nvPr/>
        </p:nvGrpSpPr>
        <p:grpSpPr>
          <a:xfrm>
            <a:off x="2712973" y="1012346"/>
            <a:ext cx="7846172" cy="4739907"/>
            <a:chOff x="1349" y="237179"/>
            <a:chExt cx="7846172" cy="4739907"/>
          </a:xfrm>
        </p:grpSpPr>
        <p:sp>
          <p:nvSpPr>
            <p:cNvPr id="420" name="Google Shape;420;p19"/>
            <p:cNvSpPr/>
            <p:nvPr/>
          </p:nvSpPr>
          <p:spPr>
            <a:xfrm>
              <a:off x="3924436" y="913349"/>
              <a:ext cx="2752544" cy="411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21" name="Google Shape;421;p19"/>
            <p:cNvSpPr/>
            <p:nvPr/>
          </p:nvSpPr>
          <p:spPr>
            <a:xfrm>
              <a:off x="3878716" y="913349"/>
              <a:ext cx="91440" cy="411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22" name="Google Shape;422;p19"/>
            <p:cNvSpPr/>
            <p:nvPr/>
          </p:nvSpPr>
          <p:spPr>
            <a:xfrm>
              <a:off x="1171891" y="913349"/>
              <a:ext cx="2752544" cy="411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23" name="Google Shape;423;p19"/>
            <p:cNvSpPr/>
            <p:nvPr/>
          </p:nvSpPr>
          <p:spPr>
            <a:xfrm>
              <a:off x="1296143" y="237179"/>
              <a:ext cx="5256585" cy="67616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 txBox="1"/>
            <p:nvPr/>
          </p:nvSpPr>
          <p:spPr>
            <a:xfrm>
              <a:off x="1296143" y="237179"/>
              <a:ext cx="5256585" cy="6761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Администрации Президента Республики Беларусь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349" y="1324811"/>
              <a:ext cx="2341082" cy="36522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1349" y="1324811"/>
              <a:ext cx="2341082" cy="36522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органи- зационной, информа- ционной, экспертно- аналитической и пра- вовой деятельности Главы государства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2753894" y="1324811"/>
              <a:ext cx="2341082" cy="36522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 txBox="1"/>
            <p:nvPr/>
          </p:nvSpPr>
          <p:spPr>
            <a:xfrm>
              <a:off x="2753894" y="1324811"/>
              <a:ext cx="2341082" cy="36522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взаимо- действия Президента с ветвями власти, об- щественными и рели- гиозными организа- циями и объедине- ниями, другими об- щественно-полити- ческими института- ми, а также со сред- ствами массовой ин- формации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5506439" y="1324811"/>
              <a:ext cx="2341082" cy="365227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 txBox="1"/>
            <p:nvPr/>
          </p:nvSpPr>
          <p:spPr>
            <a:xfrm>
              <a:off x="5506439" y="1324811"/>
              <a:ext cx="2341082" cy="36522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осуществление кон- троль за исполне- нием решений Главы государства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1" name="Google Shape;431;p19"/>
          <p:cNvGrpSpPr/>
          <p:nvPr/>
        </p:nvGrpSpPr>
        <p:grpSpPr>
          <a:xfrm>
            <a:off x="1343472" y="5989434"/>
            <a:ext cx="10657184" cy="701699"/>
            <a:chOff x="4843171" y="1440146"/>
            <a:chExt cx="3221724" cy="940028"/>
          </a:xfrm>
        </p:grpSpPr>
        <p:sp>
          <p:nvSpPr>
            <p:cNvPr id="432" name="Google Shape;432;p1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- глава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Совета безопасности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 - межведомственного органа, уполномоченного разраба- тывать согласованные меры поддержания безопасности государства.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закона. </a:t>
            </a: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Референдум по вопросу сохранения СССР.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Беловежские соглашения.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Создание Содружества Независимых Государств (СНГ).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Принятие Конституции Республики Беларусь 15 марта 1994 г. и введение долж- ности Президента Республики Беларусь. Первый Президент Республики Беларусь - А.Г.Лукашенко.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Республиканский референдум 14 мая 1995 г. и его результаты.</a:t>
            </a: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lang="ru-RU"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Беларусь.</a:t>
            </a:r>
            <a:endParaRPr/>
          </a:p>
          <a:p>
            <a:pPr marL="342900" marR="0" lvl="0" indent="-215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15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Республиканский референдум 14 мая 1995 г. и его результаты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39" name="Google Shape;439;p20"/>
          <p:cNvGrpSpPr/>
          <p:nvPr/>
        </p:nvGrpSpPr>
        <p:grpSpPr>
          <a:xfrm>
            <a:off x="1271464" y="980728"/>
            <a:ext cx="10801200" cy="1944216"/>
            <a:chOff x="4843171" y="1440146"/>
            <a:chExt cx="3221724" cy="940028"/>
          </a:xfrm>
        </p:grpSpPr>
        <p:sp>
          <p:nvSpPr>
            <p:cNvPr id="440" name="Google Shape;440;p2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соответствии с Конституцией Президент являлся руководителем государства и исполнительной власти. Верховный  Совет выполнял законодательные функции. Но в скором времени стали прояв- ляться заложенные в Основном Законе Республики Беларусь политические противоречия. В Кон- ституции 1994 г. не был создан механизм преодоления кризисных ситуаций, возникающих во взаи- моотношениях между исполнительной и законодательной властями.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14 мая 1995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 инициативе Президента был проведён республиканский референдум, на который были вынесены наиболее ост- рые дискуссии в обществе.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442" name="Google Shape;442;p20"/>
          <p:cNvGraphicFramePr/>
          <p:nvPr/>
        </p:nvGraphicFramePr>
        <p:xfrm>
          <a:off x="1271464" y="3068960"/>
          <a:ext cx="10801200" cy="3507255"/>
        </p:xfrm>
        <a:graphic>
          <a:graphicData uri="http://schemas.openxmlformats.org/drawingml/2006/table">
            <a:tbl>
              <a:tblPr firstRow="1">
                <a:noFill/>
                <a:tableStyleId>{90738F7F-E843-41C6-B96C-7F04D4E2D003}</a:tableStyleId>
              </a:tblPr>
              <a:tblGrid>
                <a:gridCol w="442325"/>
                <a:gridCol w="9128275"/>
                <a:gridCol w="1230600"/>
              </a:tblGrid>
              <a:tr h="4236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Результаты республиканского референдума 14 мая 1995 г.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вынесенные Президентом на общенародное обсуждение</a:t>
                      </a:r>
                      <a:endParaRPr sz="1800" b="1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B2C5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«За»</a:t>
                      </a:r>
                      <a:endParaRPr sz="1800" b="1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B2C5BF"/>
                    </a:solidFill>
                  </a:tcPr>
                </a:tc>
              </a:tr>
              <a:tr h="43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придании русскому языку статуса, равного с белорусским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83,3%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</a:tr>
              <a:tr h="68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установлении новых Государственного флага Республики Беларусь и Государст- венного герба Республики Беларусь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75,1%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</a:tr>
              <a:tr h="68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одобрении действий Президента, направленных на экономическую интеграцию с Российской Федерацией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83,3%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в Конституцию Республики Беларусь 1994 г., позволяющих Президенту досрочно прекратить полномочия Верховного Совета в случае система- тического или грубого нарушения Конституции 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77,7%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8" name="Google Shape;448;p21"/>
          <p:cNvGrpSpPr/>
          <p:nvPr/>
        </p:nvGrpSpPr>
        <p:grpSpPr>
          <a:xfrm>
            <a:off x="1230588" y="1592796"/>
            <a:ext cx="5616624" cy="3888432"/>
            <a:chOff x="4843171" y="1440146"/>
            <a:chExt cx="3221724" cy="940028"/>
          </a:xfrm>
        </p:grpSpPr>
        <p:sp>
          <p:nvSpPr>
            <p:cNvPr id="449" name="Google Shape;449;p21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 результатам референдума принята современ- ная государственная символика. Государственный герб после изменений 2012 и 2021 гг. представляет собой размещённый в серебряном поле золотой контур Государственной границы Республики Бе- ларусь, наложенный на золотые лучи восходящего над земным шаром солнца. Вверху поля находится пятиконечная красная звезда. Герб обрамлён вен- ком из золотых колосьев, переплетённых справа цветками клевера, слева – цветками льна. Венок трижды перевит с каждой стороны красно-зелёной лентой, в средней части которой в основании Госу- дарственного герба Республики Беларусь в две строки начертаны золотом слова «Рэспубліка Бела- русь».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51" name="Google Shape;4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754" y="980728"/>
            <a:ext cx="5152825" cy="51125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52" name="Google Shape;452;p21"/>
          <p:cNvSpPr txBox="1"/>
          <p:nvPr/>
        </p:nvSpPr>
        <p:spPr>
          <a:xfrm>
            <a:off x="6826754" y="6309320"/>
            <a:ext cx="5152824" cy="3571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Государственный герб Республики Беларусь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8" name="Google Shape;458;p22"/>
          <p:cNvGrpSpPr/>
          <p:nvPr/>
        </p:nvGrpSpPr>
        <p:grpSpPr>
          <a:xfrm>
            <a:off x="1208378" y="836712"/>
            <a:ext cx="10864286" cy="2520280"/>
            <a:chOff x="4843171" y="1440146"/>
            <a:chExt cx="3221724" cy="940028"/>
          </a:xfrm>
        </p:grpSpPr>
        <p:sp>
          <p:nvSpPr>
            <p:cNvPr id="459" name="Google Shape;459;p22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 флаг Республики Беларусь представляет собой прямоугольное полотнище, состоя- щее из двух горизонтально расположенных цветных полос: верхней - красного цвета шириной в 2/3 и нижней - зелёного цвета в 1/3 ширины флага.   Около древка вертикально расположен белорус- ский национальный орнамент красного цвета на белом поле, составляющий 1/9 длины флага. От- ношение ширины флага к его длине - 1:2. Флаг крепится на древке (флагштоке), которое окра- шивается в золотистый (охра) цвет.   При церемониях и других торжественных мероприятиях Госу- дарственный флаг Республики Беларусь используется с наконечником ромбовидной формы с изоб- ражением пятиконечной звезды, аналогичной её изображению на Государственном гербе Республи- ки Беларусь. Наконечники изготавливаются из металла жёлтого цвета.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61" name="Google Shape;4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221" y="3283177"/>
            <a:ext cx="6711245" cy="33556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62" name="Google Shape;462;p22"/>
          <p:cNvSpPr txBox="1"/>
          <p:nvPr/>
        </p:nvSpPr>
        <p:spPr>
          <a:xfrm>
            <a:off x="7968208" y="4674413"/>
            <a:ext cx="3340118" cy="573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Государственный флаг Республики Беларусь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23" descr="Ð§ÑÐ¾ Ð¸Ð·Ð²ÐµÑÑÐ½Ð¾ Ð¾Ð± Ð°Ð²ÑÐ¾ÑÐµ Ð³Ð¸Ð¼Ð½Ð° ÐÐµÐ»Ð°ÑÑÑÐ¸ ÐÐµÑÑÐ¾ÑÐµ Ð¡Ð¾ÐºÐ¾Ð»Ð¾Ð²ÑÐºÐ¾Ð¼ | ÐÐ¾Ð²Ð¾ÑÑÐ¸ ÐÑÐµÑÑÐ°  Ð¸ Ð¾Ð±Ð»Ð°ÑÑÐ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472" y="2388436"/>
            <a:ext cx="3014418" cy="43792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9" name="Google Shape;469;p23"/>
          <p:cNvGrpSpPr/>
          <p:nvPr/>
        </p:nvGrpSpPr>
        <p:grpSpPr>
          <a:xfrm>
            <a:off x="1208378" y="836712"/>
            <a:ext cx="10864286" cy="1656184"/>
            <a:chOff x="4843171" y="1440146"/>
            <a:chExt cx="3221724" cy="940028"/>
          </a:xfrm>
        </p:grpSpPr>
        <p:sp>
          <p:nvSpPr>
            <p:cNvPr id="470" name="Google Shape;470;p2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2002 г. по результатам проведённого конкурса Указом Президента Республики Беларусь был ут- верждён Государственный гимн нашей страны. Автором музыкальной редакции остался компози- тор Н.Соколовский - один из авторов Государственного гимна БССР, существовавшего с 1955 г. Текст гимна на слова М.Климковича был доработан В.Каризной. Государственный гимн Республики Бела- русь представляет собой музыкально-поэтическое произведение, которое призывает к объедине- нию всех жителей нашей страны, чей общий дом – Республика Беларусь.</a:t>
              </a:r>
              <a:endParaRPr/>
            </a:p>
          </p:txBody>
        </p:sp>
      </p:grpSp>
      <p:sp>
        <p:nvSpPr>
          <p:cNvPr id="472" name="Google Shape;472;p23"/>
          <p:cNvSpPr txBox="1"/>
          <p:nvPr/>
        </p:nvSpPr>
        <p:spPr>
          <a:xfrm>
            <a:off x="4007768" y="4603032"/>
            <a:ext cx="1512168" cy="5791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Нестор Соколовский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3" name="Google Shape;473;p23" descr="ÐÑÑÐ°ÑÑ HD wallpap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7474" y="2520959"/>
            <a:ext cx="3049957" cy="42467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74" name="Google Shape;47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0593" y="2267314"/>
            <a:ext cx="3238939" cy="4500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75" name="Google Shape;475;p23"/>
          <p:cNvSpPr txBox="1"/>
          <p:nvPr/>
        </p:nvSpPr>
        <p:spPr>
          <a:xfrm>
            <a:off x="8071377" y="4517524"/>
            <a:ext cx="1512168" cy="5791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Владимир Каризна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23"/>
          <p:cNvSpPr txBox="1"/>
          <p:nvPr/>
        </p:nvSpPr>
        <p:spPr>
          <a:xfrm>
            <a:off x="7751638" y="2808549"/>
            <a:ext cx="1512168" cy="5791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Михась Климкович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5080" y="692696"/>
            <a:ext cx="4527583" cy="60332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82" name="Google Shape;482;p24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символика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1208378" y="836712"/>
            <a:ext cx="7551918" cy="2952328"/>
            <a:chOff x="4843171" y="1440146"/>
            <a:chExt cx="3221724" cy="940028"/>
          </a:xfrm>
        </p:grpSpPr>
        <p:sp>
          <p:nvSpPr>
            <p:cNvPr id="484" name="Google Shape;484;p24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Были утверждены положения о государственных наградах Респуб- лики Беларусь, включая звание Героя Беларуси, ордена Отечества, Франциска Скорины. Первым Героем Беларуси стал в 1996 г. военный лётчик Владимир Николаевич Карват. Он отвёл падающий самолёт в сторону от д. Большое Гатище Баранович­ского района и ценой собст- венной жизни спас многих людей. За мужество и героизм, проявлен- ные при исполнении воинского долга, подполковник В.Н.Карват удо- стоен  (посмертно) звания Героя Беларуси. Оно присваивается за иск- лючительные заслуги перед государством и обществом, связанные с подвигом, совер­шённым во имя свободы, независимости и процвета- ния Бела­руси. Это как воинская, так и трудовая награда.</a:t>
              </a:r>
              <a:endParaRPr/>
            </a:p>
          </p:txBody>
        </p:sp>
      </p:grpSp>
      <p:sp>
        <p:nvSpPr>
          <p:cNvPr id="486" name="Google Shape;486;p24"/>
          <p:cNvSpPr txBox="1"/>
          <p:nvPr/>
        </p:nvSpPr>
        <p:spPr>
          <a:xfrm>
            <a:off x="5560972" y="6260943"/>
            <a:ext cx="1981075" cy="4706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Орден Франциска Скорины </a:t>
            </a:r>
            <a:endParaRPr/>
          </a:p>
        </p:txBody>
      </p:sp>
      <p:pic>
        <p:nvPicPr>
          <p:cNvPr id="487" name="Google Shape;48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1232" y="3767898"/>
            <a:ext cx="1382400" cy="25980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88" name="Google Shape;48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9768" y="3800272"/>
            <a:ext cx="1214191" cy="25980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89" name="Google Shape;48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7628" y="3816459"/>
            <a:ext cx="1193825" cy="25656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90" name="Google Shape;490;p24"/>
          <p:cNvSpPr txBox="1"/>
          <p:nvPr/>
        </p:nvSpPr>
        <p:spPr>
          <a:xfrm>
            <a:off x="1101894" y="6255327"/>
            <a:ext cx="1981075" cy="5812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Медаль Героя Беларуси</a:t>
            </a:r>
            <a:endParaRPr/>
          </a:p>
        </p:txBody>
      </p:sp>
      <p:sp>
        <p:nvSpPr>
          <p:cNvPr id="491" name="Google Shape;491;p24"/>
          <p:cNvSpPr txBox="1"/>
          <p:nvPr/>
        </p:nvSpPr>
        <p:spPr>
          <a:xfrm>
            <a:off x="3418460" y="6255327"/>
            <a:ext cx="1981075" cy="5812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Орден Отечества I степени</a:t>
            </a:r>
            <a:endParaRPr/>
          </a:p>
        </p:txBody>
      </p:sp>
      <p:sp>
        <p:nvSpPr>
          <p:cNvPr id="492" name="Google Shape;492;p24"/>
          <p:cNvSpPr txBox="1"/>
          <p:nvPr/>
        </p:nvSpPr>
        <p:spPr>
          <a:xfrm>
            <a:off x="10692172" y="2852936"/>
            <a:ext cx="1440159" cy="5760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Владимир Карват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"/>
          <p:cNvSpPr txBox="1">
            <a:spLocks noGrp="1"/>
          </p:cNvSpPr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8" name="Google Shape;49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99" name="Google Shape;499;p25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§27.</a:t>
            </a:r>
            <a:endParaRPr sz="18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00" name="Google Shape;50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501" name="Google Shape;501;p25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§6.</a:t>
            </a:r>
            <a:endParaRPr sz="18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1199456" y="886964"/>
            <a:ext cx="10801200" cy="35659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Реформирование советской системы в годы перестройки привело к глубокому системному кризису.</a:t>
            </a: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2574899" y="1270188"/>
            <a:ext cx="7762280" cy="5397742"/>
            <a:chOff x="79299" y="1428"/>
            <a:chExt cx="7762280" cy="5397742"/>
          </a:xfrm>
        </p:grpSpPr>
        <p:sp>
          <p:nvSpPr>
            <p:cNvPr id="94" name="Google Shape;94;p3"/>
            <p:cNvSpPr/>
            <p:nvPr/>
          </p:nvSpPr>
          <p:spPr>
            <a:xfrm>
              <a:off x="79299" y="1428"/>
              <a:ext cx="6018248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93671" y="15800"/>
              <a:ext cx="5989504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Глубокий системный кризис конца 1980-х гг.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81124" y="492132"/>
              <a:ext cx="601824" cy="3680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7" name="Google Shape;97;p3"/>
            <p:cNvSpPr/>
            <p:nvPr/>
          </p:nvSpPr>
          <p:spPr>
            <a:xfrm>
              <a:off x="1282949" y="614808"/>
              <a:ext cx="6558630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1297321" y="629180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падение производительности труда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81124" y="492132"/>
              <a:ext cx="601824" cy="9814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1282949" y="1228188"/>
              <a:ext cx="6558630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1297321" y="1242560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остановка предприятий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81124" y="492132"/>
              <a:ext cx="601824" cy="15947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1282949" y="1841568"/>
              <a:ext cx="6558630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1297321" y="1855940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рост цен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81124" y="492132"/>
              <a:ext cx="601824" cy="22081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1282949" y="2454948"/>
              <a:ext cx="6558630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1297321" y="2469320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резкое снижение уровня жизни населения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81124" y="492132"/>
              <a:ext cx="601824" cy="28215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1282949" y="3068327"/>
              <a:ext cx="6558630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1297321" y="3082699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тотальный дефицит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81124" y="492132"/>
              <a:ext cx="601824" cy="34349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2" name="Google Shape;112;p3"/>
            <p:cNvSpPr/>
            <p:nvPr/>
          </p:nvSpPr>
          <p:spPr>
            <a:xfrm>
              <a:off x="1282949" y="3681707"/>
              <a:ext cx="6558630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1297321" y="3696079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разрыв экономических связей между регионами 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81124" y="492132"/>
              <a:ext cx="601824" cy="40483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5" name="Google Shape;115;p3"/>
            <p:cNvSpPr/>
            <p:nvPr/>
          </p:nvSpPr>
          <p:spPr>
            <a:xfrm>
              <a:off x="1282949" y="4295087"/>
              <a:ext cx="6558630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97321" y="4309459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обострение противоречий между республиками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81124" y="492132"/>
              <a:ext cx="601824" cy="46616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8" name="Google Shape;118;p3"/>
            <p:cNvSpPr/>
            <p:nvPr/>
          </p:nvSpPr>
          <p:spPr>
            <a:xfrm>
              <a:off x="1282949" y="4908467"/>
              <a:ext cx="6558630" cy="4907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1297321" y="4922839"/>
              <a:ext cx="6529886" cy="46195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потеря авторитета 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199456" y="886964"/>
            <a:ext cx="10801200" cy="182195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Во второй половине 1980­-х гг. процесс перестройки привёл и к возникновению и развитию в СССР мощных национальных движений. Республики Со­ветского Союза, согласно Конституции СССР, про- возглашались равноправными и неза­висимыми. Однако реальной независимостью они не обладали. Постепенное ослабление союзной власти обусловило вызревание идеи </a:t>
            </a:r>
            <a:r>
              <a:rPr lang="ru-RU"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государственного сувере- нитета</a:t>
            </a: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 Он предусма­тривает политическую независимость и самостоятельность государства во внутренней и внешней политике, которая не допускает вмешательства извне. 1990 г. начался про- цесс провозглашения независимых республик (</a:t>
            </a:r>
            <a:r>
              <a:rPr lang="ru-RU"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«парад суверенитетов»</a:t>
            </a: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r>
              <a:rPr lang="ru-RU"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12 июня 1990 г. был прово- зглашён суверенитет Российской Федерации, а 16 июля - Украины.</a:t>
            </a:r>
            <a:endParaRPr/>
          </a:p>
        </p:txBody>
      </p:sp>
      <p:pic>
        <p:nvPicPr>
          <p:cNvPr id="126" name="Google Shape;126;p4" descr="https://cf2.ppt-online.org/files2/slide/g/gmsi0KyXUTYQufS8RbAIL92qlokva1pPnd5wDt/slide-47.jpg"/>
          <p:cNvPicPr preferRelativeResize="0"/>
          <p:nvPr/>
        </p:nvPicPr>
        <p:blipFill rotWithShape="1">
          <a:blip r:embed="rId3">
            <a:alphaModFix/>
          </a:blip>
          <a:srcRect t="18035" b="11984"/>
          <a:stretch/>
        </p:blipFill>
        <p:spPr>
          <a:xfrm>
            <a:off x="4223792" y="2852936"/>
            <a:ext cx="6624736" cy="3744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7" name="Google Shape;127;p4"/>
          <p:cNvSpPr txBox="1"/>
          <p:nvPr/>
        </p:nvSpPr>
        <p:spPr>
          <a:xfrm>
            <a:off x="2855640" y="6230347"/>
            <a:ext cx="1368152" cy="3670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Распад СССР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1199456" y="1020761"/>
            <a:ext cx="10801200" cy="74183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ru-RU"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27 июля 1990 г. </a:t>
            </a:r>
            <a:r>
              <a:rPr lang="ru-RU" sz="18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Верховный Совет БССР принял Декларацию о государственном суверенитете Бело- русской Советской Социалистической Республики. В ней БССР провозглашалась суверенным государ- ством.</a:t>
            </a:r>
            <a:endParaRPr/>
          </a:p>
        </p:txBody>
      </p:sp>
      <p:grpSp>
        <p:nvGrpSpPr>
          <p:cNvPr id="134" name="Google Shape;134;p5"/>
          <p:cNvGrpSpPr/>
          <p:nvPr/>
        </p:nvGrpSpPr>
        <p:grpSpPr>
          <a:xfrm>
            <a:off x="1273491" y="2036841"/>
            <a:ext cx="7124736" cy="2856324"/>
            <a:chOff x="2027" y="264025"/>
            <a:chExt cx="7124736" cy="2856324"/>
          </a:xfrm>
        </p:grpSpPr>
        <p:sp>
          <p:nvSpPr>
            <p:cNvPr id="135" name="Google Shape;135;p5"/>
            <p:cNvSpPr/>
            <p:nvPr/>
          </p:nvSpPr>
          <p:spPr>
            <a:xfrm>
              <a:off x="2027" y="264025"/>
              <a:ext cx="4121318" cy="56004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8430" y="280428"/>
              <a:ext cx="4088512" cy="52724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Декларация о государственном суверенитете БССР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4159" y="824073"/>
              <a:ext cx="412131" cy="2962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8" name="Google Shape;138;p5"/>
            <p:cNvSpPr/>
            <p:nvPr/>
          </p:nvSpPr>
          <p:spPr>
            <a:xfrm>
              <a:off x="826291" y="879059"/>
              <a:ext cx="6300472" cy="48247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840422" y="893190"/>
              <a:ext cx="6272210" cy="454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верховенство Конституции и законов БССР на территории республики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14159" y="824073"/>
              <a:ext cx="412131" cy="8532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1" name="Google Shape;141;p5"/>
            <p:cNvSpPr/>
            <p:nvPr/>
          </p:nvSpPr>
          <p:spPr>
            <a:xfrm>
              <a:off x="826291" y="1416519"/>
              <a:ext cx="6300472" cy="52159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841568" y="1431796"/>
              <a:ext cx="6269918" cy="49104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полнота власти республиканских государственных орга- нов на территории республики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14159" y="824073"/>
              <a:ext cx="412131" cy="13909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4" name="Google Shape;144;p5"/>
            <p:cNvSpPr/>
            <p:nvPr/>
          </p:nvSpPr>
          <p:spPr>
            <a:xfrm>
              <a:off x="826291" y="1993100"/>
              <a:ext cx="6300472" cy="44377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839289" y="2006098"/>
              <a:ext cx="6274476" cy="4177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самостоятельность и независимость Беларуси в междуна- родных отношениях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14159" y="824073"/>
              <a:ext cx="412131" cy="19820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7" name="Google Shape;147;p5"/>
            <p:cNvSpPr/>
            <p:nvPr/>
          </p:nvSpPr>
          <p:spPr>
            <a:xfrm>
              <a:off x="826291" y="2491857"/>
              <a:ext cx="6300472" cy="62849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9525" cap="flat" cmpd="sng">
              <a:solidFill>
                <a:srgbClr val="4C66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844699" y="2510265"/>
              <a:ext cx="6263656" cy="5916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стремление к сохранению Союза суверенных социалисти- ческих государств на основе нового договора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49" name="Google Shape;149;p5" descr="https://ic.pics.livejournal.com/ed_glezin/9643061/2501225/2501225_10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4272" y="1767057"/>
            <a:ext cx="3456384" cy="48888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0" name="Google Shape;150;p5"/>
          <p:cNvSpPr txBox="1"/>
          <p:nvPr/>
        </p:nvSpPr>
        <p:spPr>
          <a:xfrm>
            <a:off x="5181149" y="6079797"/>
            <a:ext cx="3335096" cy="5760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Референдум по вопросу сохранения СССР</a:t>
            </a:r>
            <a:endParaRPr/>
          </a:p>
        </p:txBody>
      </p:sp>
      <p:grpSp>
        <p:nvGrpSpPr>
          <p:cNvPr id="194" name="Google Shape;194;p7"/>
          <p:cNvGrpSpPr/>
          <p:nvPr/>
        </p:nvGrpSpPr>
        <p:grpSpPr>
          <a:xfrm>
            <a:off x="1271464" y="908720"/>
            <a:ext cx="10873208" cy="1944216"/>
            <a:chOff x="4843171" y="1440146"/>
            <a:chExt cx="3221724" cy="940028"/>
          </a:xfrm>
        </p:grpSpPr>
        <p:sp>
          <p:nvSpPr>
            <p:cNvPr id="195" name="Google Shape;195;p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конце 1990 -  первой половине 1991 г. руководство СССР и  ряда союзных республик, включая БССР, проводило подготовку к  заключению нового союзного договора. Были подписаны договоры о сот- рудничестве Беларуси в различных сферах с другими союзными республиками. По инициативе М.С. Горбачёва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17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 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марта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9 республиках СССР (из 15), в т.ч. в БССР, был проведён референдум по вопросу о сохранении обновлённого Союза как федерации равноправных суверенных Советских Со- циалистических Республик. В результате большинство граждан БССР (82,7%) высказались за  сохра- нение Союза в  обновлённом виде.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 t="13307" b="3763"/>
          <a:stretch/>
        </p:blipFill>
        <p:spPr>
          <a:xfrm>
            <a:off x="5087888" y="2959588"/>
            <a:ext cx="5752470" cy="37758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8" name="Google Shape;198;p7"/>
          <p:cNvSpPr txBox="1"/>
          <p:nvPr/>
        </p:nvSpPr>
        <p:spPr>
          <a:xfrm>
            <a:off x="1907705" y="4725144"/>
            <a:ext cx="3180183" cy="360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Референдум о сохранении СССР</a:t>
            </a:r>
            <a:endParaRPr sz="1600" b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1271464" y="908720"/>
            <a:ext cx="10873208" cy="1368152"/>
            <a:chOff x="4843171" y="1440146"/>
            <a:chExt cx="3221724" cy="940028"/>
          </a:xfrm>
        </p:grpSpPr>
        <p:sp>
          <p:nvSpPr>
            <p:cNvPr id="205" name="Google Shape;205;p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условиях подготовки нового союзного договора группа высших партийных и государственных чи- новников в Москве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 августа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предприняла попытку государственного переворота, пытаясь сохранить незыблемость советской системы. Был создан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Государственный комитет по чрезвы- чайному положению (ГКЧП)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в СССР, но попытка силового решения проблемы провалилась и зна- чительно ускорила процесс распада СССР.</a:t>
              </a:r>
              <a:endParaRPr/>
            </a:p>
          </p:txBody>
        </p:sp>
      </p:grpSp>
      <p:sp>
        <p:nvSpPr>
          <p:cNvPr id="207" name="Google Shape;207;p8"/>
          <p:cNvSpPr txBox="1"/>
          <p:nvPr/>
        </p:nvSpPr>
        <p:spPr>
          <a:xfrm>
            <a:off x="2629085" y="3718668"/>
            <a:ext cx="3180183" cy="5760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Во время августовского путча 1991 г. в Москве</a:t>
            </a:r>
            <a:endParaRPr/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968" y="2389266"/>
            <a:ext cx="4955407" cy="33036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209" name="Google Shape;209;p8"/>
          <p:cNvGrpSpPr/>
          <p:nvPr/>
        </p:nvGrpSpPr>
        <p:grpSpPr>
          <a:xfrm>
            <a:off x="1286481" y="5805264"/>
            <a:ext cx="10765272" cy="936104"/>
            <a:chOff x="4843171" y="1440146"/>
            <a:chExt cx="3221724" cy="940028"/>
          </a:xfrm>
        </p:grpSpPr>
        <p:sp>
          <p:nvSpPr>
            <p:cNvPr id="210" name="Google Shape;210;p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26 августа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была приостановлена деятельность КПСС–КПБ. Был принят закон о департиза- ции органов государственной власти, предприятий, организаций, национализации партийного имущества.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Декларация о государственном суверенитете БССР от 27 июля 1990 г. и придание ей статуса конституционного закона</a:t>
            </a:r>
            <a:endParaRPr/>
          </a:p>
        </p:txBody>
      </p:sp>
      <p:grpSp>
        <p:nvGrpSpPr>
          <p:cNvPr id="156" name="Google Shape;156;p6"/>
          <p:cNvGrpSpPr/>
          <p:nvPr/>
        </p:nvGrpSpPr>
        <p:grpSpPr>
          <a:xfrm>
            <a:off x="1279299" y="1137281"/>
            <a:ext cx="10713520" cy="5276547"/>
            <a:chOff x="7835" y="300569"/>
            <a:chExt cx="10713520" cy="5276547"/>
          </a:xfrm>
        </p:grpSpPr>
        <p:sp>
          <p:nvSpPr>
            <p:cNvPr id="157" name="Google Shape;157;p6"/>
            <p:cNvSpPr/>
            <p:nvPr/>
          </p:nvSpPr>
          <p:spPr>
            <a:xfrm>
              <a:off x="9794852" y="1777828"/>
              <a:ext cx="91440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8" name="Google Shape;158;p6"/>
            <p:cNvSpPr/>
            <p:nvPr/>
          </p:nvSpPr>
          <p:spPr>
            <a:xfrm>
              <a:off x="5364596" y="749170"/>
              <a:ext cx="4475976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9" name="Google Shape;159;p6"/>
            <p:cNvSpPr/>
            <p:nvPr/>
          </p:nvSpPr>
          <p:spPr>
            <a:xfrm>
              <a:off x="7663355" y="1777828"/>
              <a:ext cx="91440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0" name="Google Shape;160;p6"/>
            <p:cNvSpPr/>
            <p:nvPr/>
          </p:nvSpPr>
          <p:spPr>
            <a:xfrm>
              <a:off x="5364596" y="749170"/>
              <a:ext cx="2344479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1" name="Google Shape;161;p6"/>
            <p:cNvSpPr/>
            <p:nvPr/>
          </p:nvSpPr>
          <p:spPr>
            <a:xfrm>
              <a:off x="5430171" y="1777828"/>
              <a:ext cx="91440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2" name="Google Shape;162;p6"/>
            <p:cNvSpPr/>
            <p:nvPr/>
          </p:nvSpPr>
          <p:spPr>
            <a:xfrm>
              <a:off x="5364596" y="749170"/>
              <a:ext cx="111295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3085692" y="1777828"/>
              <a:ext cx="91440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3131412" y="749170"/>
              <a:ext cx="2233183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842899" y="1777828"/>
              <a:ext cx="91440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6" name="Google Shape;166;p6"/>
            <p:cNvSpPr/>
            <p:nvPr/>
          </p:nvSpPr>
          <p:spPr>
            <a:xfrm>
              <a:off x="888619" y="749170"/>
              <a:ext cx="4475976" cy="369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A504B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7" name="Google Shape;167;p6"/>
            <p:cNvSpPr/>
            <p:nvPr/>
          </p:nvSpPr>
          <p:spPr>
            <a:xfrm>
              <a:off x="979551" y="300569"/>
              <a:ext cx="8770088" cy="4486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979551" y="300569"/>
              <a:ext cx="8770088" cy="4486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Становление государственного суверенитета Республики Беларусь</a:t>
              </a:r>
              <a:endParaRPr sz="20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835" y="1119099"/>
              <a:ext cx="1761567" cy="65872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7835" y="1119099"/>
              <a:ext cx="1761567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27 июля 1990 г.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835" y="2147758"/>
              <a:ext cx="1761567" cy="34293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7835" y="2147758"/>
              <a:ext cx="1761567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Декларацию о государственном суверенитете Белорусской Со- ветской Социа- листической Республики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139332" y="1119099"/>
              <a:ext cx="1984159" cy="65872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2139332" y="1119099"/>
              <a:ext cx="1984159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25 августа 1991 г.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139332" y="2147758"/>
              <a:ext cx="1984159" cy="34293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2139332" y="2147758"/>
              <a:ext cx="1984159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 «О прида- нии статуса кон- ституционного за- кона Декларации Верховного Совета БССР о государст- венном суверени- тете Белорусской Советской Социа- листической Рес- публики»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493421" y="1119099"/>
              <a:ext cx="1964940" cy="65872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4493421" y="1119099"/>
              <a:ext cx="1964940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26 августа 1991 г.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493421" y="2147758"/>
              <a:ext cx="1964940" cy="34293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4493421" y="2147758"/>
              <a:ext cx="1964940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 «Об обес- печении полити- ческой и эконо- мической самос- тоятельности БССР»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6828291" y="1119099"/>
              <a:ext cx="1761567" cy="65872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6828291" y="1119099"/>
              <a:ext cx="1761567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 сентября 1991 г.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828291" y="2147758"/>
              <a:ext cx="1761567" cy="34293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6828291" y="2147758"/>
              <a:ext cx="1761567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Решение Вер- ховного Совета БССР об измене- нии названия «Белорусская ССР» на «Респуб- лика Беларусь» (сокращённо – Беларусь) и ут- верждении Госу- дарственного герба «Погоня» и бело-­красно­- белого флага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8959788" y="1119099"/>
              <a:ext cx="1761567" cy="65872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8959788" y="1119099"/>
              <a:ext cx="1761567" cy="65872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18 октября 1991 г.</a:t>
              </a:r>
              <a:endParaRPr sz="18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8959788" y="2147758"/>
              <a:ext cx="1761567" cy="342935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45C5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8959788" y="2147758"/>
              <a:ext cx="1761567" cy="34293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 «О граж- данстве Респуб- лики Беларусь»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119336" y="0"/>
            <a:ext cx="12072664" cy="83671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Беловежские соглашения. Создание СНГ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7" name="Google Shape;217;p9"/>
          <p:cNvGrpSpPr/>
          <p:nvPr/>
        </p:nvGrpSpPr>
        <p:grpSpPr>
          <a:xfrm>
            <a:off x="1271464" y="908720"/>
            <a:ext cx="10873208" cy="936104"/>
            <a:chOff x="4843171" y="1440146"/>
            <a:chExt cx="3221724" cy="940028"/>
          </a:xfrm>
        </p:grpSpPr>
        <p:sp>
          <p:nvSpPr>
            <p:cNvPr id="218" name="Google Shape;218;p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Беловежской пуще, в резиденции «Вискули», </a:t>
              </a:r>
              <a:r>
                <a:rPr lang="ru-RU" sz="1800" b="1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8 декабря 1991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руководители Беларуси, Россий- ской Федерации и Украины без приглашения других основателей СССР денонсировали Союзный до- говор 1922 г. и подписали Соглашение о создании Содружества Независимых Государств (СНГ).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0" name="Google Shape;220;p9"/>
          <p:cNvSpPr txBox="1"/>
          <p:nvPr/>
        </p:nvSpPr>
        <p:spPr>
          <a:xfrm>
            <a:off x="1493622" y="6438403"/>
            <a:ext cx="2874186" cy="360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Резиденция «Вискули»</a:t>
            </a:r>
            <a:endParaRPr/>
          </a:p>
        </p:txBody>
      </p:sp>
      <p:pic>
        <p:nvPicPr>
          <p:cNvPr id="221" name="Google Shape;221;p9" descr="ÐÐ¸ÑÐºÑÐ»Ð¸ â ÐÐ¸ÐºÐ¸Ð¿ÐµÐ´Ð¸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622" y="1952836"/>
            <a:ext cx="2874186" cy="44797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2" name="Google Shape;222;p9" descr="ÐÐµÐ»Ð¾Ð²ÐµÐ¶ÑÐºÐ¾Ðµ ÑÐ¾Ð³Ð»Ð°ÑÐµÐ½Ð¸Ðµ&quot;: ÐºÐ°Ðº Ð¸ Ð¿Ð¾ÑÐµÐ¼Ñ 8 Ð´ÐµÐºÐ°Ð±ÑÑ 1991 Ð¿ÑÐµÐºÑÐ°ÑÐ¸Ð»  ÑÑÑÐµÑÑÐ²Ð¾Ð²Ð°Ð½Ð¸Ðµ Ð¡Ð¡Ð¡Ð  Ð¸ Ð¿Ð¾ÑÐ²Ð¸Ð»ÑÑ Ð¡ÐÐ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9037" y="1952836"/>
            <a:ext cx="7053535" cy="39607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3" name="Google Shape;223;p9"/>
          <p:cNvSpPr txBox="1"/>
          <p:nvPr/>
        </p:nvSpPr>
        <p:spPr>
          <a:xfrm>
            <a:off x="4799857" y="5913561"/>
            <a:ext cx="7251896" cy="8278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lang="ru-RU" sz="16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Президент Украины Леонид Кравчук, Председатель Верховного Совета Республики Беларусь Станислав Шушкевич и Президент России Борис Ельцин после подписания Соглашения о создании СНГ в Беловежской пуще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1985</Words>
  <Application>Microsoft Office PowerPoint</Application>
  <PresentationFormat>Произвольный</PresentationFormat>
  <Paragraphs>170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cdb2004c017l</vt:lpstr>
      <vt:lpstr>Презентация PowerPoint</vt:lpstr>
      <vt:lpstr>План</vt:lpstr>
      <vt:lpstr>Декларация о государственном суверенитете БССР от 27 июля 1990 г. и придание ей статуса конституционного закона</vt:lpstr>
      <vt:lpstr>Декларация о государственном суверенитете БССР от 27 июля 1990 г. и придание ей статуса конституционного закона</vt:lpstr>
      <vt:lpstr>Декларация о государственном суверенитете БССР от 27 июля 1990 г. и придание ей статуса конституционного закона</vt:lpstr>
      <vt:lpstr>Референдум по вопросу сохранения СССР</vt:lpstr>
      <vt:lpstr>Беловежские соглашения. Создание СНГ</vt:lpstr>
      <vt:lpstr>Декларация о государственном суверенитете БССР от 27 июля 1990 г. и придание ей статуса конституционного закона</vt:lpstr>
      <vt:lpstr>Беловежские соглашения. Создание СНГ</vt:lpstr>
      <vt:lpstr>Беловежские соглашения. Создание СНГ</vt:lpstr>
      <vt:lpstr>Беловежские соглашения. Создание СНГ</vt:lpstr>
      <vt:lpstr>Беловежские соглашения. Создание СНГ</vt:lpstr>
      <vt:lpstr>Принятие Конституции Республики Беларусь 15 марта 1994 г. и введение должности Президента Республики Беларусь</vt:lpstr>
      <vt:lpstr>Принятие Конституции Республики Беларусь 15 марта 1994 г. и введение должности Президента Республики Беларусь</vt:lpstr>
      <vt:lpstr>Принятие Конституции Республики Беларусь 15 марта 1994 г. и введение должности Президента Республики Беларусь</vt:lpstr>
      <vt:lpstr>Принятие Конституции Республики Беларусь 15 марта 1994 г. и введение должности Президента Республики Беларусь</vt:lpstr>
      <vt:lpstr>Принятие Конституции Республики Беларусь 15 марта 1994 г. и введение должности Президента Республики Беларусь</vt:lpstr>
      <vt:lpstr>Принятие Конституции Республики Беларусь 15 марта 1994 г. и введение должности Президента Республики Беларусь</vt:lpstr>
      <vt:lpstr>Принятие Конституции Республики Беларусь 15 марта 1994 г. и введение должности Президента Республики Беларусь</vt:lpstr>
      <vt:lpstr>Республиканский референдум 14 мая 1995 г. и его результаты</vt:lpstr>
      <vt:lpstr>Государственная символика Республики Беларусь</vt:lpstr>
      <vt:lpstr>Государственная символика Республики Беларусь</vt:lpstr>
      <vt:lpstr>Государственная символика Республики Беларусь</vt:lpstr>
      <vt:lpstr>Государственная символика Республики Беларусь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Ситник П.В.</dc:creator>
  <cp:lastModifiedBy>1111</cp:lastModifiedBy>
  <cp:revision>3</cp:revision>
  <dcterms:created xsi:type="dcterms:W3CDTF">2009-01-18T11:28:08Z</dcterms:created>
  <dcterms:modified xsi:type="dcterms:W3CDTF">2024-02-24T11:45:38Z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07.12.2022</vt:lpwstr>
  </property>
</Properties>
</file>