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irEAfZAPe/m7B7Vv/hTjUXaFIv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042C0D-9D2E-4637-A2CF-B771373784C8}">
  <a:tblStyle styleId="{A0042C0D-9D2E-4637-A2CF-B771373784C8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E9"/>
          </a:solidFill>
        </a:fill>
      </a:tcStyle>
    </a:wholeTbl>
    <a:band1H>
      <a:tcTxStyle/>
      <a:tcStyle>
        <a:fill>
          <a:solidFill>
            <a:srgbClr val="CED2D1"/>
          </a:solidFill>
        </a:fill>
      </a:tcStyle>
    </a:band1H>
    <a:band2H>
      <a:tcTxStyle/>
    </a:band2H>
    <a:band1V>
      <a:tcTxStyle/>
      <a:tcStyle>
        <a:fill>
          <a:solidFill>
            <a:srgbClr val="CED2D1"/>
          </a:solidFill>
        </a:fill>
      </a:tcStyle>
    </a:band1V>
    <a:band2V>
      <a:tcTxStyle/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customschemas.google.com/relationships/presentationmetadata" Target="metadata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/>
          <p:nvPr/>
        </p:nvSpPr>
        <p:spPr>
          <a:xfrm>
            <a:off x="0" y="0"/>
            <a:ext cx="12192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8"/>
          <p:cNvSpPr txBox="1"/>
          <p:nvPr>
            <p:ph type="ctrTitle"/>
          </p:nvPr>
        </p:nvSpPr>
        <p:spPr>
          <a:xfrm>
            <a:off x="4286237" y="3352800"/>
            <a:ext cx="771530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/>
        </p:nvSpPr>
        <p:spPr>
          <a:xfrm>
            <a:off x="0" y="142852"/>
            <a:ext cx="548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sz="18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" name="Google Shape;1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6124"/>
            <a:ext cx="12192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1943"/>
            <a:ext cx="177552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8"/>
          <p:cNvSpPr txBox="1"/>
          <p:nvPr/>
        </p:nvSpPr>
        <p:spPr>
          <a:xfrm>
            <a:off x="0" y="2784973"/>
            <a:ext cx="54864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Беларуси. 11 класс</a:t>
            </a:r>
            <a:endParaRPr b="1" sz="22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7"/>
          <p:cNvSpPr txBox="1"/>
          <p:nvPr>
            <p:ph idx="1" type="body"/>
          </p:nvPr>
        </p:nvSpPr>
        <p:spPr>
          <a:xfrm rot="5400000">
            <a:off x="3558346" y="-1581961"/>
            <a:ext cx="5443538" cy="10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37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7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8"/>
          <p:cNvSpPr txBox="1"/>
          <p:nvPr>
            <p:ph type="title"/>
          </p:nvPr>
        </p:nvSpPr>
        <p:spPr>
          <a:xfrm rot="5400000">
            <a:off x="7188994" y="1948658"/>
            <a:ext cx="6170613" cy="26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8"/>
          <p:cNvSpPr txBox="1"/>
          <p:nvPr>
            <p:ph idx="1" type="body"/>
          </p:nvPr>
        </p:nvSpPr>
        <p:spPr>
          <a:xfrm rot="5400000">
            <a:off x="1854993" y="-565942"/>
            <a:ext cx="6170613" cy="76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38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38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9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9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39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1047715" y="785794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0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0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30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0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1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1"/>
          <p:cNvSpPr txBox="1"/>
          <p:nvPr>
            <p:ph idx="1" type="body"/>
          </p:nvPr>
        </p:nvSpPr>
        <p:spPr>
          <a:xfrm>
            <a:off x="1117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31"/>
          <p:cNvSpPr txBox="1"/>
          <p:nvPr>
            <p:ph idx="2" type="body"/>
          </p:nvPr>
        </p:nvSpPr>
        <p:spPr>
          <a:xfrm>
            <a:off x="6451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31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" name="Google Shape;34;p32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" name="Google Shape;35;p32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32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32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32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3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33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4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34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5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35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35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35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6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6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6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36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36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C5B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idx="1" type="body"/>
          </p:nvPr>
        </p:nvSpPr>
        <p:spPr>
          <a:xfrm>
            <a:off x="1047715" y="928670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8" name="Google Shape;8;p2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-2500339" y="3214696"/>
            <a:ext cx="6143644" cy="1142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7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4294967295" type="subTitle"/>
          </p:nvPr>
        </p:nvSpPr>
        <p:spPr>
          <a:xfrm>
            <a:off x="119336" y="4221088"/>
            <a:ext cx="11953328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b="1" i="0" lang="ru-RU" sz="44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Геополитическое положение Республики Беларусь на рубеже XX-XXI вв.</a:t>
            </a:r>
            <a:endParaRPr b="1" i="0" sz="44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1263306" y="6270154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sz="1800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 id="78" name="Google Shape;78;p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47328" y="3330990"/>
            <a:ext cx="880346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54</a:t>
            </a:r>
            <a:endParaRPr b="1" sz="4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ÐÐ¡Ð¬Ð: Ð 75-Ð»ÐµÑÐ¸Ñ Ð¿ÑÐ¸Ð½ÑÑÐ¸Ñ ÐÐµÐ»Ð°ÑÑÑÐ¸ Ð² ÑÐ¾ÑÑÐ°Ð² ÑÐ»ÐµÐ½Ð¾Ð² - Ð¾ÑÐ½Ð¾Ð²Ð°ÑÐµÐ»ÐµÐ¹ ÐÐÐ" id="80" name="Google Shape;80;p1"/>
          <p:cNvPicPr preferRelativeResize="0"/>
          <p:nvPr/>
        </p:nvPicPr>
        <p:blipFill rotWithShape="1">
          <a:blip r:embed="rId3">
            <a:alphaModFix/>
          </a:blip>
          <a:srcRect b="9609" l="16043" r="21115" t="0"/>
          <a:stretch/>
        </p:blipFill>
        <p:spPr>
          <a:xfrm>
            <a:off x="7095540" y="0"/>
            <a:ext cx="5096460" cy="4077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0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Беларуси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4" name="Google Shape;214;p10"/>
          <p:cNvSpPr txBox="1"/>
          <p:nvPr/>
        </p:nvSpPr>
        <p:spPr>
          <a:xfrm>
            <a:off x="1199456" y="938410"/>
            <a:ext cx="10801200" cy="147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Наша страна одной из первых подписала Заключительный акт Совещания по безопасности и сотруд- ничеству в Европе, а также Парижскую хартию для новой Европы, что позволило ей стать полно- правным участником Организации по безопасности и сотрудничеству в Европе (ОБСЕ). Республика Беларусь является членом Европейского банка реконструкции и развития (ЕБРР), принята в Меж- дународный валютный фонд (МВФ).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5" name="Google Shape;215;p10"/>
          <p:cNvSpPr txBox="1"/>
          <p:nvPr/>
        </p:nvSpPr>
        <p:spPr>
          <a:xfrm>
            <a:off x="2999656" y="6309320"/>
            <a:ext cx="6624736" cy="3600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26-я Ежегодная сессия ПА ОБСЕ в Минске. 2017 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Об участии Республики Беларусь в ОБСЕ - Посольство Республики Беларусь в  Австрийской Республике" id="216" name="Google Shape;21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99656" y="2420888"/>
            <a:ext cx="6611888" cy="381836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1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Беларуси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11"/>
          <p:cNvSpPr txBox="1"/>
          <p:nvPr/>
        </p:nvSpPr>
        <p:spPr>
          <a:xfrm>
            <a:off x="1199456" y="938410"/>
            <a:ext cx="10801200" cy="175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Республика Беларусь достигла больших успехов в сотрудничестве с европейскими странами по прео- долению долгосрочных последствий аварии на Чернобыльской АЭС. 8 декабря 2016 г. на пленарном заседании Генеральная Ассамблея ООН приняла инициированную и подготовленную делегацией Бе- ларуси резолюцию «Долгосрочные последствия чернобыльской катастрофы». Важным символичным элементом резолюции является провозглашение 26 апреля Международным днём памяти о черно- быльской катастрофе.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3" name="Google Shape;223;p11"/>
          <p:cNvSpPr txBox="1"/>
          <p:nvPr/>
        </p:nvSpPr>
        <p:spPr>
          <a:xfrm>
            <a:off x="2783632" y="6165304"/>
            <a:ext cx="6768752" cy="5040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Министр иностранных дел Республики Беларусь В.Рыбаков  на заседании ГА ООН. 8 декабря 2016 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4" name="Google Shape;2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5640" y="2708920"/>
            <a:ext cx="6711305" cy="345701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Создание Союзного государства Беларуси и России. Разви- тие интеграции между Беларусью и Россией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12"/>
          <p:cNvSpPr txBox="1"/>
          <p:nvPr/>
        </p:nvSpPr>
        <p:spPr>
          <a:xfrm>
            <a:off x="1199456" y="938410"/>
            <a:ext cx="10801200" cy="175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Особое место во внешней политике нашей страны занимают взаимоотношения с Россией.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14 мая 1995 г.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 республиканском референдуме большинство белорусских избирателей высказалось за поддержку действий Президента Республики Беларусь, направленных на экономическую интегра- цию с Российской Федерацией.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Интеграция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представляет собой процесс сближения, объединения в единое целое, взаимного сотрудничества стран и их экономик, общественных и политических струк- тур, многочисленных организаций.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31" name="Google Shape;231;p12"/>
          <p:cNvGraphicFramePr/>
          <p:nvPr/>
        </p:nvGraphicFramePr>
        <p:xfrm>
          <a:off x="1343472" y="278092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{A0042C0D-9D2E-4637-A2CF-B771373784C8}</a:tableStyleId>
              </a:tblPr>
              <a:tblGrid>
                <a:gridCol w="2088225"/>
                <a:gridCol w="856895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Этапы развития взаимоотношений между Беларусью и Россией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1995 г.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Подписание Договора о дружбе, добрососедстве и сотрудничестве Беларуси и России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апреля 1996 г.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Подписание Договора о создании Сообщества Беларуси и России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 апреля 1997 г.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Создание Союза Беларуси и России. День единения народов Беларуси и России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Декабрь 1998 г.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Подписание Договора о равных правах граждан и Соглашения о создании рав- ных условий субъектам хозяйствования двух стран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 декабря 1999 г.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Подписание Договора о создании </a:t>
                      </a: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Союзного государства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32" name="Google Shape;232;p12"/>
          <p:cNvSpPr txBox="1"/>
          <p:nvPr/>
        </p:nvSpPr>
        <p:spPr>
          <a:xfrm>
            <a:off x="1199456" y="5661248"/>
            <a:ext cx="10801200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Союзное государство Беларуси и России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– это  интеграционное объединение Республики Беларусь и Российской Федерации с поэтапно организуемым единым политическим, экономическим, воен- ным, таможенным, валютным, юридическим, гуманитарным и культурным пространством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Создание Союзного государства Беларуси и России. Разви- тие интеграции между Беларусью и Россией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1199456" y="938410"/>
            <a:ext cx="5472600" cy="147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Были созданы органы, регулирующие деятель- ность Союзного государства и жизнь внутри его. В их число вошли Высший Государственный Совет, Совет Министров, Постоянный Комитет, Парла- ментское Собрание.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39" name="Google Shape;23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16080" y="908720"/>
            <a:ext cx="5201878" cy="579637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0" name="Google Shape;240;p13"/>
          <p:cNvSpPr txBox="1"/>
          <p:nvPr/>
        </p:nvSpPr>
        <p:spPr>
          <a:xfrm>
            <a:off x="3215680" y="6165304"/>
            <a:ext cx="3600400" cy="50405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2 апреля – День единения народов Беларуси и России. Инфографика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4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Создание Союзного государства Беларуси и России. Разви- тие интеграции между Беларусью и Россией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6" name="Google Shape;246;p14"/>
          <p:cNvSpPr txBox="1"/>
          <p:nvPr/>
        </p:nvSpPr>
        <p:spPr>
          <a:xfrm>
            <a:off x="1199456" y="938410"/>
            <a:ext cx="10801200" cy="175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Беларусь вместе с Россией, Арменией, Казахстаном, Кыргызстаном, Таджикистаном участвуют в Ор- ганизации Договора о коллективной безопасности (ОДКБ).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ОДКБ –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это межправительственная регио- нальная военно-политическая организация шести государств, имеющая оборонительную направ- ленность и основанная на приоритете политических средств предотвращения и ликвидации воен- ных конфликтов. При этом сделана оговорка, что белорусские военнослужащие не будут участвовать в боевых действиях за пределами Беларуси.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7" name="Google Shape;247;p14"/>
          <p:cNvSpPr txBox="1"/>
          <p:nvPr/>
        </p:nvSpPr>
        <p:spPr>
          <a:xfrm>
            <a:off x="4151784" y="6309320"/>
            <a:ext cx="792088" cy="3600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ОДКБ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military-kz.ucoz.org/2012/june/image_big_42588.jpg" id="248" name="Google Shape;248;p14"/>
          <p:cNvPicPr preferRelativeResize="0"/>
          <p:nvPr/>
        </p:nvPicPr>
        <p:blipFill rotWithShape="1">
          <a:blip r:embed="rId3">
            <a:alphaModFix/>
          </a:blip>
          <a:srcRect b="7075" l="0" r="0" t="11025"/>
          <a:stretch/>
        </p:blipFill>
        <p:spPr>
          <a:xfrm>
            <a:off x="4961359" y="2852936"/>
            <a:ext cx="6989883" cy="381642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Формирование евразийского экономического пространства</a:t>
            </a:r>
            <a:endParaRPr sz="2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4" name="Google Shape;254;p15"/>
          <p:cNvSpPr txBox="1"/>
          <p:nvPr/>
        </p:nvSpPr>
        <p:spPr>
          <a:xfrm>
            <a:off x="1199456" y="938410"/>
            <a:ext cx="10729200" cy="147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Республика Беларусь принимает активное участие в формировании евразийского экономического пространства. В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2015 г.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начал действовать Договор о создании Беларусью, Россией и Казахстаном Евразийского экономического союза (ЕАЭС). К ЕАЭС присоединились Армения и Кыргызстан.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ЕАЭС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– это международная организация, предназначенная для формирования единого экономического пространства между странами-участницами.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55" name="Google Shape;255;p15"/>
          <p:cNvGraphicFramePr/>
          <p:nvPr/>
        </p:nvGraphicFramePr>
        <p:xfrm>
          <a:off x="1343472" y="2780928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{A0042C0D-9D2E-4637-A2CF-B771373784C8}</a:tableStyleId>
              </a:tblPr>
              <a:tblGrid>
                <a:gridCol w="1656175"/>
                <a:gridCol w="9001000"/>
              </a:tblGrid>
              <a:tr h="37085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Этапы формирования евразийского экономического пространства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1995 г.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Подписание Россией, Беларусью и Казахстаном Договора о создании Таможенного союза, к которому присоединились Кыргызстан и Таджикистан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2000 г.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Создание Евразийского экономического сообщества (ЕврАзЭС)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2007 г.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Создание единой таможенной территории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2010 г. 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Создание Евразийского таможенного союза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2012 г.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Начало действия на территории Таможенного союза Единого экономического прос- транства (ЕЭП)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29 мая 2014 г.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Подписание Договора о создании Евразийского экономического союза (ЕАЭС), кото- рый начал функционировать с 1 января 2015 г.</a:t>
                      </a:r>
                      <a:endParaRPr b="0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Формирование евразийского экономического пространства</a:t>
            </a:r>
            <a:endParaRPr sz="2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6"/>
          <p:cNvSpPr txBox="1"/>
          <p:nvPr/>
        </p:nvSpPr>
        <p:spPr>
          <a:xfrm>
            <a:off x="1199456" y="938410"/>
            <a:ext cx="10729200" cy="120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Для Беларуси с её развитым промышленным потенциалом и преобладанием перерабатывающих от- раслей промышленности участие в ЕАЭС открывает обширный рынок сбыта такой продукции, как тракторы, грузовые автомобили, холодильники, мебель и др., в условиях отсутствия таможенных пошлин при импорте и экспорте товаров.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geo-politica.info/upload/editor/news/2015.08/55c442656ba13_1438925413.jpg" id="262" name="Google Shape;262;p16"/>
          <p:cNvPicPr preferRelativeResize="0"/>
          <p:nvPr/>
        </p:nvPicPr>
        <p:blipFill rotWithShape="1">
          <a:blip r:embed="rId3">
            <a:alphaModFix/>
          </a:blip>
          <a:srcRect b="16309" l="0" r="0" t="0"/>
          <a:stretch/>
        </p:blipFill>
        <p:spPr>
          <a:xfrm>
            <a:off x="4295800" y="2348880"/>
            <a:ext cx="6785905" cy="401532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3" name="Google Shape;263;p16"/>
          <p:cNvSpPr txBox="1"/>
          <p:nvPr/>
        </p:nvSpPr>
        <p:spPr>
          <a:xfrm>
            <a:off x="3503712" y="6021288"/>
            <a:ext cx="792088" cy="3600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ЕАЭС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7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Взаимоотношения Беларуси с Европейским Союзом, Китаем и другими странами мира</a:t>
            </a:r>
            <a:endParaRPr sz="2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9" name="Google Shape;269;p17"/>
          <p:cNvSpPr txBox="1"/>
          <p:nvPr/>
        </p:nvSpPr>
        <p:spPr>
          <a:xfrm>
            <a:off x="1199456" y="938410"/>
            <a:ext cx="10801200" cy="203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Европейский Союз (ЕС) занимает важное место во внешней политике  Беларуси. В 1992 г. Республика Беларусь получила статус «специально приглашённого» члена Совета Европы. В 1995 г. было подпи- сано Соглашение о партнёрстве и сотрудничестве между Беларусью и ЕС. В 2009 г. Беларусь стала страной-участницей программы ЕС «Восточное партнёрство». В 2016 г. была создана Координа- ционная группа ЕС-Беларусь. Она служит площадкой для политического диалога по всему спектру тем, начиная с экономики и финансов и заканчивая вопросами образования и научных исследований.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0" name="Google Shape;270;p17"/>
          <p:cNvSpPr txBox="1"/>
          <p:nvPr/>
        </p:nvSpPr>
        <p:spPr>
          <a:xfrm>
            <a:off x="2207568" y="6237312"/>
            <a:ext cx="3672408" cy="3600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Страны «Восточного партнёрства»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3580" y="2708920"/>
            <a:ext cx="6071271" cy="390854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Взаимоотношения Беларуси с Европейским Союзом, Китаем и другими странами мира</a:t>
            </a:r>
            <a:endParaRPr sz="2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18"/>
          <p:cNvSpPr txBox="1"/>
          <p:nvPr/>
        </p:nvSpPr>
        <p:spPr>
          <a:xfrm>
            <a:off x="1199456" y="938410"/>
            <a:ext cx="10801200" cy="147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Беларусь в качестве страны-партнёра присоединилась к программе НАТО «Партнёрство ради мира». Она направлена на сотрудничество в области европейской безопасности. Наша страна исходит из то- го, что ни одно из государств, включая страны НАТО, на данный момент не является для нас потен- циальным противником. Беларусь выступает за Европу без разделительных границ, которая пост- роена на основе принципа коллективной ответственности за будущее всего континента.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8" name="Google Shape;278;p18"/>
          <p:cNvSpPr txBox="1"/>
          <p:nvPr/>
        </p:nvSpPr>
        <p:spPr>
          <a:xfrm>
            <a:off x="2783632" y="6093296"/>
            <a:ext cx="3672408" cy="5760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Страны, участвующие в программе «Партнёрство ради мира»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79" name="Google Shape;27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56040" y="2467914"/>
            <a:ext cx="5568677" cy="420491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9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Взаимоотношения Беларуси с Европейским Союзом, Китаем и другими странами мира</a:t>
            </a:r>
            <a:endParaRPr sz="2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5" name="Google Shape;285;p19"/>
          <p:cNvSpPr txBox="1"/>
          <p:nvPr/>
        </p:nvSpPr>
        <p:spPr>
          <a:xfrm>
            <a:off x="1199456" y="938410"/>
            <a:ext cx="10801200" cy="120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Выгодное сотрудничество налажено с Китайской Народной Республикой. Беларусь и Китай неодно- кратно высказывали единство взглядов по вопросам международной политики - построения много- полярного мира, глобализации, прав человека. Неоднократно оба государства поддерживали друг друга в ООН и других международных структурах.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6" name="Google Shape;286;p19"/>
          <p:cNvGrpSpPr/>
          <p:nvPr/>
        </p:nvGrpSpPr>
        <p:grpSpPr>
          <a:xfrm>
            <a:off x="2410460" y="2349684"/>
            <a:ext cx="8379190" cy="4266745"/>
            <a:chOff x="1138996" y="804"/>
            <a:chExt cx="8379190" cy="4266745"/>
          </a:xfrm>
        </p:grpSpPr>
        <p:sp>
          <p:nvSpPr>
            <p:cNvPr id="287" name="Google Shape;287;p19"/>
            <p:cNvSpPr/>
            <p:nvPr/>
          </p:nvSpPr>
          <p:spPr>
            <a:xfrm>
              <a:off x="1138996" y="804"/>
              <a:ext cx="4740042" cy="58681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9"/>
            <p:cNvSpPr txBox="1"/>
            <p:nvPr/>
          </p:nvSpPr>
          <p:spPr>
            <a:xfrm>
              <a:off x="1156183" y="17991"/>
              <a:ext cx="4705668" cy="55244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направления белорусско-китайского партнёрства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9"/>
            <p:cNvSpPr/>
            <p:nvPr/>
          </p:nvSpPr>
          <p:spPr>
            <a:xfrm>
              <a:off x="1613001" y="587622"/>
              <a:ext cx="474004" cy="3678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0" name="Google Shape;290;p19"/>
            <p:cNvSpPr/>
            <p:nvPr/>
          </p:nvSpPr>
          <p:spPr>
            <a:xfrm>
              <a:off x="2087005" y="710234"/>
              <a:ext cx="7431181" cy="490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9"/>
            <p:cNvSpPr txBox="1"/>
            <p:nvPr/>
          </p:nvSpPr>
          <p:spPr>
            <a:xfrm>
              <a:off x="2101370" y="724599"/>
              <a:ext cx="7402451" cy="4617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мобильной связи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2" name="Google Shape;292;p19"/>
            <p:cNvSpPr/>
            <p:nvPr/>
          </p:nvSpPr>
          <p:spPr>
            <a:xfrm>
              <a:off x="1613001" y="587622"/>
              <a:ext cx="474004" cy="9808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3" name="Google Shape;293;p19"/>
            <p:cNvSpPr/>
            <p:nvPr/>
          </p:nvSpPr>
          <p:spPr>
            <a:xfrm>
              <a:off x="2087005" y="1323295"/>
              <a:ext cx="7431181" cy="490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19"/>
            <p:cNvSpPr txBox="1"/>
            <p:nvPr/>
          </p:nvSpPr>
          <p:spPr>
            <a:xfrm>
              <a:off x="2101370" y="1337660"/>
              <a:ext cx="7402451" cy="4617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производство бытовой электротехники на совместном предприятии «Мидеа-Горизонт»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5" name="Google Shape;295;p19"/>
            <p:cNvSpPr/>
            <p:nvPr/>
          </p:nvSpPr>
          <p:spPr>
            <a:xfrm>
              <a:off x="1613001" y="587622"/>
              <a:ext cx="474004" cy="15947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6" name="Google Shape;296;p19"/>
            <p:cNvSpPr/>
            <p:nvPr/>
          </p:nvSpPr>
          <p:spPr>
            <a:xfrm>
              <a:off x="2087005" y="1936356"/>
              <a:ext cx="7431181" cy="49200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9"/>
            <p:cNvSpPr txBox="1"/>
            <p:nvPr/>
          </p:nvSpPr>
          <p:spPr>
            <a:xfrm>
              <a:off x="2101415" y="1950766"/>
              <a:ext cx="7402361" cy="46318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Белорусско-Китайского индустриального парка «Великий камень»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1613001" y="587622"/>
              <a:ext cx="474004" cy="22085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9" name="Google Shape;299;p19"/>
            <p:cNvSpPr/>
            <p:nvPr/>
          </p:nvSpPr>
          <p:spPr>
            <a:xfrm>
              <a:off x="2087005" y="2550977"/>
              <a:ext cx="7431181" cy="490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9"/>
            <p:cNvSpPr txBox="1"/>
            <p:nvPr/>
          </p:nvSpPr>
          <p:spPr>
            <a:xfrm>
              <a:off x="2101370" y="2565342"/>
              <a:ext cx="7402451" cy="4617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проведение модернизации Национального аэропорта «Минск»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1613001" y="587622"/>
              <a:ext cx="474004" cy="28216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2" name="Google Shape;302;p19"/>
            <p:cNvSpPr/>
            <p:nvPr/>
          </p:nvSpPr>
          <p:spPr>
            <a:xfrm>
              <a:off x="2087005" y="3164039"/>
              <a:ext cx="7430404" cy="490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9"/>
            <p:cNvSpPr txBox="1"/>
            <p:nvPr/>
          </p:nvSpPr>
          <p:spPr>
            <a:xfrm>
              <a:off x="2101370" y="3178404"/>
              <a:ext cx="7401674" cy="4617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в Китае предприятий по сборке, сбыту и обслуживанию бе- лорусских карьерных самосвалов «БелАЗ», тракторов «Беларус»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4" name="Google Shape;304;p19"/>
            <p:cNvSpPr/>
            <p:nvPr/>
          </p:nvSpPr>
          <p:spPr>
            <a:xfrm>
              <a:off x="1613001" y="587622"/>
              <a:ext cx="474004" cy="34347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5" name="Google Shape;305;p19"/>
            <p:cNvSpPr/>
            <p:nvPr/>
          </p:nvSpPr>
          <p:spPr>
            <a:xfrm>
              <a:off x="2087005" y="3777100"/>
              <a:ext cx="7430404" cy="4904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9"/>
            <p:cNvSpPr txBox="1"/>
            <p:nvPr/>
          </p:nvSpPr>
          <p:spPr>
            <a:xfrm>
              <a:off x="2101370" y="3791465"/>
              <a:ext cx="7401674" cy="4617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активное участие Беларуси в проекте «Экономический пояс Шёлково- го пути»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271464" y="980728"/>
            <a:ext cx="10801200" cy="559154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Приоритеты внешнеполитической деятельности Республики Беларусь.  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Деятельность Беларуси в ООН.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Создание Союзного государства Беларуси и России. Развитие интеграции между Беларусью и Россией.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Формирование Евразийского экономического союза.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Взаимоотношения Беларуси с Европейским Союзом, Китаем и другими странами мира.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Развитие экономических и культурных связей со странами ближнего и дальнего зарубежья.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Развитие связей с белорусской диаспорой.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15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0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Развитие экономических и культурных связей со странами ближнего и дальнего зарубежья</a:t>
            </a:r>
            <a:endParaRPr sz="29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12" name="Google Shape;312;p20"/>
          <p:cNvGrpSpPr/>
          <p:nvPr/>
        </p:nvGrpSpPr>
        <p:grpSpPr>
          <a:xfrm>
            <a:off x="1349613" y="1771026"/>
            <a:ext cx="10644900" cy="4036027"/>
            <a:chOff x="6141" y="862306"/>
            <a:chExt cx="10644900" cy="4036027"/>
          </a:xfrm>
        </p:grpSpPr>
        <p:sp>
          <p:nvSpPr>
            <p:cNvPr id="313" name="Google Shape;313;p20"/>
            <p:cNvSpPr/>
            <p:nvPr/>
          </p:nvSpPr>
          <p:spPr>
            <a:xfrm>
              <a:off x="9830977" y="3294449"/>
              <a:ext cx="91440" cy="257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4" name="Google Shape;314;p20"/>
            <p:cNvSpPr/>
            <p:nvPr/>
          </p:nvSpPr>
          <p:spPr>
            <a:xfrm>
              <a:off x="5328592" y="1575621"/>
              <a:ext cx="4548105" cy="2574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5" name="Google Shape;315;p20"/>
            <p:cNvSpPr/>
            <p:nvPr/>
          </p:nvSpPr>
          <p:spPr>
            <a:xfrm>
              <a:off x="5328592" y="1575621"/>
              <a:ext cx="2741928" cy="2574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6" name="Google Shape;316;p20"/>
            <p:cNvSpPr/>
            <p:nvPr/>
          </p:nvSpPr>
          <p:spPr>
            <a:xfrm>
              <a:off x="6185666" y="3293229"/>
              <a:ext cx="91440" cy="257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7" name="Google Shape;317;p20"/>
            <p:cNvSpPr/>
            <p:nvPr/>
          </p:nvSpPr>
          <p:spPr>
            <a:xfrm>
              <a:off x="5328592" y="1575621"/>
              <a:ext cx="902794" cy="2574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8" name="Google Shape;318;p20"/>
            <p:cNvSpPr/>
            <p:nvPr/>
          </p:nvSpPr>
          <p:spPr>
            <a:xfrm>
              <a:off x="4346629" y="3292217"/>
              <a:ext cx="91440" cy="257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19" name="Google Shape;319;p20"/>
            <p:cNvSpPr/>
            <p:nvPr/>
          </p:nvSpPr>
          <p:spPr>
            <a:xfrm>
              <a:off x="4392349" y="1575621"/>
              <a:ext cx="936242" cy="2574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0" name="Google Shape;320;p20"/>
            <p:cNvSpPr/>
            <p:nvPr/>
          </p:nvSpPr>
          <p:spPr>
            <a:xfrm>
              <a:off x="2586368" y="1575621"/>
              <a:ext cx="2742223" cy="2574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1" name="Google Shape;321;p20"/>
            <p:cNvSpPr/>
            <p:nvPr/>
          </p:nvSpPr>
          <p:spPr>
            <a:xfrm>
              <a:off x="734668" y="3292217"/>
              <a:ext cx="91440" cy="2574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2" name="Google Shape;322;p20"/>
            <p:cNvSpPr/>
            <p:nvPr/>
          </p:nvSpPr>
          <p:spPr>
            <a:xfrm>
              <a:off x="780388" y="1575621"/>
              <a:ext cx="4548203" cy="2574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23" name="Google Shape;323;p20"/>
            <p:cNvSpPr/>
            <p:nvPr/>
          </p:nvSpPr>
          <p:spPr>
            <a:xfrm>
              <a:off x="792085" y="862306"/>
              <a:ext cx="9073012" cy="71331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0"/>
            <p:cNvSpPr txBox="1"/>
            <p:nvPr/>
          </p:nvSpPr>
          <p:spPr>
            <a:xfrm>
              <a:off x="792085" y="862306"/>
              <a:ext cx="9073012" cy="71331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направления развития экономических и культурных связей Республики Беларусь со странами ближнего и дальнего зарубежья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6141" y="1833107"/>
              <a:ext cx="1548494" cy="14591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0"/>
            <p:cNvSpPr txBox="1"/>
            <p:nvPr/>
          </p:nvSpPr>
          <p:spPr>
            <a:xfrm>
              <a:off x="6141" y="1833107"/>
              <a:ext cx="1548494" cy="14591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Страны СНГ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6386" y="3549703"/>
              <a:ext cx="1548004" cy="134505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0"/>
            <p:cNvSpPr txBox="1"/>
            <p:nvPr/>
          </p:nvSpPr>
          <p:spPr>
            <a:xfrm>
              <a:off x="6386" y="3549703"/>
              <a:ext cx="1548004" cy="134505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Россия, Украина, Казахстан, Азербайджан, Молдова</a:t>
              </a:r>
              <a:endParaRPr b="0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1812121" y="1833107"/>
              <a:ext cx="1548494" cy="14591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0"/>
            <p:cNvSpPr txBox="1"/>
            <p:nvPr/>
          </p:nvSpPr>
          <p:spPr>
            <a:xfrm>
              <a:off x="1812121" y="1833107"/>
              <a:ext cx="1548494" cy="14591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ЕС и США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1" name="Google Shape;331;p20"/>
            <p:cNvSpPr/>
            <p:nvPr/>
          </p:nvSpPr>
          <p:spPr>
            <a:xfrm>
              <a:off x="3618101" y="1833107"/>
              <a:ext cx="1548494" cy="145911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0"/>
            <p:cNvSpPr txBox="1"/>
            <p:nvPr/>
          </p:nvSpPr>
          <p:spPr>
            <a:xfrm>
              <a:off x="3618101" y="1833107"/>
              <a:ext cx="1548494" cy="145911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Азиатский регион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3618347" y="3549703"/>
              <a:ext cx="1548004" cy="13463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0"/>
            <p:cNvSpPr txBox="1"/>
            <p:nvPr/>
          </p:nvSpPr>
          <p:spPr>
            <a:xfrm>
              <a:off x="3618347" y="3549703"/>
              <a:ext cx="1548004" cy="13463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Китай, Вьетнам, Индия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5424082" y="1833107"/>
              <a:ext cx="1614607" cy="146012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0"/>
            <p:cNvSpPr txBox="1"/>
            <p:nvPr/>
          </p:nvSpPr>
          <p:spPr>
            <a:xfrm>
              <a:off x="5424082" y="1833107"/>
              <a:ext cx="1614607" cy="14601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Ближневосточ-ный регион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5457383" y="3550714"/>
              <a:ext cx="1548004" cy="13463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0"/>
            <p:cNvSpPr txBox="1"/>
            <p:nvPr/>
          </p:nvSpPr>
          <p:spPr>
            <a:xfrm>
              <a:off x="5457383" y="3550714"/>
              <a:ext cx="1548004" cy="13463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ОАЭ, Сирия, Египет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7296175" y="1833107"/>
              <a:ext cx="1548690" cy="146134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20"/>
            <p:cNvSpPr txBox="1"/>
            <p:nvPr/>
          </p:nvSpPr>
          <p:spPr>
            <a:xfrm>
              <a:off x="7296175" y="1833107"/>
              <a:ext cx="1548690" cy="1461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Африканский регион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9102351" y="1833107"/>
              <a:ext cx="1548690" cy="146134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0"/>
            <p:cNvSpPr txBox="1"/>
            <p:nvPr/>
          </p:nvSpPr>
          <p:spPr>
            <a:xfrm>
              <a:off x="9102351" y="1833107"/>
              <a:ext cx="1548690" cy="146134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Латиноамери-канский регион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9102695" y="3551934"/>
              <a:ext cx="1548004" cy="134639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20"/>
            <p:cNvSpPr txBox="1"/>
            <p:nvPr/>
          </p:nvSpPr>
          <p:spPr>
            <a:xfrm>
              <a:off x="9102695" y="3551934"/>
              <a:ext cx="1548004" cy="13463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Куба, Бразилия, Венесуэла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1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Развитие экономических и культурных связей со странами ближнего и дальнего зарубежья</a:t>
            </a:r>
            <a:endParaRPr sz="29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50" name="Google Shape;35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20042" y="908720"/>
            <a:ext cx="6052622" cy="585482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51" name="Google Shape;351;p21"/>
          <p:cNvSpPr txBox="1"/>
          <p:nvPr/>
        </p:nvSpPr>
        <p:spPr>
          <a:xfrm>
            <a:off x="1199456" y="908720"/>
            <a:ext cx="4752600" cy="203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Активно развивается международное куль- турное сотрудничество. Ключевым собы- тием такого сотрудничества стал ежегод- ный фестиваль «Славянский базар в Витеб- ске». Регулярно проводятся международ- ные фестивали искусств, художественные выставки, кино- и театральные фестивали.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2" name="Google Shape;352;p21"/>
          <p:cNvSpPr txBox="1"/>
          <p:nvPr/>
        </p:nvSpPr>
        <p:spPr>
          <a:xfrm>
            <a:off x="2855640" y="6179995"/>
            <a:ext cx="3160798" cy="5760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Славянский базар в Витебске. 2022 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Развитие экономических и культурных связей со странами ближнего и дальнего зарубежья</a:t>
            </a:r>
            <a:endParaRPr sz="2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8" name="Google Shape;358;p22"/>
          <p:cNvSpPr txBox="1"/>
          <p:nvPr/>
        </p:nvSpPr>
        <p:spPr>
          <a:xfrm>
            <a:off x="1199456" y="908720"/>
            <a:ext cx="108732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Одним из приоритетов является сотрудничество в области культуры с ЮНЕСКО. Четыре объекта на территории Беларуси включены в Список Всемирного наследия ЮНЕСКО.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9" name="Google Shape;359;p22"/>
          <p:cNvSpPr txBox="1"/>
          <p:nvPr/>
        </p:nvSpPr>
        <p:spPr>
          <a:xfrm>
            <a:off x="1773546" y="6520866"/>
            <a:ext cx="9725026" cy="2925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Культурный код страны во Всемирной наследии ЮНЕСКО. Инфографика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0" name="Google Shape;36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3547" y="1628800"/>
            <a:ext cx="9725025" cy="489585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3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Развитие экономических и культурных связей со странами ближнего и дальнего зарубежья</a:t>
            </a:r>
            <a:endParaRPr sz="2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6" name="Google Shape;366;p23"/>
          <p:cNvSpPr txBox="1"/>
          <p:nvPr/>
        </p:nvSpPr>
        <p:spPr>
          <a:xfrm>
            <a:off x="1199456" y="908720"/>
            <a:ext cx="10873208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Характерной чертой международных культурных связей Беларуси на современном этапе стало рас- ширение участия в них неправительственных организаций. Наиболее влиятельной структурой яв- ляется Белорусское общество дружбы и  культурной связи с зарубежными странами. 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7" name="Google Shape;367;p23"/>
          <p:cNvSpPr txBox="1"/>
          <p:nvPr/>
        </p:nvSpPr>
        <p:spPr>
          <a:xfrm>
            <a:off x="9050456" y="5191210"/>
            <a:ext cx="2952328" cy="104610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Символика Белорусского общества дружбы и культур- ной связи с зарубежными странами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68" name="Google Shape;368;p23"/>
          <p:cNvGrpSpPr/>
          <p:nvPr/>
        </p:nvGrpSpPr>
        <p:grpSpPr>
          <a:xfrm>
            <a:off x="1346275" y="2503067"/>
            <a:ext cx="7699248" cy="3236932"/>
            <a:chOff x="2803" y="497311"/>
            <a:chExt cx="7699248" cy="3236932"/>
          </a:xfrm>
        </p:grpSpPr>
        <p:sp>
          <p:nvSpPr>
            <p:cNvPr id="369" name="Google Shape;369;p23"/>
            <p:cNvSpPr/>
            <p:nvPr/>
          </p:nvSpPr>
          <p:spPr>
            <a:xfrm>
              <a:off x="3852428" y="1173133"/>
              <a:ext cx="2694469" cy="3841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0" name="Google Shape;370;p23"/>
            <p:cNvSpPr/>
            <p:nvPr/>
          </p:nvSpPr>
          <p:spPr>
            <a:xfrm>
              <a:off x="3806708" y="1173133"/>
              <a:ext cx="91440" cy="384161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1" name="Google Shape;371;p23"/>
            <p:cNvSpPr/>
            <p:nvPr/>
          </p:nvSpPr>
          <p:spPr>
            <a:xfrm>
              <a:off x="1157958" y="1173133"/>
              <a:ext cx="2694469" cy="384161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72" name="Google Shape;372;p23"/>
            <p:cNvSpPr/>
            <p:nvPr/>
          </p:nvSpPr>
          <p:spPr>
            <a:xfrm>
              <a:off x="720078" y="497311"/>
              <a:ext cx="6264699" cy="67582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3"/>
            <p:cNvSpPr txBox="1"/>
            <p:nvPr/>
          </p:nvSpPr>
          <p:spPr>
            <a:xfrm>
              <a:off x="720078" y="497311"/>
              <a:ext cx="6264699" cy="67582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Главные цели Белорусского общества дружбы и культурной связи с зарубежными странами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2803" y="1557294"/>
              <a:ext cx="2310308" cy="217694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3"/>
            <p:cNvSpPr txBox="1"/>
            <p:nvPr/>
          </p:nvSpPr>
          <p:spPr>
            <a:xfrm>
              <a:off x="2803" y="1557294"/>
              <a:ext cx="2310308" cy="21769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популяризация куль- туры зарубежных стран в Беларуси и белорусской культу- ры за рубежом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697273" y="1557294"/>
              <a:ext cx="2310308" cy="217694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3"/>
            <p:cNvSpPr txBox="1"/>
            <p:nvPr/>
          </p:nvSpPr>
          <p:spPr>
            <a:xfrm>
              <a:off x="2697273" y="1557294"/>
              <a:ext cx="2310308" cy="21769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углубление между- народного сотруд- ничества в культур- ных, образователь- ных и гуманитарных программах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5391743" y="1557294"/>
              <a:ext cx="2310308" cy="217694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3"/>
            <p:cNvSpPr txBox="1"/>
            <p:nvPr/>
          </p:nvSpPr>
          <p:spPr>
            <a:xfrm>
              <a:off x="5391743" y="1557294"/>
              <a:ext cx="2310308" cy="21769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народной дипломатии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380" name="Google Shape;38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7075" y="2245650"/>
            <a:ext cx="3621899" cy="340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4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Развитие связей с белорусской диаспорой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6" name="Google Shape;386;p24"/>
          <p:cNvSpPr txBox="1"/>
          <p:nvPr/>
        </p:nvSpPr>
        <p:spPr>
          <a:xfrm>
            <a:off x="1199456" y="908720"/>
            <a:ext cx="10873200" cy="147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Численность белорусской диаспоры в  мире составляет около 2,5 млн человек. Наиболее мощно она представлена в соседних и исторически связанных с Беларусью странах - России, государствах Бал- тии, Украине, Польше, Казахстане, Узбекистане, Молдове. Белорусская диаспора присутствует также в странах дальнего зарубежья - Австралии, Австрии, Аргентине, Великобритании, Германии, Израиле, Испании, Италии, Канаде, Нидерландах, США, Польше, Японии и др.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upload.wikimedia.org/wikipedia/commons/thumb/9/9e/Map_of_the_Belarusian_Diaspora_in_the_World.svg/1920px-Map_of_the_Belarusian_Diaspora_in_the_World.svg.png" id="387" name="Google Shape;387;p24"/>
          <p:cNvPicPr preferRelativeResize="0"/>
          <p:nvPr/>
        </p:nvPicPr>
        <p:blipFill rotWithShape="1">
          <a:blip r:embed="rId3">
            <a:alphaModFix/>
          </a:blip>
          <a:srcRect b="0" l="5294" r="3728" t="0"/>
          <a:stretch/>
        </p:blipFill>
        <p:spPr>
          <a:xfrm>
            <a:off x="3385629" y="2375202"/>
            <a:ext cx="8784976" cy="435565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388" name="Google Shape;38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67608" y="5855880"/>
            <a:ext cx="2543175" cy="8858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89" name="Google Shape;389;p24"/>
          <p:cNvSpPr txBox="1"/>
          <p:nvPr/>
        </p:nvSpPr>
        <p:spPr>
          <a:xfrm>
            <a:off x="6456040" y="6342827"/>
            <a:ext cx="3160798" cy="39345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Белорусская диаспора в мире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5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Развитие связей с белорусской диаспорой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5" name="Google Shape;395;p25"/>
          <p:cNvSpPr txBox="1"/>
          <p:nvPr/>
        </p:nvSpPr>
        <p:spPr>
          <a:xfrm>
            <a:off x="1199456" y="908720"/>
            <a:ext cx="10873200" cy="147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 2014 г. вступил в силу Закон «О белорусах зарубежья». Документом регулируется порядок отнесе- ния лиц к белорусам зарубежья, а также регламентируются меры государственной поддержки этой категории граждан. В сентябре 2014 г. создан Консультативный совет при Министерстве иностран- ных дел Республики Беларусь по делам белорусов зарубежья, участники которого согласовывают сов- местные шаги по развитию партнёрства государства и диаспоры.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6" name="Google Shape;396;p25"/>
          <p:cNvSpPr txBox="1"/>
          <p:nvPr/>
        </p:nvSpPr>
        <p:spPr>
          <a:xfrm>
            <a:off x="2639616" y="6229666"/>
            <a:ext cx="7294190" cy="58370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Первое заседание Консультативного совета по делам белорусов зарубежья при Министерстве иностранных дел Республики Беларусь. 2015 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mfa.gov.by/upload/newsph/makei_diaspora_01_07_15.jpg" id="397" name="Google Shape;3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39616" y="2499208"/>
            <a:ext cx="7294190" cy="373045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6"/>
          <p:cNvSpPr txBox="1"/>
          <p:nvPr>
            <p:ph type="title"/>
          </p:nvPr>
        </p:nvSpPr>
        <p:spPr>
          <a:xfrm>
            <a:off x="47328" y="44624"/>
            <a:ext cx="12097344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3" name="Google Shape;40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560" y="1124744"/>
            <a:ext cx="3117373" cy="40538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04" name="Google Shape;404;p26"/>
          <p:cNvSpPr txBox="1"/>
          <p:nvPr/>
        </p:nvSpPr>
        <p:spPr>
          <a:xfrm>
            <a:off x="1293767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Панов С.В. и др. История Беларуси. 1917 г. – начало XXI в.: Учебное пособие для 9 класса. – Минск: Издательский центр БГУ, 2019,  §30.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05" name="Google Shape;405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0215" y="1124744"/>
            <a:ext cx="3096344" cy="402205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406" name="Google Shape;406;p26"/>
          <p:cNvSpPr txBox="1"/>
          <p:nvPr/>
        </p:nvSpPr>
        <p:spPr>
          <a:xfrm>
            <a:off x="7331286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Касович А.В. и др. История Беларуси. XIX – начало XXI в.: Учебное пособие для 11 класса. / Под ред. А.В.Касовича, А.П.Со- ловьянова. – Минск: Издательский центр БГУ, 2021, §19.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Приоритеты внешнеполитической деятельности Республики Беларусь</a:t>
            </a:r>
            <a:endParaRPr/>
          </a:p>
        </p:txBody>
      </p:sp>
      <p:sp>
        <p:nvSpPr>
          <p:cNvPr id="92" name="Google Shape;92;p3"/>
          <p:cNvSpPr txBox="1"/>
          <p:nvPr/>
        </p:nvSpPr>
        <p:spPr>
          <a:xfrm>
            <a:off x="1199456" y="938410"/>
            <a:ext cx="6768900" cy="2031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Статья 18.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Республика Беларусь в своей внешней политике ис- ходит из принципов равенства государств, неприменения си- лы или угрозы силой, нерушимости границ, мирного урегули- рования споров, невмешательства во внутренние дела и дру- гих общепризнанных принципов и норм международного пра- ва. Республитка Беларусь исключает военную агрессию со своей территории в отношении других государств.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Купить Конституцию Республики Беларусь" id="93" name="Google Shape;9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30278" y="908720"/>
            <a:ext cx="3963133" cy="57687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94" name="Google Shape;94;p3"/>
          <p:cNvGrpSpPr/>
          <p:nvPr/>
        </p:nvGrpSpPr>
        <p:grpSpPr>
          <a:xfrm>
            <a:off x="1277206" y="3046212"/>
            <a:ext cx="6685258" cy="3501878"/>
            <a:chOff x="5742" y="121268"/>
            <a:chExt cx="6685258" cy="3501878"/>
          </a:xfrm>
        </p:grpSpPr>
        <p:sp>
          <p:nvSpPr>
            <p:cNvPr id="95" name="Google Shape;95;p3"/>
            <p:cNvSpPr/>
            <p:nvPr/>
          </p:nvSpPr>
          <p:spPr>
            <a:xfrm>
              <a:off x="5742" y="121268"/>
              <a:ext cx="6685258" cy="52680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 txBox="1"/>
            <p:nvPr/>
          </p:nvSpPr>
          <p:spPr>
            <a:xfrm>
              <a:off x="21172" y="136698"/>
              <a:ext cx="6654398" cy="49594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Принципы внешней политики Республики Беларусь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74268" y="648074"/>
              <a:ext cx="668525" cy="3568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8" name="Google Shape;98;p3"/>
            <p:cNvSpPr/>
            <p:nvPr/>
          </p:nvSpPr>
          <p:spPr>
            <a:xfrm>
              <a:off x="1342794" y="767016"/>
              <a:ext cx="5279102" cy="47576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1356729" y="780951"/>
              <a:ext cx="5251232" cy="4478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равенство государств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674268" y="648074"/>
              <a:ext cx="668525" cy="95153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1" name="Google Shape;101;p3"/>
            <p:cNvSpPr/>
            <p:nvPr/>
          </p:nvSpPr>
          <p:spPr>
            <a:xfrm>
              <a:off x="1342794" y="1361728"/>
              <a:ext cx="5279102" cy="47576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>
              <a:off x="1356729" y="1375663"/>
              <a:ext cx="5251232" cy="4478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неприменение силы или угрозы силой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674268" y="648074"/>
              <a:ext cx="668525" cy="15470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4" name="Google Shape;104;p3"/>
            <p:cNvSpPr/>
            <p:nvPr/>
          </p:nvSpPr>
          <p:spPr>
            <a:xfrm>
              <a:off x="1342794" y="1956440"/>
              <a:ext cx="5279102" cy="47728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1356773" y="1970419"/>
              <a:ext cx="5251144" cy="44932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нерушимость границ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4268" y="648074"/>
              <a:ext cx="668525" cy="214247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7" name="Google Shape;107;p3"/>
            <p:cNvSpPr/>
            <p:nvPr/>
          </p:nvSpPr>
          <p:spPr>
            <a:xfrm>
              <a:off x="1342794" y="2552665"/>
              <a:ext cx="5279102" cy="47576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1356729" y="2566600"/>
              <a:ext cx="5251232" cy="4478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мирное урегулирование споров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674268" y="648074"/>
              <a:ext cx="668525" cy="27371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0" name="Google Shape;110;p3"/>
            <p:cNvSpPr/>
            <p:nvPr/>
          </p:nvSpPr>
          <p:spPr>
            <a:xfrm>
              <a:off x="1342794" y="3147377"/>
              <a:ext cx="5279102" cy="47576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3"/>
            <p:cNvSpPr txBox="1"/>
            <p:nvPr/>
          </p:nvSpPr>
          <p:spPr>
            <a:xfrm>
              <a:off x="1356729" y="3161312"/>
              <a:ext cx="5251232" cy="4478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невмешательство во внутренние дела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Приоритеты внешнеполитической деятельности Республики Беларусь</a:t>
            </a:r>
            <a:endParaRPr/>
          </a:p>
        </p:txBody>
      </p:sp>
      <p:grpSp>
        <p:nvGrpSpPr>
          <p:cNvPr id="117" name="Google Shape;117;p4"/>
          <p:cNvGrpSpPr/>
          <p:nvPr/>
        </p:nvGrpSpPr>
        <p:grpSpPr>
          <a:xfrm>
            <a:off x="1349606" y="2130877"/>
            <a:ext cx="10644915" cy="3316324"/>
            <a:chOff x="6134" y="1222157"/>
            <a:chExt cx="10644915" cy="3316324"/>
          </a:xfrm>
        </p:grpSpPr>
        <p:sp>
          <p:nvSpPr>
            <p:cNvPr id="118" name="Google Shape;118;p4"/>
            <p:cNvSpPr/>
            <p:nvPr/>
          </p:nvSpPr>
          <p:spPr>
            <a:xfrm>
              <a:off x="5328591" y="1914232"/>
              <a:ext cx="4138904" cy="3933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9" name="Google Shape;119;p4"/>
            <p:cNvSpPr/>
            <p:nvPr/>
          </p:nvSpPr>
          <p:spPr>
            <a:xfrm>
              <a:off x="5328591" y="1914232"/>
              <a:ext cx="1379016" cy="39339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0" name="Google Shape;120;p4"/>
            <p:cNvSpPr/>
            <p:nvPr/>
          </p:nvSpPr>
          <p:spPr>
            <a:xfrm>
              <a:off x="3948338" y="1914232"/>
              <a:ext cx="1380253" cy="39339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1" name="Google Shape;121;p4"/>
            <p:cNvSpPr/>
            <p:nvPr/>
          </p:nvSpPr>
          <p:spPr>
            <a:xfrm>
              <a:off x="1189069" y="1914232"/>
              <a:ext cx="4139522" cy="39339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2" name="Google Shape;122;p4"/>
            <p:cNvSpPr/>
            <p:nvPr/>
          </p:nvSpPr>
          <p:spPr>
            <a:xfrm>
              <a:off x="1152126" y="1222157"/>
              <a:ext cx="8352930" cy="69207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 txBox="1"/>
            <p:nvPr/>
          </p:nvSpPr>
          <p:spPr>
            <a:xfrm>
              <a:off x="1152126" y="1222157"/>
              <a:ext cx="8352930" cy="69207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приоритеты внешней политики Республики Беларусь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6134" y="2307632"/>
              <a:ext cx="2365869" cy="222930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 txBox="1"/>
            <p:nvPr/>
          </p:nvSpPr>
          <p:spPr>
            <a:xfrm>
              <a:off x="6134" y="2307632"/>
              <a:ext cx="2365869" cy="22293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интеграция в мировое сообщество как рав- ноправного, суверен- ного, независимого государства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765403" y="2307632"/>
              <a:ext cx="2365869" cy="222930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 txBox="1"/>
            <p:nvPr/>
          </p:nvSpPr>
          <p:spPr>
            <a:xfrm>
              <a:off x="2765403" y="2307632"/>
              <a:ext cx="2365869" cy="22293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всевозможное содей- ствие строительству новой мировой и ев- ропейской системы безопасности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5524673" y="2307632"/>
              <a:ext cx="2365869" cy="222930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 txBox="1"/>
            <p:nvPr/>
          </p:nvSpPr>
          <p:spPr>
            <a:xfrm>
              <a:off x="5524673" y="2307632"/>
              <a:ext cx="2365869" cy="22293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активное участие в работе международ- ных организация (прежде всего ООН)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8283943" y="2307632"/>
              <a:ext cx="2367106" cy="223084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 txBox="1"/>
            <p:nvPr/>
          </p:nvSpPr>
          <p:spPr>
            <a:xfrm>
              <a:off x="8283943" y="2307632"/>
              <a:ext cx="2367106" cy="223084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многостороннее международное сотрудничество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Приоритеты внешнеполитической деятельности Республики Беларусь</a:t>
            </a:r>
            <a:endParaRPr/>
          </a:p>
        </p:txBody>
      </p:sp>
      <p:grpSp>
        <p:nvGrpSpPr>
          <p:cNvPr id="137" name="Google Shape;137;p5"/>
          <p:cNvGrpSpPr/>
          <p:nvPr/>
        </p:nvGrpSpPr>
        <p:grpSpPr>
          <a:xfrm>
            <a:off x="1349928" y="1025335"/>
            <a:ext cx="10644270" cy="5527408"/>
            <a:chOff x="6456" y="116615"/>
            <a:chExt cx="10644270" cy="5527408"/>
          </a:xfrm>
        </p:grpSpPr>
        <p:sp>
          <p:nvSpPr>
            <p:cNvPr id="138" name="Google Shape;138;p5"/>
            <p:cNvSpPr/>
            <p:nvPr/>
          </p:nvSpPr>
          <p:spPr>
            <a:xfrm>
              <a:off x="10030936" y="2346567"/>
              <a:ext cx="371874" cy="30071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9" name="Google Shape;139;p5"/>
            <p:cNvSpPr/>
            <p:nvPr/>
          </p:nvSpPr>
          <p:spPr>
            <a:xfrm>
              <a:off x="10030936" y="2346567"/>
              <a:ext cx="371874" cy="218282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0" name="Google Shape;140;p5"/>
            <p:cNvSpPr/>
            <p:nvPr/>
          </p:nvSpPr>
          <p:spPr>
            <a:xfrm>
              <a:off x="10030936" y="2346567"/>
              <a:ext cx="371874" cy="135845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1" name="Google Shape;141;p5"/>
            <p:cNvSpPr/>
            <p:nvPr/>
          </p:nvSpPr>
          <p:spPr>
            <a:xfrm>
              <a:off x="10030936" y="2346567"/>
              <a:ext cx="371874" cy="53409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2" name="Google Shape;142;p5"/>
            <p:cNvSpPr/>
            <p:nvPr/>
          </p:nvSpPr>
          <p:spPr>
            <a:xfrm>
              <a:off x="5328591" y="720079"/>
              <a:ext cx="4082553" cy="2438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3" name="Google Shape;143;p5"/>
            <p:cNvSpPr/>
            <p:nvPr/>
          </p:nvSpPr>
          <p:spPr>
            <a:xfrm>
              <a:off x="5328591" y="720079"/>
              <a:ext cx="1360206" cy="24382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4" name="Google Shape;144;p5"/>
            <p:cNvSpPr/>
            <p:nvPr/>
          </p:nvSpPr>
          <p:spPr>
            <a:xfrm>
              <a:off x="3967096" y="720079"/>
              <a:ext cx="1361495" cy="24382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5" name="Google Shape;145;p5"/>
            <p:cNvSpPr/>
            <p:nvPr/>
          </p:nvSpPr>
          <p:spPr>
            <a:xfrm>
              <a:off x="1245394" y="720079"/>
              <a:ext cx="4083197" cy="24382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6" name="Google Shape;146;p5"/>
            <p:cNvSpPr/>
            <p:nvPr/>
          </p:nvSpPr>
          <p:spPr>
            <a:xfrm>
              <a:off x="1584173" y="116615"/>
              <a:ext cx="7488837" cy="60346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1584173" y="116615"/>
              <a:ext cx="7488837" cy="60346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Многовекторный характер внешнеполитического курса Республики Беларусь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6456" y="963905"/>
              <a:ext cx="2477876" cy="138170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 txBox="1"/>
            <p:nvPr/>
          </p:nvSpPr>
          <p:spPr>
            <a:xfrm>
              <a:off x="6456" y="963905"/>
              <a:ext cx="2477876" cy="13817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присоединилась к международному Договору о нерас- пространении ядерного оружия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728158" y="963905"/>
              <a:ext cx="2477876" cy="138170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 txBox="1"/>
            <p:nvPr/>
          </p:nvSpPr>
          <p:spPr>
            <a:xfrm>
              <a:off x="2728158" y="963905"/>
              <a:ext cx="2477876" cy="13817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 1992 г. член Орга- низации по безопас- ности и сотрудничест- ву в Европе (ОБСЕ)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5449860" y="963905"/>
              <a:ext cx="2477876" cy="138170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5"/>
            <p:cNvSpPr txBox="1"/>
            <p:nvPr/>
          </p:nvSpPr>
          <p:spPr>
            <a:xfrm>
              <a:off x="5449860" y="963905"/>
              <a:ext cx="2477876" cy="138170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 1998 г. участница Движения неприсое- динения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8171562" y="963905"/>
              <a:ext cx="2479164" cy="13826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 txBox="1"/>
            <p:nvPr/>
          </p:nvSpPr>
          <p:spPr>
            <a:xfrm>
              <a:off x="8171562" y="963905"/>
              <a:ext cx="2479164" cy="13826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придерживается многовекторного политического курса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4597761" y="2590393"/>
              <a:ext cx="5433175" cy="5805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4597761" y="2590393"/>
              <a:ext cx="5433175" cy="5805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политическое и экономическое сотрудничество с Российской Федерацией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4597761" y="3414757"/>
              <a:ext cx="5433175" cy="5805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4597761" y="3414757"/>
              <a:ext cx="5433175" cy="5805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 Беларусь – член Организации Договора о коллективной безопасности (ОДКБ)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4597761" y="4239121"/>
              <a:ext cx="5433175" cy="5805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 txBox="1"/>
            <p:nvPr/>
          </p:nvSpPr>
          <p:spPr>
            <a:xfrm>
              <a:off x="4597761" y="4239121"/>
              <a:ext cx="5433175" cy="5805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взаимовыгодное сотрудничество с соседями – Украиной, Польшей, Литвой, Латвией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4597761" y="5063485"/>
              <a:ext cx="5433175" cy="58053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4597761" y="5063485"/>
              <a:ext cx="5433175" cy="58053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укрепление партнёрства со странами Евросоюза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Беларуси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9" name="Google Shape;169;p6"/>
          <p:cNvSpPr txBox="1"/>
          <p:nvPr/>
        </p:nvSpPr>
        <p:spPr>
          <a:xfrm>
            <a:off x="1199456" y="938410"/>
            <a:ext cx="10873200" cy="147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Важным приоритетом внешней политики Республики Беларусь является взаимодействие с Организа- цией Объединённых Наций. Участие в работе ООН, системе её органов и специальных учреждений позволяет более эффективно решать задачи внешнеполитического обеспечения процессов развития белорусского государства и модернизации национальной экономики. В 1992 г. в Минске открылось представительство ООН.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0" name="Google Shape;170;p6"/>
          <p:cNvGrpSpPr/>
          <p:nvPr/>
        </p:nvGrpSpPr>
        <p:grpSpPr>
          <a:xfrm>
            <a:off x="1273536" y="2585692"/>
            <a:ext cx="10653038" cy="3794728"/>
            <a:chOff x="2072" y="236812"/>
            <a:chExt cx="10653038" cy="3794728"/>
          </a:xfrm>
        </p:grpSpPr>
        <p:sp>
          <p:nvSpPr>
            <p:cNvPr id="171" name="Google Shape;171;p6"/>
            <p:cNvSpPr/>
            <p:nvPr/>
          </p:nvSpPr>
          <p:spPr>
            <a:xfrm>
              <a:off x="2072" y="236812"/>
              <a:ext cx="6894225" cy="73235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23522" y="258262"/>
              <a:ext cx="6851325" cy="68945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Организации и учреждения системы ООН, с которыми активно сотрудничает Республика Беларусь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691495" y="969166"/>
              <a:ext cx="689422" cy="45906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4" name="Google Shape;174;p6"/>
            <p:cNvSpPr/>
            <p:nvPr/>
          </p:nvSpPr>
          <p:spPr>
            <a:xfrm>
              <a:off x="1380917" y="1122188"/>
              <a:ext cx="9274193" cy="61208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1398844" y="1140115"/>
              <a:ext cx="9238339" cy="5762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Специализированное учреждение Организации Объединённых Наций по вопросам об- разования, науки и культуры (ЮНЕСКО)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691495" y="969166"/>
              <a:ext cx="689422" cy="12241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7" name="Google Shape;177;p6"/>
            <p:cNvSpPr/>
            <p:nvPr/>
          </p:nvSpPr>
          <p:spPr>
            <a:xfrm>
              <a:off x="1380917" y="1887295"/>
              <a:ext cx="9274193" cy="61208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>
              <a:off x="1398844" y="1905222"/>
              <a:ext cx="9238339" cy="5762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Международная организация труда (МОТ)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691495" y="969166"/>
              <a:ext cx="689422" cy="19902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6"/>
            <p:cNvSpPr/>
            <p:nvPr/>
          </p:nvSpPr>
          <p:spPr>
            <a:xfrm>
              <a:off x="1380917" y="2652402"/>
              <a:ext cx="9274193" cy="61403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>
              <a:off x="1398901" y="2670386"/>
              <a:ext cx="9238225" cy="5780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Всемирная организация здравоохранения (ВОЗ)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691495" y="969166"/>
              <a:ext cx="689422" cy="275633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6"/>
            <p:cNvSpPr/>
            <p:nvPr/>
          </p:nvSpPr>
          <p:spPr>
            <a:xfrm>
              <a:off x="1380917" y="3419455"/>
              <a:ext cx="9274193" cy="61208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 txBox="1"/>
            <p:nvPr/>
          </p:nvSpPr>
          <p:spPr>
            <a:xfrm>
              <a:off x="1398844" y="3437382"/>
              <a:ext cx="9238339" cy="57623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Управление ООН по наркотикам и преступности (УНП) и др.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Беларуси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0" name="Google Shape;190;p7"/>
          <p:cNvSpPr txBox="1"/>
          <p:nvPr/>
        </p:nvSpPr>
        <p:spPr>
          <a:xfrm>
            <a:off x="1199456" y="938410"/>
            <a:ext cx="6264600" cy="286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Наша страна учитывает рекомендации «Повестки дня на XXI век». Этот документ был принят на конференции ООН по окружающей среде и развитию в Рио-де-Жанейро в 1992 г. В нём изложена программа мирового сотрудни- чества с целью гармонизации отношений между челове- ком и природой. Беларусь получила международную по- мощь по линии ООН, принявшей специальную резолю- цию «Международное сотрудничество в деле смягчения последствий аварии на Чернобыльской атомной элект- ростанции».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upload.wikimedia.org/wikipedia/en/9/9a/Agenda_21_Cover.gif" id="191" name="Google Shape;19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8168" y="986729"/>
            <a:ext cx="4399456" cy="56826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2" name="Google Shape;192;p7"/>
          <p:cNvSpPr txBox="1"/>
          <p:nvPr/>
        </p:nvSpPr>
        <p:spPr>
          <a:xfrm>
            <a:off x="4079776" y="6021288"/>
            <a:ext cx="3510010" cy="612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Обложка первого издания Повестки дня на XXI век. 1993 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Беларуси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8"/>
          <p:cNvSpPr txBox="1"/>
          <p:nvPr/>
        </p:nvSpPr>
        <p:spPr>
          <a:xfrm>
            <a:off x="1199456" y="938410"/>
            <a:ext cx="10801200" cy="120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Наша страна в 2000 г. в 2000 г. подписала на саммите в Нью-Йорке Декларацию тысячелетия. Этот до- кумент направлен на достижение целей, связанных с улучшением положения человека, преодоле- нием бедности, нищеты и голода, укреплением здоровья, установлением мира и обеспечением безо- пасности, охраной окружающей среды, защитой прав демократии.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9" name="Google Shape;199;p8"/>
          <p:cNvSpPr txBox="1"/>
          <p:nvPr/>
        </p:nvSpPr>
        <p:spPr>
          <a:xfrm>
            <a:off x="2639616" y="6014543"/>
            <a:ext cx="7632848" cy="3600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Декларация тысячелетия: Цели в области развития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profil.adu.by/pluginfile.php/6147/mod_book/chapter/19263/%D0%A0%D0%B8%D1%81.%20173.%20%D0%A6%D0%B5%D0%BB%D0%B8%20%D1%80%D0%B0%D0%B7%D0%B2%D0%B8%D1%82%D0%B8%D1%8F%20%D1%82%D1%8B%D1%81%D1%8F%D1%87%D0%B5%D0%BB%D0%B5%D1%82%D0%B8%D1%8F%20%D0%9E%D0%9E%D0%9D.jpg" id="200" name="Google Shape;200;p8"/>
          <p:cNvPicPr preferRelativeResize="0"/>
          <p:nvPr/>
        </p:nvPicPr>
        <p:blipFill rotWithShape="1">
          <a:blip r:embed="rId3">
            <a:alphaModFix/>
          </a:blip>
          <a:srcRect b="0" l="0" r="0" t="20390"/>
          <a:stretch/>
        </p:blipFill>
        <p:spPr>
          <a:xfrm>
            <a:off x="2639616" y="2342135"/>
            <a:ext cx="7620000" cy="365494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Беларуси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6" name="Google Shape;206;p9"/>
          <p:cNvSpPr txBox="1"/>
          <p:nvPr/>
        </p:nvSpPr>
        <p:spPr>
          <a:xfrm>
            <a:off x="1199456" y="938410"/>
            <a:ext cx="10801200" cy="120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Беларусь выступает за реформирование деятельности ООН, направленное на укрепление её потен- циала для реагирования на современные вызовы и угрозы. Республика Беларусь предложила в рам- ках ООН приступить к дискуссии о начале диалога по поводу возможности преодоления противо- речий между государствами и формирования межгосударственных отношений.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7" name="Google Shape;207;p9"/>
          <p:cNvSpPr txBox="1"/>
          <p:nvPr/>
        </p:nvSpPr>
        <p:spPr>
          <a:xfrm>
            <a:off x="1991544" y="6309320"/>
            <a:ext cx="8712968" cy="3600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Представители Беларуси участвуют в работе комитета Генеральной ассамблеи ООН. 2015 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8" name="Google Shape;20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7568" y="2204864"/>
            <a:ext cx="8318897" cy="40657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2009-01-18T11:28:08Z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28.12.2022</vt:lpwstr>
  </property>
</Properties>
</file>