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oMlaAQADvxA1IqURiFGKAK+Mi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12187D-E41B-4400-9749-AD83A4A54B7A}">
  <a:tblStyle styleId="{7F12187D-E41B-4400-9749-AD83A4A54B7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0E6"/>
          </a:solidFill>
        </a:fill>
      </a:tcStyle>
    </a:wholeTbl>
    <a:band1H>
      <a:tcTxStyle/>
      <a:tcStyle>
        <a:fill>
          <a:solidFill>
            <a:srgbClr val="FFE0CA"/>
          </a:solidFill>
        </a:fill>
      </a:tcStyle>
    </a:band1H>
    <a:band2H>
      <a:tcTxStyle/>
    </a:band2H>
    <a:band1V>
      <a:tcTxStyle/>
      <a:tcStyle>
        <a:fill>
          <a:solidFill>
            <a:srgbClr val="FFE0C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4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5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5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8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50119" y="3897442"/>
            <a:ext cx="7713662" cy="118342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235388"/>
            <a:ext cx="7740650" cy="597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10"/>
          <p:cNvGrpSpPr/>
          <p:nvPr/>
        </p:nvGrpSpPr>
        <p:grpSpPr>
          <a:xfrm>
            <a:off x="396268" y="1844825"/>
            <a:ext cx="8567487" cy="3888429"/>
            <a:chOff x="732" y="576065"/>
            <a:chExt cx="8567487" cy="3888429"/>
          </a:xfrm>
        </p:grpSpPr>
        <p:sp>
          <p:nvSpPr>
            <p:cNvPr id="200" name="Google Shape;200;p10"/>
            <p:cNvSpPr/>
            <p:nvPr/>
          </p:nvSpPr>
          <p:spPr>
            <a:xfrm>
              <a:off x="4284476" y="2639201"/>
              <a:ext cx="3550226" cy="3080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10"/>
            <p:cNvSpPr/>
            <p:nvPr/>
          </p:nvSpPr>
          <p:spPr>
            <a:xfrm>
              <a:off x="4284476" y="2639201"/>
              <a:ext cx="1775113" cy="3080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10"/>
            <p:cNvSpPr/>
            <p:nvPr/>
          </p:nvSpPr>
          <p:spPr>
            <a:xfrm>
              <a:off x="4238756" y="2639201"/>
              <a:ext cx="91440" cy="30807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3" name="Google Shape;203;p10"/>
            <p:cNvSpPr/>
            <p:nvPr/>
          </p:nvSpPr>
          <p:spPr>
            <a:xfrm>
              <a:off x="2509362" y="2639201"/>
              <a:ext cx="1775113" cy="30807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4" name="Google Shape;204;p10"/>
            <p:cNvSpPr/>
            <p:nvPr/>
          </p:nvSpPr>
          <p:spPr>
            <a:xfrm>
              <a:off x="734249" y="2639201"/>
              <a:ext cx="3550226" cy="30807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10"/>
            <p:cNvSpPr/>
            <p:nvPr/>
          </p:nvSpPr>
          <p:spPr>
            <a:xfrm>
              <a:off x="4238755" y="1597606"/>
              <a:ext cx="91440" cy="308077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6" name="Google Shape;206;p10"/>
            <p:cNvSpPr/>
            <p:nvPr/>
          </p:nvSpPr>
          <p:spPr>
            <a:xfrm>
              <a:off x="1512167" y="576065"/>
              <a:ext cx="5544616" cy="102154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0"/>
            <p:cNvSpPr txBox="1"/>
            <p:nvPr/>
          </p:nvSpPr>
          <p:spPr>
            <a:xfrm>
              <a:off x="1512167" y="576065"/>
              <a:ext cx="5544616" cy="102154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Национальная стратегия устойчивого социально-экономического развития Республики Беларусь на период до 2030 г.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1152127" y="1905683"/>
              <a:ext cx="6264696" cy="73351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0"/>
            <p:cNvSpPr txBox="1"/>
            <p:nvPr/>
          </p:nvSpPr>
          <p:spPr>
            <a:xfrm>
              <a:off x="1152127" y="1905683"/>
              <a:ext cx="6264696" cy="73351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Главные факторы устойчивого развития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732" y="2947279"/>
              <a:ext cx="1467035" cy="151721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0"/>
            <p:cNvSpPr txBox="1"/>
            <p:nvPr/>
          </p:nvSpPr>
          <p:spPr>
            <a:xfrm>
              <a:off x="732" y="2947279"/>
              <a:ext cx="1467035" cy="15172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человеческий потенциал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775845" y="2947279"/>
              <a:ext cx="1467035" cy="151721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0"/>
            <p:cNvSpPr txBox="1"/>
            <p:nvPr/>
          </p:nvSpPr>
          <p:spPr>
            <a:xfrm>
              <a:off x="1775845" y="2947279"/>
              <a:ext cx="1467035" cy="15172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научно- производст- венный потенциал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3550958" y="2947279"/>
              <a:ext cx="1467035" cy="151721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0"/>
            <p:cNvSpPr txBox="1"/>
            <p:nvPr/>
          </p:nvSpPr>
          <p:spPr>
            <a:xfrm>
              <a:off x="3550958" y="2947279"/>
              <a:ext cx="1467035" cy="15172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инновацион-ный потенциал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10"/>
            <p:cNvSpPr/>
            <p:nvPr/>
          </p:nvSpPr>
          <p:spPr>
            <a:xfrm>
              <a:off x="5326071" y="2947279"/>
              <a:ext cx="1467035" cy="151721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0"/>
            <p:cNvSpPr txBox="1"/>
            <p:nvPr/>
          </p:nvSpPr>
          <p:spPr>
            <a:xfrm>
              <a:off x="5326071" y="2947279"/>
              <a:ext cx="1467035" cy="15172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природные ресурсы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10"/>
            <p:cNvSpPr/>
            <p:nvPr/>
          </p:nvSpPr>
          <p:spPr>
            <a:xfrm>
              <a:off x="7101184" y="2947279"/>
              <a:ext cx="1467035" cy="151721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0"/>
            <p:cNvSpPr txBox="1"/>
            <p:nvPr/>
          </p:nvSpPr>
          <p:spPr>
            <a:xfrm>
              <a:off x="7101184" y="2947279"/>
              <a:ext cx="1467035" cy="15172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выгодное географичес-кое положе- ние страны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20" name="Google Shape;220;p10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¦ÐµÐ»Ð¸ ÑÑÑÐ¾Ð¹ÑÐ¸Ð²Ð¾Ð³Ð¾ ÑÐ°Ð·Ð²Ð¸ÑÐ¸Ñ" id="226" name="Google Shape;2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7340" y="1228166"/>
            <a:ext cx="4356660" cy="53712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7" name="Google Shape;227;p11"/>
          <p:cNvSpPr txBox="1"/>
          <p:nvPr/>
        </p:nvSpPr>
        <p:spPr>
          <a:xfrm>
            <a:off x="154598" y="1851024"/>
            <a:ext cx="4994696" cy="365330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Согласно индексу прогресса по достижению ЦУР в 2021 г. Беларусь занимала 24 место по уровню достижения Целей среди 165 стран. Полностью искоренив нищету, страна прак- тически достигла Цели №1. Беларусь также демонстрирует положительную динамику в вопросах обеспечения доступа к медицине (Цель №3) и образованию (Цель №4), чистой питьевой воде и обеспечивает санитарные ус- ловия (Цель №6), способствует снижению не- равенства (Цель №10), а также сохранению окружающей среды и биоразнообразия (Цель №15). 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6234/mod_book/chapter/19687/7-1.5.jpg" id="233" name="Google Shape;233;p12"/>
          <p:cNvPicPr preferRelativeResize="0"/>
          <p:nvPr/>
        </p:nvPicPr>
        <p:blipFill rotWithShape="1">
          <a:blip r:embed="rId3">
            <a:alphaModFix/>
          </a:blip>
          <a:srcRect b="40832" l="1487" r="13452" t="855"/>
          <a:stretch/>
        </p:blipFill>
        <p:spPr>
          <a:xfrm>
            <a:off x="1460411" y="1039904"/>
            <a:ext cx="6310328" cy="57374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3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9" name="Google Shape;239;p13"/>
          <p:cNvGrpSpPr/>
          <p:nvPr/>
        </p:nvGrpSpPr>
        <p:grpSpPr>
          <a:xfrm>
            <a:off x="1182547" y="1165411"/>
            <a:ext cx="6777318" cy="5333999"/>
            <a:chOff x="1461247" y="1129554"/>
            <a:chExt cx="6481483" cy="4921624"/>
          </a:xfrm>
        </p:grpSpPr>
        <p:pic>
          <p:nvPicPr>
            <p:cNvPr descr="http://profil.adu.by/pluginfile.php/6234/mod_book/chapter/19687/7-1.5.jpg" id="240" name="Google Shape;240;p13"/>
            <p:cNvPicPr preferRelativeResize="0"/>
            <p:nvPr/>
          </p:nvPicPr>
          <p:blipFill rotWithShape="1">
            <a:blip r:embed="rId3">
              <a:alphaModFix/>
            </a:blip>
            <a:srcRect b="1480" l="1487" r="13452" t="58779"/>
            <a:stretch/>
          </p:blipFill>
          <p:spPr>
            <a:xfrm>
              <a:off x="1461247" y="2034988"/>
              <a:ext cx="6481483" cy="4016190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pic>
          <p:nvPicPr>
            <p:cNvPr descr="http://profil.adu.by/pluginfile.php/6234/mod_book/chapter/19687/7-1.5.jpg" id="241" name="Google Shape;241;p13"/>
            <p:cNvPicPr preferRelativeResize="0"/>
            <p:nvPr/>
          </p:nvPicPr>
          <p:blipFill rotWithShape="1">
            <a:blip r:embed="rId3">
              <a:alphaModFix/>
            </a:blip>
            <a:srcRect b="89476" l="1487" r="13452" t="855"/>
            <a:stretch/>
          </p:blipFill>
          <p:spPr>
            <a:xfrm>
              <a:off x="1461247" y="1129554"/>
              <a:ext cx="6481483" cy="9771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▪"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Бела- русь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4287" y="919175"/>
            <a:ext cx="3937775" cy="589125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3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5241038" y="6478438"/>
            <a:ext cx="3764250" cy="3139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В.И.Бельский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172527" y="1241424"/>
            <a:ext cx="4994696" cy="28733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2017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была принята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Национальная стра- тегия устойчивого развития Республики Беларусь до 2030 г. (НСУР-2030),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учреждён пост Национального координатора по дости- жению Целей устойчивого развития, создан Совет по устойчивому развитию. С 9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марта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2023 г. Национальным координатором по дос- тижению Целей устойчивого развития яв- ляется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Валерий Иванович Бельский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4"/>
          <p:cNvGrpSpPr/>
          <p:nvPr/>
        </p:nvGrpSpPr>
        <p:grpSpPr>
          <a:xfrm>
            <a:off x="1763688" y="1556792"/>
            <a:ext cx="6048672" cy="1368152"/>
            <a:chOff x="0" y="447825"/>
            <a:chExt cx="6393468" cy="1457833"/>
          </a:xfrm>
        </p:grpSpPr>
        <p:sp>
          <p:nvSpPr>
            <p:cNvPr id="90" name="Google Shape;90;p4"/>
            <p:cNvSpPr/>
            <p:nvPr/>
          </p:nvSpPr>
          <p:spPr>
            <a:xfrm>
              <a:off x="0" y="447825"/>
              <a:ext cx="6393468" cy="145783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4"/>
            <p:cNvSpPr txBox="1"/>
            <p:nvPr/>
          </p:nvSpPr>
          <p:spPr>
            <a:xfrm>
              <a:off x="85389" y="490527"/>
              <a:ext cx="6234600" cy="1372500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Национальная стратегия устойчивого социально-экономического развития Республики Беларусь на период до 2030 г. 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92" name="Google Shape;92;p4"/>
          <p:cNvGrpSpPr/>
          <p:nvPr/>
        </p:nvGrpSpPr>
        <p:grpSpPr>
          <a:xfrm>
            <a:off x="1763688" y="4437111"/>
            <a:ext cx="6048672" cy="1954723"/>
            <a:chOff x="0" y="447825"/>
            <a:chExt cx="6393468" cy="1457833"/>
          </a:xfrm>
        </p:grpSpPr>
        <p:sp>
          <p:nvSpPr>
            <p:cNvPr id="93" name="Google Shape;93;p4"/>
            <p:cNvSpPr/>
            <p:nvPr/>
          </p:nvSpPr>
          <p:spPr>
            <a:xfrm>
              <a:off x="0" y="447825"/>
              <a:ext cx="6393468" cy="1457833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4"/>
            <p:cNvSpPr txBox="1"/>
            <p:nvPr/>
          </p:nvSpPr>
          <p:spPr>
            <a:xfrm>
              <a:off x="85396" y="490522"/>
              <a:ext cx="6104746" cy="1372437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высоких жизненных стандартов населения и условий для гармоничного развития личности на основе перехода к высокоэффективной экономике, основанной на знаниях и инновациях, при сохранении благоприятной окружающей среды для нынешних и будущих поколений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3028219" y="3068960"/>
            <a:ext cx="3600400" cy="1224136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стратегичес-</a:t>
            </a: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к</a:t>
            </a:r>
            <a:r>
              <a:rPr b="0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ая цель</a:t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4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02" name="Google Shape;102;p5"/>
          <p:cNvGrpSpPr/>
          <p:nvPr/>
        </p:nvGrpSpPr>
        <p:grpSpPr>
          <a:xfrm>
            <a:off x="1648712" y="2348753"/>
            <a:ext cx="6096000" cy="4277658"/>
            <a:chOff x="0" y="0"/>
            <a:chExt cx="6096000" cy="4277658"/>
          </a:xfrm>
        </p:grpSpPr>
        <p:sp>
          <p:nvSpPr>
            <p:cNvPr id="103" name="Google Shape;103;p5"/>
            <p:cNvSpPr/>
            <p:nvPr/>
          </p:nvSpPr>
          <p:spPr>
            <a:xfrm>
              <a:off x="0" y="0"/>
              <a:ext cx="4876800" cy="9410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5"/>
            <p:cNvSpPr txBox="1"/>
            <p:nvPr/>
          </p:nvSpPr>
          <p:spPr>
            <a:xfrm>
              <a:off x="27563" y="27563"/>
              <a:ext cx="3781775" cy="8859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2017 г. Беларусь представила на- циональный обзор подходов к дос- тижению ЦУР в штаб-квартире ООН в Нью-Йорке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408432" y="1112191"/>
              <a:ext cx="4876800" cy="9410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5"/>
            <p:cNvSpPr txBox="1"/>
            <p:nvPr/>
          </p:nvSpPr>
          <p:spPr>
            <a:xfrm>
              <a:off x="435995" y="1139754"/>
              <a:ext cx="3801536" cy="8859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2018 г. был организован регио- нальный форум национальных ко- ординаторов по ЦУР из государств Европы и Центральной Азии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810768" y="2224382"/>
              <a:ext cx="4876800" cy="9410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5"/>
            <p:cNvSpPr txBox="1"/>
            <p:nvPr/>
          </p:nvSpPr>
          <p:spPr>
            <a:xfrm>
              <a:off x="838331" y="2251945"/>
              <a:ext cx="3807632" cy="8859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2019 г. был проведён широко- масштабный Национальный фо- рум по устойчивому развитию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19200" y="3336574"/>
              <a:ext cx="4876800" cy="9410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5"/>
            <p:cNvSpPr txBox="1"/>
            <p:nvPr/>
          </p:nvSpPr>
          <p:spPr>
            <a:xfrm>
              <a:off x="1246763" y="3364137"/>
              <a:ext cx="3801536" cy="8859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2021 г. Беларусь заняла 24-е мес- то в рейтинге достижения ЦУР среди 165 стран мира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4265094" y="720785"/>
              <a:ext cx="611705" cy="611705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4402728" y="720785"/>
              <a:ext cx="336437" cy="460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4673526" y="1832976"/>
              <a:ext cx="611705" cy="611705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5"/>
            <p:cNvSpPr txBox="1"/>
            <p:nvPr/>
          </p:nvSpPr>
          <p:spPr>
            <a:xfrm>
              <a:off x="4811160" y="1832976"/>
              <a:ext cx="336437" cy="460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5075862" y="2945168"/>
              <a:ext cx="611705" cy="611705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lt2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5"/>
            <p:cNvSpPr txBox="1"/>
            <p:nvPr/>
          </p:nvSpPr>
          <p:spPr>
            <a:xfrm>
              <a:off x="5213496" y="2945168"/>
              <a:ext cx="336437" cy="4603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825" lIns="36825" spcFirstLastPara="1" rIns="36825" wrap="square" tIns="3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117;p5"/>
          <p:cNvGrpSpPr/>
          <p:nvPr/>
        </p:nvGrpSpPr>
        <p:grpSpPr>
          <a:xfrm>
            <a:off x="1424594" y="1163416"/>
            <a:ext cx="5791994" cy="941084"/>
            <a:chOff x="1219200" y="3336574"/>
            <a:chExt cx="4876800" cy="941084"/>
          </a:xfrm>
        </p:grpSpPr>
        <p:sp>
          <p:nvSpPr>
            <p:cNvPr id="118" name="Google Shape;118;p5"/>
            <p:cNvSpPr/>
            <p:nvPr/>
          </p:nvSpPr>
          <p:spPr>
            <a:xfrm>
              <a:off x="1219200" y="3336574"/>
              <a:ext cx="4876800" cy="94108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5"/>
            <p:cNvSpPr txBox="1"/>
            <p:nvPr/>
          </p:nvSpPr>
          <p:spPr>
            <a:xfrm>
              <a:off x="1246762" y="3364137"/>
              <a:ext cx="4849237" cy="8859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Вехи становления и развития Национальной стратегии устойчивого развития Республики Беларусь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6"/>
          <p:cNvGraphicFramePr/>
          <p:nvPr/>
        </p:nvGraphicFramePr>
        <p:xfrm>
          <a:off x="311150" y="1397000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{7F12187D-E41B-4400-9749-AD83A4A54B7A}</a:tableStyleId>
              </a:tblPr>
              <a:tblGrid>
                <a:gridCol w="1775850"/>
                <a:gridCol w="6733475"/>
              </a:tblGrid>
              <a:tr h="7009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Этапы реализации Национальной стратегии устойчивого социально-экономического развития Республики Беларусь на период до 2030 г. </a:t>
                      </a:r>
                      <a:endParaRPr sz="20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AC1FF"/>
                    </a:solidFill>
                  </a:tcPr>
                </a:tc>
                <a:tc hMerge="1"/>
              </a:tr>
              <a:tr h="406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Этап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Основная цель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CE0FF"/>
                    </a:solidFill>
                  </a:tcPr>
                </a:tc>
              </a:tr>
              <a:tr h="190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2016-2020 гг.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Переход к качественному сбалансированному росту экономи- ки на основе её структурно-институциональной трансформа- ции с учётом принципов «зелёной» экономики, приоритетно- го развития высокотехнологичных производств, которые ста- нут основой для повышения конкурентоспособности страны и качества жизни населения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90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2021-2030 гг.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Поддержание стабильной устойчивости развития, в основе ко- торой рост духовно-нравственных ценностей и достижение высокого качества человеческого развития, ускоренное разви- тие наукоёмких производств и услуг, дальнейшее становление «зелёной экономики» при сохранении природного капитала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125" name="Google Shape;125;p6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1" name="Google Shape;131;p7"/>
          <p:cNvGrpSpPr/>
          <p:nvPr/>
        </p:nvGrpSpPr>
        <p:grpSpPr>
          <a:xfrm>
            <a:off x="311717" y="2165606"/>
            <a:ext cx="8455196" cy="2991458"/>
            <a:chOff x="567" y="768606"/>
            <a:chExt cx="8455196" cy="2991458"/>
          </a:xfrm>
        </p:grpSpPr>
        <p:sp>
          <p:nvSpPr>
            <p:cNvPr id="132" name="Google Shape;132;p7"/>
            <p:cNvSpPr/>
            <p:nvPr/>
          </p:nvSpPr>
          <p:spPr>
            <a:xfrm>
              <a:off x="4228166" y="2004746"/>
              <a:ext cx="2991458" cy="5191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" name="Google Shape;133;p7"/>
            <p:cNvSpPr/>
            <p:nvPr/>
          </p:nvSpPr>
          <p:spPr>
            <a:xfrm>
              <a:off x="4182446" y="2004746"/>
              <a:ext cx="91440" cy="51917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4" name="Google Shape;134;p7"/>
            <p:cNvSpPr/>
            <p:nvPr/>
          </p:nvSpPr>
          <p:spPr>
            <a:xfrm>
              <a:off x="1236707" y="2004746"/>
              <a:ext cx="2991458" cy="5191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5" name="Google Shape;135;p7"/>
            <p:cNvSpPr/>
            <p:nvPr/>
          </p:nvSpPr>
          <p:spPr>
            <a:xfrm>
              <a:off x="2348751" y="768606"/>
              <a:ext cx="3758829" cy="123613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 txBox="1"/>
            <p:nvPr/>
          </p:nvSpPr>
          <p:spPr>
            <a:xfrm>
              <a:off x="2348751" y="768606"/>
              <a:ext cx="3758829" cy="1236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компоненты Национальной стратегии устойчивого развития Республики Беларусь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567" y="2523925"/>
              <a:ext cx="2472279" cy="123613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 txBox="1"/>
            <p:nvPr/>
          </p:nvSpPr>
          <p:spPr>
            <a:xfrm>
              <a:off x="567" y="2523925"/>
              <a:ext cx="2472279" cy="1236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человек как личность и генератор новых идей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2992026" y="2523925"/>
              <a:ext cx="2472279" cy="123613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 txBox="1"/>
            <p:nvPr/>
          </p:nvSpPr>
          <p:spPr>
            <a:xfrm>
              <a:off x="2992026" y="2523925"/>
              <a:ext cx="2472279" cy="1236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конкурентоспособ- ность экономики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5983484" y="2523925"/>
              <a:ext cx="2472279" cy="123613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 txBox="1"/>
            <p:nvPr/>
          </p:nvSpPr>
          <p:spPr>
            <a:xfrm>
              <a:off x="5983484" y="2523925"/>
              <a:ext cx="2472279" cy="12361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качество окружающей среды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oogle Shape;147;p8"/>
          <p:cNvGrpSpPr/>
          <p:nvPr/>
        </p:nvGrpSpPr>
        <p:grpSpPr>
          <a:xfrm>
            <a:off x="1344528" y="1398488"/>
            <a:ext cx="6648998" cy="5293431"/>
            <a:chOff x="912728" y="1488"/>
            <a:chExt cx="6648998" cy="5293431"/>
          </a:xfrm>
        </p:grpSpPr>
        <p:sp>
          <p:nvSpPr>
            <p:cNvPr id="148" name="Google Shape;148;p8"/>
            <p:cNvSpPr/>
            <p:nvPr/>
          </p:nvSpPr>
          <p:spPr>
            <a:xfrm>
              <a:off x="912728" y="1488"/>
              <a:ext cx="5925654" cy="6227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8"/>
            <p:cNvSpPr txBox="1"/>
            <p:nvPr/>
          </p:nvSpPr>
          <p:spPr>
            <a:xfrm>
              <a:off x="930968" y="19728"/>
              <a:ext cx="5889174" cy="5862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Национальная стратегия включает в себя задачи устойчивого развития в сферах: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>
              <a:off x="1505294" y="624244"/>
              <a:ext cx="592565" cy="4670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8"/>
            <p:cNvSpPr/>
            <p:nvPr/>
          </p:nvSpPr>
          <p:spPr>
            <a:xfrm>
              <a:off x="2097859" y="779934"/>
              <a:ext cx="5463867" cy="6227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8"/>
            <p:cNvSpPr txBox="1"/>
            <p:nvPr/>
          </p:nvSpPr>
          <p:spPr>
            <a:xfrm>
              <a:off x="2116099" y="798174"/>
              <a:ext cx="5427387" cy="5862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экономики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3" name="Google Shape;153;p8"/>
            <p:cNvSpPr/>
            <p:nvPr/>
          </p:nvSpPr>
          <p:spPr>
            <a:xfrm>
              <a:off x="1505294" y="624244"/>
              <a:ext cx="592565" cy="124551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4" name="Google Shape;154;p8"/>
            <p:cNvSpPr/>
            <p:nvPr/>
          </p:nvSpPr>
          <p:spPr>
            <a:xfrm>
              <a:off x="2097859" y="1558379"/>
              <a:ext cx="5463867" cy="6227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8"/>
            <p:cNvSpPr txBox="1"/>
            <p:nvPr/>
          </p:nvSpPr>
          <p:spPr>
            <a:xfrm>
              <a:off x="2116099" y="1576619"/>
              <a:ext cx="5427387" cy="5862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8"/>
            <p:cNvSpPr/>
            <p:nvPr/>
          </p:nvSpPr>
          <p:spPr>
            <a:xfrm>
              <a:off x="1505294" y="624244"/>
              <a:ext cx="592565" cy="20239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7" name="Google Shape;157;p8"/>
            <p:cNvSpPr/>
            <p:nvPr/>
          </p:nvSpPr>
          <p:spPr>
            <a:xfrm>
              <a:off x="2097859" y="2336825"/>
              <a:ext cx="5463867" cy="6227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8"/>
            <p:cNvSpPr txBox="1"/>
            <p:nvPr/>
          </p:nvSpPr>
          <p:spPr>
            <a:xfrm>
              <a:off x="2116099" y="2355065"/>
              <a:ext cx="5427387" cy="5862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инвестиций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8"/>
            <p:cNvSpPr/>
            <p:nvPr/>
          </p:nvSpPr>
          <p:spPr>
            <a:xfrm>
              <a:off x="1505294" y="624244"/>
              <a:ext cx="592565" cy="280240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8"/>
            <p:cNvSpPr/>
            <p:nvPr/>
          </p:nvSpPr>
          <p:spPr>
            <a:xfrm>
              <a:off x="2097859" y="3115271"/>
              <a:ext cx="5463867" cy="6227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8"/>
            <p:cNvSpPr txBox="1"/>
            <p:nvPr/>
          </p:nvSpPr>
          <p:spPr>
            <a:xfrm>
              <a:off x="2116099" y="3133511"/>
              <a:ext cx="5427387" cy="5862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инноваций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8"/>
            <p:cNvSpPr/>
            <p:nvPr/>
          </p:nvSpPr>
          <p:spPr>
            <a:xfrm>
              <a:off x="1505294" y="624244"/>
              <a:ext cx="592565" cy="358085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3" name="Google Shape;163;p8"/>
            <p:cNvSpPr/>
            <p:nvPr/>
          </p:nvSpPr>
          <p:spPr>
            <a:xfrm>
              <a:off x="2097859" y="3893717"/>
              <a:ext cx="5463867" cy="6227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8"/>
            <p:cNvSpPr txBox="1"/>
            <p:nvPr/>
          </p:nvSpPr>
          <p:spPr>
            <a:xfrm>
              <a:off x="2116099" y="3911957"/>
              <a:ext cx="5427387" cy="5862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укрепления здоровья нации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5" name="Google Shape;165;p8"/>
            <p:cNvSpPr/>
            <p:nvPr/>
          </p:nvSpPr>
          <p:spPr>
            <a:xfrm>
              <a:off x="1505294" y="624244"/>
              <a:ext cx="592565" cy="43592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" name="Google Shape;166;p8"/>
            <p:cNvSpPr/>
            <p:nvPr/>
          </p:nvSpPr>
          <p:spPr>
            <a:xfrm>
              <a:off x="2097859" y="4672163"/>
              <a:ext cx="5463867" cy="6227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8"/>
            <p:cNvSpPr txBox="1"/>
            <p:nvPr/>
          </p:nvSpPr>
          <p:spPr>
            <a:xfrm>
              <a:off x="2116099" y="4690403"/>
              <a:ext cx="5427387" cy="5862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достижения высокого качества жизни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68" name="Google Shape;168;p8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9"/>
          <p:cNvGrpSpPr/>
          <p:nvPr/>
        </p:nvGrpSpPr>
        <p:grpSpPr>
          <a:xfrm>
            <a:off x="899605" y="1400757"/>
            <a:ext cx="7538844" cy="5288892"/>
            <a:chOff x="467805" y="3757"/>
            <a:chExt cx="7538844" cy="5288892"/>
          </a:xfrm>
        </p:grpSpPr>
        <p:sp>
          <p:nvSpPr>
            <p:cNvPr id="174" name="Google Shape;174;p9"/>
            <p:cNvSpPr/>
            <p:nvPr/>
          </p:nvSpPr>
          <p:spPr>
            <a:xfrm>
              <a:off x="467805" y="3757"/>
              <a:ext cx="5304917" cy="603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9"/>
            <p:cNvSpPr txBox="1"/>
            <p:nvPr/>
          </p:nvSpPr>
          <p:spPr>
            <a:xfrm>
              <a:off x="485469" y="21421"/>
              <a:ext cx="5269589" cy="5677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Приоритеты устойчивого развития Республики Беларусь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998297" y="606859"/>
              <a:ext cx="530491" cy="4523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7" name="Google Shape;177;p9"/>
            <p:cNvSpPr/>
            <p:nvPr/>
          </p:nvSpPr>
          <p:spPr>
            <a:xfrm>
              <a:off x="1528789" y="757634"/>
              <a:ext cx="6477860" cy="603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9"/>
            <p:cNvSpPr txBox="1"/>
            <p:nvPr/>
          </p:nvSpPr>
          <p:spPr>
            <a:xfrm>
              <a:off x="1546453" y="775298"/>
              <a:ext cx="6442532" cy="5677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устойчивое развитие института семьи, потенциала детей и молодёжи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998297" y="606859"/>
              <a:ext cx="530491" cy="120620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9"/>
            <p:cNvSpPr/>
            <p:nvPr/>
          </p:nvSpPr>
          <p:spPr>
            <a:xfrm>
              <a:off x="1528789" y="1511511"/>
              <a:ext cx="6477860" cy="603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9"/>
            <p:cNvSpPr txBox="1"/>
            <p:nvPr/>
          </p:nvSpPr>
          <p:spPr>
            <a:xfrm>
              <a:off x="1546453" y="1529175"/>
              <a:ext cx="6442532" cy="5677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цифровизация страны и качественное образование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9"/>
            <p:cNvSpPr/>
            <p:nvPr/>
          </p:nvSpPr>
          <p:spPr>
            <a:xfrm>
              <a:off x="998297" y="606859"/>
              <a:ext cx="530491" cy="19600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9"/>
            <p:cNvSpPr/>
            <p:nvPr/>
          </p:nvSpPr>
          <p:spPr>
            <a:xfrm>
              <a:off x="1528789" y="2265388"/>
              <a:ext cx="6477860" cy="603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9"/>
            <p:cNvSpPr txBox="1"/>
            <p:nvPr/>
          </p:nvSpPr>
          <p:spPr>
            <a:xfrm>
              <a:off x="1546453" y="2283052"/>
              <a:ext cx="6442532" cy="5677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достойных и доступных рабочих мест, обеспечение равных возможностей в любом возрасте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9"/>
            <p:cNvSpPr/>
            <p:nvPr/>
          </p:nvSpPr>
          <p:spPr>
            <a:xfrm>
              <a:off x="998297" y="606859"/>
              <a:ext cx="530491" cy="27139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9"/>
            <p:cNvSpPr/>
            <p:nvPr/>
          </p:nvSpPr>
          <p:spPr>
            <a:xfrm>
              <a:off x="1528789" y="3019265"/>
              <a:ext cx="6477860" cy="603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9"/>
            <p:cNvSpPr txBox="1"/>
            <p:nvPr/>
          </p:nvSpPr>
          <p:spPr>
            <a:xfrm>
              <a:off x="1546453" y="3036929"/>
              <a:ext cx="6442532" cy="5677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устойчивой инфраструктуры, комфортной и конкурентоспособной бизнес-среды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9"/>
            <p:cNvSpPr/>
            <p:nvPr/>
          </p:nvSpPr>
          <p:spPr>
            <a:xfrm>
              <a:off x="998297" y="606859"/>
              <a:ext cx="530491" cy="35490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9"/>
            <p:cNvSpPr/>
            <p:nvPr/>
          </p:nvSpPr>
          <p:spPr>
            <a:xfrm>
              <a:off x="1528789" y="3773142"/>
              <a:ext cx="6477860" cy="76563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9"/>
            <p:cNvSpPr txBox="1"/>
            <p:nvPr/>
          </p:nvSpPr>
          <p:spPr>
            <a:xfrm>
              <a:off x="1551214" y="3795567"/>
              <a:ext cx="6433010" cy="7207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обеспечение экологической безопасности на основе перехо- да к зелёной экономике, рациональным моделям производ- ства и потребления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>
              <a:off x="998297" y="606859"/>
              <a:ext cx="530491" cy="438424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9"/>
            <p:cNvSpPr/>
            <p:nvPr/>
          </p:nvSpPr>
          <p:spPr>
            <a:xfrm>
              <a:off x="1528789" y="4689548"/>
              <a:ext cx="6477860" cy="603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9"/>
            <p:cNvSpPr txBox="1"/>
            <p:nvPr/>
          </p:nvSpPr>
          <p:spPr>
            <a:xfrm>
              <a:off x="1546453" y="4707212"/>
              <a:ext cx="6442532" cy="5677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региональное развитие (в стадии дискуссии)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94" name="Google Shape;194;p9"/>
          <p:cNvSpPr txBox="1"/>
          <p:nvPr>
            <p:ph type="title"/>
          </p:nvPr>
        </p:nvSpPr>
        <p:spPr>
          <a:xfrm>
            <a:off x="311150" y="0"/>
            <a:ext cx="8520113" cy="919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500"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развития Республики Беларусь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28.11.2021</vt:lpwstr>
  </property>
</Properties>
</file>