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6" roundtripDataSignature="AMtx7mggopbClhTPyfTqfWA7IL9lGW0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831406-B48F-4C7B-BA63-9273953BF351}">
  <a:tblStyle styleId="{ED831406-B48F-4C7B-BA63-9273953BF3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0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0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0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0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0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0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0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0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0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1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4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4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4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4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5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5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5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5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1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1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4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4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4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4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5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8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8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9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9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9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9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9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9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9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ru-RU" sz="2900"/>
              <a:t>Политические партии и общественные объединения</a:t>
            </a:r>
            <a:endParaRPr sz="29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pSp>
        <p:nvGrpSpPr>
          <p:cNvPr id="290" name="Google Shape;290;p10"/>
          <p:cNvGrpSpPr/>
          <p:nvPr/>
        </p:nvGrpSpPr>
        <p:grpSpPr>
          <a:xfrm>
            <a:off x="253923" y="1634652"/>
            <a:ext cx="7916072" cy="4596807"/>
            <a:chOff x="2403" y="365892"/>
            <a:chExt cx="7916072" cy="4596807"/>
          </a:xfrm>
        </p:grpSpPr>
        <p:sp>
          <p:nvSpPr>
            <p:cNvPr id="291" name="Google Shape;291;p10"/>
            <p:cNvSpPr/>
            <p:nvPr/>
          </p:nvSpPr>
          <p:spPr>
            <a:xfrm>
              <a:off x="5990567" y="2376265"/>
              <a:ext cx="91440" cy="3873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0"/>
            <p:cNvSpPr/>
            <p:nvPr/>
          </p:nvSpPr>
          <p:spPr>
            <a:xfrm>
              <a:off x="3960440" y="1288077"/>
              <a:ext cx="2075847" cy="3873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0"/>
            <p:cNvSpPr/>
            <p:nvPr/>
          </p:nvSpPr>
          <p:spPr>
            <a:xfrm>
              <a:off x="1838872" y="2376265"/>
              <a:ext cx="91440" cy="3873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0"/>
            <p:cNvSpPr/>
            <p:nvPr/>
          </p:nvSpPr>
          <p:spPr>
            <a:xfrm>
              <a:off x="1884592" y="1288077"/>
              <a:ext cx="2075847" cy="3873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0"/>
            <p:cNvSpPr/>
            <p:nvPr/>
          </p:nvSpPr>
          <p:spPr>
            <a:xfrm>
              <a:off x="1318241" y="365892"/>
              <a:ext cx="5284396" cy="9221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>
            <a:xfrm>
              <a:off x="1318241" y="365892"/>
              <a:ext cx="5284396" cy="9221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характеру членства и принципам организации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403" y="1675395"/>
              <a:ext cx="3764377" cy="7008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2403" y="1675395"/>
              <a:ext cx="3764377" cy="700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2403" y="2763583"/>
              <a:ext cx="3764377" cy="219911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0"/>
            <p:cNvSpPr txBox="1"/>
            <p:nvPr/>
          </p:nvSpPr>
          <p:spPr>
            <a:xfrm>
              <a:off x="2403" y="2763583"/>
              <a:ext cx="3764377" cy="21991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стремятся вовлечь в свои ряды возможно большее число членов, т.к. основным источником финан- сирования партии являются член- ские взносы (фиксированное член- ство)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4154098" y="1675395"/>
              <a:ext cx="3764377" cy="7008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4154098" y="1675395"/>
              <a:ext cx="3764377" cy="700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кадровые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4154098" y="2763583"/>
              <a:ext cx="3764377" cy="219911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4154098" y="2763583"/>
              <a:ext cx="3764377" cy="21991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своей деятельности опираются на партийный актив и партийных ак- тивистов, существуют на добро- вольные пожертвования и финан- совую поддержку влиятельных кругов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pSp>
        <p:nvGrpSpPr>
          <p:cNvPr id="310" name="Google Shape;310;p11"/>
          <p:cNvGrpSpPr/>
          <p:nvPr/>
        </p:nvGrpSpPr>
        <p:grpSpPr>
          <a:xfrm>
            <a:off x="253923" y="1634652"/>
            <a:ext cx="7916072" cy="4596807"/>
            <a:chOff x="2403" y="365892"/>
            <a:chExt cx="7916072" cy="4596807"/>
          </a:xfrm>
        </p:grpSpPr>
        <p:sp>
          <p:nvSpPr>
            <p:cNvPr id="311" name="Google Shape;311;p11"/>
            <p:cNvSpPr/>
            <p:nvPr/>
          </p:nvSpPr>
          <p:spPr>
            <a:xfrm>
              <a:off x="5990567" y="2376265"/>
              <a:ext cx="91440" cy="3873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1"/>
            <p:cNvSpPr/>
            <p:nvPr/>
          </p:nvSpPr>
          <p:spPr>
            <a:xfrm>
              <a:off x="3960440" y="1288077"/>
              <a:ext cx="2075847" cy="3873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1"/>
            <p:cNvSpPr/>
            <p:nvPr/>
          </p:nvSpPr>
          <p:spPr>
            <a:xfrm>
              <a:off x="1838872" y="2376265"/>
              <a:ext cx="91440" cy="38731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1"/>
            <p:cNvSpPr/>
            <p:nvPr/>
          </p:nvSpPr>
          <p:spPr>
            <a:xfrm>
              <a:off x="1884592" y="1288077"/>
              <a:ext cx="2075847" cy="3873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1"/>
            <p:cNvSpPr/>
            <p:nvPr/>
          </p:nvSpPr>
          <p:spPr>
            <a:xfrm>
              <a:off x="1318241" y="365892"/>
              <a:ext cx="5284396" cy="9221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1318241" y="365892"/>
              <a:ext cx="5284396" cy="9221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месту в системе государственной власти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2403" y="1675395"/>
              <a:ext cx="3764377" cy="7008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 txBox="1"/>
            <p:nvPr/>
          </p:nvSpPr>
          <p:spPr>
            <a:xfrm>
              <a:off x="2403" y="1675395"/>
              <a:ext cx="3764377" cy="700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правящие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2403" y="2763583"/>
              <a:ext cx="3764377" cy="219911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1"/>
            <p:cNvSpPr txBox="1"/>
            <p:nvPr/>
          </p:nvSpPr>
          <p:spPr>
            <a:xfrm>
              <a:off x="2403" y="2763583"/>
              <a:ext cx="3764377" cy="21991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победили на выборах и имеют большинство в парламенте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154098" y="1675395"/>
              <a:ext cx="3764377" cy="7008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4154098" y="1675395"/>
              <a:ext cx="3764377" cy="700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оппозиционные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154098" y="2763583"/>
              <a:ext cx="3764377" cy="219911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4154098" y="2763583"/>
              <a:ext cx="3764377" cy="21991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выступают против программы правящей или правящих партий и ведут с ними борьбу за государ- ственную власть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pSp>
        <p:nvGrpSpPr>
          <p:cNvPr id="330" name="Google Shape;330;p12"/>
          <p:cNvGrpSpPr/>
          <p:nvPr/>
        </p:nvGrpSpPr>
        <p:grpSpPr>
          <a:xfrm>
            <a:off x="255094" y="1331396"/>
            <a:ext cx="7913731" cy="5203319"/>
            <a:chOff x="3574" y="62636"/>
            <a:chExt cx="7913731" cy="5203319"/>
          </a:xfrm>
        </p:grpSpPr>
        <p:sp>
          <p:nvSpPr>
            <p:cNvPr id="331" name="Google Shape;331;p12"/>
            <p:cNvSpPr/>
            <p:nvPr/>
          </p:nvSpPr>
          <p:spPr>
            <a:xfrm>
              <a:off x="6692058" y="2472742"/>
              <a:ext cx="91440" cy="4182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2"/>
            <p:cNvSpPr/>
            <p:nvPr/>
          </p:nvSpPr>
          <p:spPr>
            <a:xfrm>
              <a:off x="3960440" y="1058548"/>
              <a:ext cx="2777338" cy="4182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2"/>
            <p:cNvSpPr/>
            <p:nvPr/>
          </p:nvSpPr>
          <p:spPr>
            <a:xfrm>
              <a:off x="3914719" y="2472742"/>
              <a:ext cx="91440" cy="4182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2"/>
            <p:cNvSpPr/>
            <p:nvPr/>
          </p:nvSpPr>
          <p:spPr>
            <a:xfrm>
              <a:off x="3914719" y="1058548"/>
              <a:ext cx="91440" cy="4182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2"/>
            <p:cNvSpPr/>
            <p:nvPr/>
          </p:nvSpPr>
          <p:spPr>
            <a:xfrm>
              <a:off x="1137381" y="2472742"/>
              <a:ext cx="91440" cy="4182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2"/>
            <p:cNvSpPr/>
            <p:nvPr/>
          </p:nvSpPr>
          <p:spPr>
            <a:xfrm>
              <a:off x="1183101" y="1058548"/>
              <a:ext cx="2777338" cy="4182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2"/>
            <p:cNvSpPr/>
            <p:nvPr/>
          </p:nvSpPr>
          <p:spPr>
            <a:xfrm>
              <a:off x="1224133" y="62636"/>
              <a:ext cx="5472612" cy="995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1224133" y="62636"/>
              <a:ext cx="5472612" cy="995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отношению к политическому центру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3574" y="1476830"/>
              <a:ext cx="2359055" cy="995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 txBox="1"/>
            <p:nvPr/>
          </p:nvSpPr>
          <p:spPr>
            <a:xfrm>
              <a:off x="3574" y="1476830"/>
              <a:ext cx="2359055" cy="995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левые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3574" y="2891025"/>
              <a:ext cx="2359055" cy="237493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3574" y="2891025"/>
              <a:ext cx="2359055" cy="2374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сторонники идей со- циального равенства и справедливости, активной регулирую- щей роли государства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2780912" y="1476830"/>
              <a:ext cx="2359055" cy="995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2780912" y="1476830"/>
              <a:ext cx="2359055" cy="995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центристские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2780912" y="2891025"/>
              <a:ext cx="2359055" cy="237493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2780912" y="2891025"/>
              <a:ext cx="2359055" cy="2374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придерживаются умеренных взглядов, способствуют укреп- лению стабильности в обществе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5558250" y="1476830"/>
              <a:ext cx="2359055" cy="99591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5558250" y="1476830"/>
              <a:ext cx="2359055" cy="995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5558250" y="2891025"/>
              <a:ext cx="2359055" cy="237493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5558250" y="2891025"/>
              <a:ext cx="2359055" cy="23749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преобладают инди- видуализм, свобода, частная собствен- ность, конкуренция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pSp>
        <p:nvGrpSpPr>
          <p:cNvPr id="356" name="Google Shape;356;p13"/>
          <p:cNvGrpSpPr/>
          <p:nvPr/>
        </p:nvGrpSpPr>
        <p:grpSpPr>
          <a:xfrm>
            <a:off x="256662" y="1700807"/>
            <a:ext cx="7910595" cy="4320485"/>
            <a:chOff x="5142" y="432047"/>
            <a:chExt cx="7910595" cy="4320485"/>
          </a:xfrm>
        </p:grpSpPr>
        <p:sp>
          <p:nvSpPr>
            <p:cNvPr id="357" name="Google Shape;357;p13"/>
            <p:cNvSpPr/>
            <p:nvPr/>
          </p:nvSpPr>
          <p:spPr>
            <a:xfrm>
              <a:off x="3960440" y="1311848"/>
              <a:ext cx="3560679" cy="309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7896"/>
                  </a:lnTo>
                  <a:lnTo>
                    <a:pt x="120000" y="8789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3"/>
            <p:cNvSpPr/>
            <p:nvPr/>
          </p:nvSpPr>
          <p:spPr>
            <a:xfrm>
              <a:off x="3960440" y="1311848"/>
              <a:ext cx="2605704" cy="309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7896"/>
                  </a:lnTo>
                  <a:lnTo>
                    <a:pt x="120000" y="8789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9" name="Google Shape;359;p13"/>
            <p:cNvSpPr/>
            <p:nvPr/>
          </p:nvSpPr>
          <p:spPr>
            <a:xfrm>
              <a:off x="3960440" y="1311848"/>
              <a:ext cx="1650729" cy="309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7896"/>
                  </a:lnTo>
                  <a:lnTo>
                    <a:pt x="120000" y="8789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0" name="Google Shape;360;p13"/>
            <p:cNvSpPr/>
            <p:nvPr/>
          </p:nvSpPr>
          <p:spPr>
            <a:xfrm>
              <a:off x="3960440" y="1311848"/>
              <a:ext cx="695754" cy="309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7896"/>
                  </a:lnTo>
                  <a:lnTo>
                    <a:pt x="120000" y="8789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1" name="Google Shape;361;p13"/>
            <p:cNvSpPr/>
            <p:nvPr/>
          </p:nvSpPr>
          <p:spPr>
            <a:xfrm>
              <a:off x="3701219" y="1311848"/>
              <a:ext cx="259220" cy="3097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7896"/>
                  </a:lnTo>
                  <a:lnTo>
                    <a:pt x="0" y="8789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2" name="Google Shape;362;p13"/>
            <p:cNvSpPr/>
            <p:nvPr/>
          </p:nvSpPr>
          <p:spPr>
            <a:xfrm>
              <a:off x="2673488" y="1311848"/>
              <a:ext cx="1286951" cy="3097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7896"/>
                  </a:lnTo>
                  <a:lnTo>
                    <a:pt x="0" y="8789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3" name="Google Shape;363;p13"/>
            <p:cNvSpPr/>
            <p:nvPr/>
          </p:nvSpPr>
          <p:spPr>
            <a:xfrm>
              <a:off x="1573002" y="1311848"/>
              <a:ext cx="2387437" cy="3097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7896"/>
                  </a:lnTo>
                  <a:lnTo>
                    <a:pt x="0" y="8789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3"/>
            <p:cNvSpPr/>
            <p:nvPr/>
          </p:nvSpPr>
          <p:spPr>
            <a:xfrm>
              <a:off x="472515" y="1311848"/>
              <a:ext cx="3487924" cy="3097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7896"/>
                  </a:lnTo>
                  <a:lnTo>
                    <a:pt x="0" y="8789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5" name="Google Shape;365;p13"/>
            <p:cNvSpPr/>
            <p:nvPr/>
          </p:nvSpPr>
          <p:spPr>
            <a:xfrm>
              <a:off x="1440158" y="432047"/>
              <a:ext cx="5040563" cy="8798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 txBox="1"/>
            <p:nvPr/>
          </p:nvSpPr>
          <p:spPr>
            <a:xfrm>
              <a:off x="1440158" y="432047"/>
              <a:ext cx="5040563" cy="879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идеологической направленности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5142" y="1621599"/>
              <a:ext cx="934747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 txBox="1"/>
            <p:nvPr/>
          </p:nvSpPr>
          <p:spPr>
            <a:xfrm>
              <a:off x="5142" y="1621599"/>
              <a:ext cx="934747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комму- нисти- ческие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1105628" y="1621599"/>
              <a:ext cx="934747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 txBox="1"/>
            <p:nvPr/>
          </p:nvSpPr>
          <p:spPr>
            <a:xfrm>
              <a:off x="1105628" y="1621599"/>
              <a:ext cx="934747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социа- листи- ческие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206115" y="1621599"/>
              <a:ext cx="934747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 txBox="1"/>
            <p:nvPr/>
          </p:nvSpPr>
          <p:spPr>
            <a:xfrm>
              <a:off x="2206115" y="1621599"/>
              <a:ext cx="934747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социал-демо- крати- ческие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3306601" y="1621599"/>
              <a:ext cx="789235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 txBox="1"/>
            <p:nvPr/>
          </p:nvSpPr>
          <p:spPr>
            <a:xfrm>
              <a:off x="3306601" y="1621599"/>
              <a:ext cx="789235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эколо- гичес- кие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261576" y="1621599"/>
              <a:ext cx="789235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4261576" y="1621599"/>
              <a:ext cx="789235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либе- раль- ные (либе- рально-демо- крати- чес- кие)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5216551" y="1621599"/>
              <a:ext cx="789235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 txBox="1"/>
            <p:nvPr/>
          </p:nvSpPr>
          <p:spPr>
            <a:xfrm>
              <a:off x="5216551" y="1621599"/>
              <a:ext cx="789235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кон- серва- тив- 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6171527" y="1621599"/>
              <a:ext cx="789235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 txBox="1"/>
            <p:nvPr/>
          </p:nvSpPr>
          <p:spPr>
            <a:xfrm>
              <a:off x="6171527" y="1621599"/>
              <a:ext cx="789235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рели- гиоз- 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126502" y="1621599"/>
              <a:ext cx="789235" cy="313093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 txBox="1"/>
            <p:nvPr/>
          </p:nvSpPr>
          <p:spPr>
            <a:xfrm>
              <a:off x="7126502" y="1621599"/>
              <a:ext cx="789235" cy="3130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нацио-налис- тичес- кие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pSp>
        <p:nvGrpSpPr>
          <p:cNvPr id="388" name="Google Shape;388;p14"/>
          <p:cNvGrpSpPr/>
          <p:nvPr/>
        </p:nvGrpSpPr>
        <p:grpSpPr>
          <a:xfrm>
            <a:off x="445168" y="1400132"/>
            <a:ext cx="7605591" cy="5122079"/>
            <a:chOff x="121640" y="3132"/>
            <a:chExt cx="7605591" cy="5122079"/>
          </a:xfrm>
        </p:grpSpPr>
        <p:sp>
          <p:nvSpPr>
            <p:cNvPr id="389" name="Google Shape;389;p14"/>
            <p:cNvSpPr/>
            <p:nvPr/>
          </p:nvSpPr>
          <p:spPr>
            <a:xfrm>
              <a:off x="6809731" y="2431377"/>
              <a:ext cx="550500" cy="237765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0" name="Google Shape;390;p14"/>
            <p:cNvSpPr/>
            <p:nvPr/>
          </p:nvSpPr>
          <p:spPr>
            <a:xfrm>
              <a:off x="6809731" y="2431377"/>
              <a:ext cx="550500" cy="147971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" name="Google Shape;391;p14"/>
            <p:cNvSpPr/>
            <p:nvPr/>
          </p:nvSpPr>
          <p:spPr>
            <a:xfrm>
              <a:off x="6809731" y="2431377"/>
              <a:ext cx="550500" cy="5817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14"/>
            <p:cNvSpPr/>
            <p:nvPr/>
          </p:nvSpPr>
          <p:spPr>
            <a:xfrm>
              <a:off x="3924435" y="1533432"/>
              <a:ext cx="1967795" cy="2655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3" name="Google Shape;393;p14"/>
            <p:cNvSpPr/>
            <p:nvPr/>
          </p:nvSpPr>
          <p:spPr>
            <a:xfrm>
              <a:off x="488640" y="2431377"/>
              <a:ext cx="550500" cy="14797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4"/>
            <p:cNvSpPr/>
            <p:nvPr/>
          </p:nvSpPr>
          <p:spPr>
            <a:xfrm>
              <a:off x="488640" y="2431377"/>
              <a:ext cx="550500" cy="5817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4"/>
            <p:cNvSpPr/>
            <p:nvPr/>
          </p:nvSpPr>
          <p:spPr>
            <a:xfrm>
              <a:off x="1956640" y="1533432"/>
              <a:ext cx="1967795" cy="2655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4"/>
            <p:cNvSpPr/>
            <p:nvPr/>
          </p:nvSpPr>
          <p:spPr>
            <a:xfrm>
              <a:off x="3878715" y="635487"/>
              <a:ext cx="91440" cy="26558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4"/>
            <p:cNvSpPr/>
            <p:nvPr/>
          </p:nvSpPr>
          <p:spPr>
            <a:xfrm>
              <a:off x="360038" y="3132"/>
              <a:ext cx="7128795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 txBox="1"/>
            <p:nvPr/>
          </p:nvSpPr>
          <p:spPr>
            <a:xfrm>
              <a:off x="360038" y="3132"/>
              <a:ext cx="7128795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Партийная система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360038" y="901077"/>
              <a:ext cx="7128795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 txBox="1"/>
            <p:nvPr/>
          </p:nvSpPr>
          <p:spPr>
            <a:xfrm>
              <a:off x="360038" y="901077"/>
              <a:ext cx="7128795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совокупность партий, которые взаимодействуют и соперничают в борьбе за власть и её осуществление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121640" y="1799021"/>
              <a:ext cx="3670001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4"/>
            <p:cNvSpPr txBox="1"/>
            <p:nvPr/>
          </p:nvSpPr>
          <p:spPr>
            <a:xfrm>
              <a:off x="121640" y="1799021"/>
              <a:ext cx="3670001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количеству партий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1039140" y="2696966"/>
              <a:ext cx="2560849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4"/>
            <p:cNvSpPr txBox="1"/>
            <p:nvPr/>
          </p:nvSpPr>
          <p:spPr>
            <a:xfrm>
              <a:off x="1039140" y="2696966"/>
              <a:ext cx="2560849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однопартийная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1039140" y="3594911"/>
              <a:ext cx="2560849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4"/>
            <p:cNvSpPr txBox="1"/>
            <p:nvPr/>
          </p:nvSpPr>
          <p:spPr>
            <a:xfrm>
              <a:off x="1039140" y="3594911"/>
              <a:ext cx="2560849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многопартийная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057230" y="1799021"/>
              <a:ext cx="3670001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4"/>
            <p:cNvSpPr txBox="1"/>
            <p:nvPr/>
          </p:nvSpPr>
          <p:spPr>
            <a:xfrm>
              <a:off x="4057230" y="1799021"/>
              <a:ext cx="3670001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механизму взаимодействия партий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248881" y="2696966"/>
              <a:ext cx="2560849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4"/>
            <p:cNvSpPr txBox="1"/>
            <p:nvPr/>
          </p:nvSpPr>
          <p:spPr>
            <a:xfrm>
              <a:off x="4248881" y="2696966"/>
              <a:ext cx="2560849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однопартийная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248881" y="3594911"/>
              <a:ext cx="2560849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4248881" y="3594911"/>
              <a:ext cx="2560849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двухпартийная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4248881" y="4492856"/>
              <a:ext cx="2560849" cy="6323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 txBox="1"/>
            <p:nvPr/>
          </p:nvSpPr>
          <p:spPr>
            <a:xfrm>
              <a:off x="4248881" y="4492856"/>
              <a:ext cx="2560849" cy="6323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многопартийная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sp>
        <p:nvSpPr>
          <p:cNvPr id="420" name="Google Shape;420;p15"/>
          <p:cNvSpPr/>
          <p:nvPr/>
        </p:nvSpPr>
        <p:spPr>
          <a:xfrm>
            <a:off x="395535" y="1340768"/>
            <a:ext cx="3209492" cy="720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Многопартийная система</a:t>
            </a:r>
            <a:endParaRPr b="1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1" name="Google Shape;421;p15"/>
          <p:cNvSpPr/>
          <p:nvPr/>
        </p:nvSpPr>
        <p:spPr>
          <a:xfrm>
            <a:off x="5004048" y="1339903"/>
            <a:ext cx="3024336" cy="720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Многопартийность</a:t>
            </a:r>
            <a:endParaRPr b="1" i="0" sz="2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395535" y="2204864"/>
            <a:ext cx="3209492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наличие нескольких политических партий, борющихся за власть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15"/>
          <p:cNvSpPr/>
          <p:nvPr/>
        </p:nvSpPr>
        <p:spPr>
          <a:xfrm>
            <a:off x="5004048" y="2204864"/>
            <a:ext cx="3024336" cy="144016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наличие множества партий (не означает, что между ними сложилась система отношений в борьбе за власть)</a:t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4" name="Google Shape;424;p15"/>
          <p:cNvSpPr/>
          <p:nvPr/>
        </p:nvSpPr>
        <p:spPr>
          <a:xfrm>
            <a:off x="426404" y="3212976"/>
            <a:ext cx="3209492" cy="345638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многопартийная с доми- нирующей партией</a:t>
            </a:r>
            <a:endParaRPr/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двухпартийная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(наличие двух сильных партий и ря- да мелких)</a:t>
            </a:r>
            <a:endParaRPr/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двух с половиной пар- тийная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(наличие двух сильных партий и третьей, которая вступает в коали- цию с какой-либо из них по ситуации, чтобы дать ей преимущество)</a:t>
            </a:r>
            <a:endParaRPr b="1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15"/>
          <p:cNvSpPr/>
          <p:nvPr/>
        </p:nvSpPr>
        <p:spPr>
          <a:xfrm>
            <a:off x="3798983" y="1386759"/>
            <a:ext cx="1080120" cy="626368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aphicFrame>
        <p:nvGraphicFramePr>
          <p:cNvPr id="431" name="Google Shape;431;p16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{ED831406-B48F-4C7B-BA63-9273953BF351}</a:tableStyleId>
              </a:tblPr>
              <a:tblGrid>
                <a:gridCol w="2640300"/>
                <a:gridCol w="2640300"/>
                <a:gridCol w="2640300"/>
              </a:tblGrid>
              <a:tr h="4689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Партийные системы по механизму взаимодействия партий</a:t>
                      </a:r>
                      <a:endParaRPr b="1"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438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Партийная система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Достоинства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Недостатки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1731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Однопартийная систе- 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Объединение социаль- ных групп, сочетание их интересов. Концент- рация ресурсов для ре- шения проблем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Застой. Бюрократиза- ция. Отрыв от масс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82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Двухпартийная систе- 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Стабильное правитель- ство. Проведение глу- боких преобразований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смены политического курса на очередных выборах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406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Многопартийная сис- тема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Отражение широкого спектра интересов. Поиск компромиссов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Длительность приня- тия решений. Постоян- ная политическая не- стабильность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Общественные организации и движения</a:t>
            </a:r>
            <a:endParaRPr sz="4000"/>
          </a:p>
        </p:txBody>
      </p:sp>
      <p:sp>
        <p:nvSpPr>
          <p:cNvPr id="437" name="Google Shape;437;p17"/>
          <p:cNvSpPr/>
          <p:nvPr/>
        </p:nvSpPr>
        <p:spPr>
          <a:xfrm>
            <a:off x="179512" y="1340768"/>
            <a:ext cx="8064896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Общественная организация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это добровольное объединение граждан на основе общности интересов, имеющее фиксированное (оформленное) индивидуальное или коллективное членство</a:t>
            </a:r>
            <a:endParaRPr/>
          </a:p>
        </p:txBody>
      </p:sp>
      <p:sp>
        <p:nvSpPr>
          <p:cNvPr id="438" name="Google Shape;438;p17"/>
          <p:cNvSpPr/>
          <p:nvPr/>
        </p:nvSpPr>
        <p:spPr>
          <a:xfrm>
            <a:off x="1342256" y="2420888"/>
            <a:ext cx="6902152" cy="72008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В отличие от партий общественные организации не претен- дуют на непосредственное участие в осуществлении власти</a:t>
            </a:r>
            <a:endParaRPr/>
          </a:p>
        </p:txBody>
      </p:sp>
      <p:sp>
        <p:nvSpPr>
          <p:cNvPr id="439" name="Google Shape;439;p17"/>
          <p:cNvSpPr/>
          <p:nvPr/>
        </p:nvSpPr>
        <p:spPr>
          <a:xfrm flipH="1" rot="10800000">
            <a:off x="550168" y="2288633"/>
            <a:ext cx="792088" cy="648072"/>
          </a:xfrm>
          <a:prstGeom prst="bentArrow">
            <a:avLst>
              <a:gd fmla="val 30324" name="adj1"/>
              <a:gd fmla="val 25000" name="adj2"/>
              <a:gd fmla="val 50000" name="adj3"/>
              <a:gd fmla="val 43750" name="adj4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179512" y="3284984"/>
            <a:ext cx="8064896" cy="144016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 профессиональные союзы, союзы пред- принимателей, молодёжные, экологические, спортивные, ветеранские организации, творческие союзы (союзы писателей, композиторов, теат- ральных деятелей), добровольные общества (научные, технические, куль- турно-просветительные, образовательные и др.). </a:t>
            </a:r>
            <a:endParaRPr/>
          </a:p>
        </p:txBody>
      </p:sp>
      <p:grpSp>
        <p:nvGrpSpPr>
          <p:cNvPr id="441" name="Google Shape;441;p17"/>
          <p:cNvGrpSpPr/>
          <p:nvPr/>
        </p:nvGrpSpPr>
        <p:grpSpPr>
          <a:xfrm>
            <a:off x="360312" y="4870045"/>
            <a:ext cx="7703294" cy="1798428"/>
            <a:chOff x="180800" y="885"/>
            <a:chExt cx="7703294" cy="1798428"/>
          </a:xfrm>
        </p:grpSpPr>
        <p:sp>
          <p:nvSpPr>
            <p:cNvPr id="442" name="Google Shape;442;p17"/>
            <p:cNvSpPr/>
            <p:nvPr/>
          </p:nvSpPr>
          <p:spPr>
            <a:xfrm>
              <a:off x="4032448" y="618031"/>
              <a:ext cx="3019758" cy="3493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3" name="Google Shape;443;p17"/>
            <p:cNvSpPr/>
            <p:nvPr/>
          </p:nvSpPr>
          <p:spPr>
            <a:xfrm>
              <a:off x="4032448" y="618031"/>
              <a:ext cx="1006586" cy="3493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4" name="Google Shape;444;p17"/>
            <p:cNvSpPr/>
            <p:nvPr/>
          </p:nvSpPr>
          <p:spPr>
            <a:xfrm>
              <a:off x="3025861" y="618031"/>
              <a:ext cx="1006586" cy="3493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5" name="Google Shape;445;p17"/>
            <p:cNvSpPr/>
            <p:nvPr/>
          </p:nvSpPr>
          <p:spPr>
            <a:xfrm>
              <a:off x="1012689" y="618031"/>
              <a:ext cx="3019758" cy="3493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6" name="Google Shape;446;p17"/>
            <p:cNvSpPr/>
            <p:nvPr/>
          </p:nvSpPr>
          <p:spPr>
            <a:xfrm>
              <a:off x="325224" y="885"/>
              <a:ext cx="7414446" cy="61714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 txBox="1"/>
            <p:nvPr/>
          </p:nvSpPr>
          <p:spPr>
            <a:xfrm>
              <a:off x="325224" y="885"/>
              <a:ext cx="7414446" cy="6171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организации по территории деятельности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180800" y="967424"/>
              <a:ext cx="1663778" cy="8318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 txBox="1"/>
            <p:nvPr/>
          </p:nvSpPr>
          <p:spPr>
            <a:xfrm>
              <a:off x="180800" y="967424"/>
              <a:ext cx="1663778" cy="8318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2193972" y="967424"/>
              <a:ext cx="1663778" cy="8318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 txBox="1"/>
            <p:nvPr/>
          </p:nvSpPr>
          <p:spPr>
            <a:xfrm>
              <a:off x="2193972" y="967424"/>
              <a:ext cx="1663778" cy="8318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региональные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4207144" y="967424"/>
              <a:ext cx="1663778" cy="8318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 txBox="1"/>
            <p:nvPr/>
          </p:nvSpPr>
          <p:spPr>
            <a:xfrm>
              <a:off x="4207144" y="967424"/>
              <a:ext cx="1663778" cy="8318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общегосудар- ственные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6220316" y="967424"/>
              <a:ext cx="1663778" cy="8318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 txBox="1"/>
            <p:nvPr/>
          </p:nvSpPr>
          <p:spPr>
            <a:xfrm>
              <a:off x="6220316" y="967424"/>
              <a:ext cx="1663778" cy="8318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международ- ные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Общественные организации и движения</a:t>
            </a:r>
            <a:endParaRPr sz="4000"/>
          </a:p>
        </p:txBody>
      </p:sp>
      <p:sp>
        <p:nvSpPr>
          <p:cNvPr id="461" name="Google Shape;461;p18"/>
          <p:cNvSpPr/>
          <p:nvPr/>
        </p:nvSpPr>
        <p:spPr>
          <a:xfrm>
            <a:off x="179512" y="1484784"/>
            <a:ext cx="8064896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Общественное движение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– это совместная деятельность граждан, прес- ледующих определённые общие цели, но при этом не имеющих чёткой ор- ганизационной структуры и фиксированного членства</a:t>
            </a:r>
            <a:endParaRPr/>
          </a:p>
        </p:txBody>
      </p:sp>
      <p:grpSp>
        <p:nvGrpSpPr>
          <p:cNvPr id="462" name="Google Shape;462;p18"/>
          <p:cNvGrpSpPr/>
          <p:nvPr/>
        </p:nvGrpSpPr>
        <p:grpSpPr>
          <a:xfrm>
            <a:off x="181384" y="3140965"/>
            <a:ext cx="8061150" cy="2592292"/>
            <a:chOff x="1872" y="720077"/>
            <a:chExt cx="8061150" cy="2592292"/>
          </a:xfrm>
        </p:grpSpPr>
        <p:sp>
          <p:nvSpPr>
            <p:cNvPr id="463" name="Google Shape;463;p18"/>
            <p:cNvSpPr/>
            <p:nvPr/>
          </p:nvSpPr>
          <p:spPr>
            <a:xfrm>
              <a:off x="4032448" y="1470410"/>
              <a:ext cx="2797657" cy="3318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8"/>
            <p:cNvSpPr/>
            <p:nvPr/>
          </p:nvSpPr>
          <p:spPr>
            <a:xfrm>
              <a:off x="3986728" y="1470410"/>
              <a:ext cx="91440" cy="33182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5" name="Google Shape;465;p18"/>
            <p:cNvSpPr/>
            <p:nvPr/>
          </p:nvSpPr>
          <p:spPr>
            <a:xfrm>
              <a:off x="1234790" y="1470410"/>
              <a:ext cx="2797657" cy="3318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6" name="Google Shape;466;p18"/>
            <p:cNvSpPr/>
            <p:nvPr/>
          </p:nvSpPr>
          <p:spPr>
            <a:xfrm>
              <a:off x="511682" y="720077"/>
              <a:ext cx="7041530" cy="75033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8"/>
            <p:cNvSpPr txBox="1"/>
            <p:nvPr/>
          </p:nvSpPr>
          <p:spPr>
            <a:xfrm>
              <a:off x="511682" y="720077"/>
              <a:ext cx="7041530" cy="7503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на 1 января 2020 г. зарегистрировано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1872" y="1802231"/>
              <a:ext cx="2465836" cy="15101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8"/>
            <p:cNvSpPr txBox="1"/>
            <p:nvPr/>
          </p:nvSpPr>
          <p:spPr>
            <a:xfrm>
              <a:off x="1872" y="1802231"/>
              <a:ext cx="2465836" cy="1510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15 политических партий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2799529" y="1802231"/>
              <a:ext cx="2465836" cy="15101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 txBox="1"/>
            <p:nvPr/>
          </p:nvSpPr>
          <p:spPr>
            <a:xfrm>
              <a:off x="2799529" y="1802231"/>
              <a:ext cx="2465836" cy="1510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25 профсоюзов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97186" y="1802231"/>
              <a:ext cx="2465836" cy="15101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8"/>
            <p:cNvSpPr txBox="1"/>
            <p:nvPr/>
          </p:nvSpPr>
          <p:spPr>
            <a:xfrm>
              <a:off x="5597186" y="1802231"/>
              <a:ext cx="2465836" cy="1510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2995 общественных объединений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политической партии и её функ- ции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Политические партии и партийные системы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Общественные организации и движения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Понятие политической партии и её функции</a:t>
            </a:r>
            <a:endParaRPr sz="4000"/>
          </a:p>
        </p:txBody>
      </p:sp>
      <p:sp>
        <p:nvSpPr>
          <p:cNvPr id="177" name="Google Shape;177;p3"/>
          <p:cNvSpPr txBox="1"/>
          <p:nvPr/>
        </p:nvSpPr>
        <p:spPr>
          <a:xfrm>
            <a:off x="251520" y="6314857"/>
            <a:ext cx="40403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107500" y="1412775"/>
            <a:ext cx="4104300" cy="3958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36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: Каждый имеет право на свободу объединений. Граждане для осуществления и удовлетворения по- литических, социальных, экономи- ческих, культурных и иных интере- сов имеют право на создание поли- тических партий и других общест- венных объединений, участие в их деятельности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…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Судьи, прокурорские работники, Комитета государствен- ного контроля, военизированных ор- ганизаций, военнослужащие не мо- гут быть членами политических пар- тий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1340768"/>
            <a:ext cx="3861318" cy="531264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Понятие политической партии и её функции</a:t>
            </a:r>
            <a:endParaRPr sz="4000"/>
          </a:p>
        </p:txBody>
      </p:sp>
      <p:grpSp>
        <p:nvGrpSpPr>
          <p:cNvPr id="185" name="Google Shape;185;p4"/>
          <p:cNvGrpSpPr/>
          <p:nvPr/>
        </p:nvGrpSpPr>
        <p:grpSpPr>
          <a:xfrm>
            <a:off x="252603" y="1412772"/>
            <a:ext cx="7990721" cy="5040566"/>
            <a:chOff x="1083" y="144012"/>
            <a:chExt cx="7990721" cy="5040566"/>
          </a:xfrm>
        </p:grpSpPr>
        <p:sp>
          <p:nvSpPr>
            <p:cNvPr id="186" name="Google Shape;186;p4"/>
            <p:cNvSpPr/>
            <p:nvPr/>
          </p:nvSpPr>
          <p:spPr>
            <a:xfrm>
              <a:off x="4411057" y="1603551"/>
              <a:ext cx="2511705" cy="4359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4365337" y="1603551"/>
              <a:ext cx="91440" cy="4359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1853631" y="2644768"/>
              <a:ext cx="91440" cy="4359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1899351" y="1603551"/>
              <a:ext cx="2511705" cy="4359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4365337" y="590940"/>
              <a:ext cx="91440" cy="4359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830309" y="144012"/>
              <a:ext cx="7161495" cy="446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830309" y="144012"/>
              <a:ext cx="7161495" cy="446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объединения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30309" y="1026856"/>
              <a:ext cx="7161495" cy="57669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830309" y="1026856"/>
              <a:ext cx="7161495" cy="5766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добровольное объединение граждан, возникшее в результате их свободного волеизъявления на основе общности интересов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861456" y="2039467"/>
              <a:ext cx="2075789" cy="60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861456" y="2039467"/>
              <a:ext cx="2075789" cy="605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партия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083" y="3080683"/>
              <a:ext cx="3796536" cy="210389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1083" y="3080683"/>
              <a:ext cx="3796536" cy="21038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(лат. pars - часть, группа) организо- ванная группа людей с общими по- литическими взглядами, которая представляет интересы определён- ной части общества и ставит своей целью завоевание государственной власти или участие в её осущест- влении 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373162" y="2039467"/>
              <a:ext cx="2075789" cy="60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3373162" y="2039467"/>
              <a:ext cx="2075789" cy="605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общественная организация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5884867" y="2039467"/>
              <a:ext cx="2075789" cy="6053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5884867" y="2039467"/>
              <a:ext cx="2075789" cy="605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движение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Понятие политической партии и её функции</a:t>
            </a:r>
            <a:endParaRPr sz="4000"/>
          </a:p>
        </p:txBody>
      </p:sp>
      <p:grpSp>
        <p:nvGrpSpPr>
          <p:cNvPr id="208" name="Google Shape;208;p5"/>
          <p:cNvGrpSpPr/>
          <p:nvPr/>
        </p:nvGrpSpPr>
        <p:grpSpPr>
          <a:xfrm>
            <a:off x="180053" y="2189085"/>
            <a:ext cx="8063813" cy="3256141"/>
            <a:chOff x="541" y="792085"/>
            <a:chExt cx="8063813" cy="3256141"/>
          </a:xfrm>
        </p:grpSpPr>
        <p:sp>
          <p:nvSpPr>
            <p:cNvPr id="209" name="Google Shape;209;p5"/>
            <p:cNvSpPr/>
            <p:nvPr/>
          </p:nvSpPr>
          <p:spPr>
            <a:xfrm>
              <a:off x="4032448" y="1532623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3986728" y="1532623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1179461" y="1532623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5"/>
            <p:cNvSpPr/>
            <p:nvPr/>
          </p:nvSpPr>
          <p:spPr>
            <a:xfrm>
              <a:off x="2304257" y="792085"/>
              <a:ext cx="3456381" cy="74053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2304257" y="792085"/>
              <a:ext cx="3456381" cy="7405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партии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1" y="2027770"/>
              <a:ext cx="2357840" cy="202045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541" y="2027770"/>
              <a:ext cx="2357840" cy="2020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идеологии и программы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853527" y="2027770"/>
              <a:ext cx="2357840" cy="202045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2853527" y="2027770"/>
              <a:ext cx="2357840" cy="2020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организационная структура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706514" y="2027770"/>
              <a:ext cx="2357840" cy="202045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5706514" y="2027770"/>
              <a:ext cx="2357840" cy="20204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установка на завоевание и участие во власти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Понятие политической партии и её функции</a:t>
            </a:r>
            <a:endParaRPr sz="4000"/>
          </a:p>
        </p:txBody>
      </p:sp>
      <p:grpSp>
        <p:nvGrpSpPr>
          <p:cNvPr id="225" name="Google Shape;225;p6"/>
          <p:cNvGrpSpPr/>
          <p:nvPr/>
        </p:nvGrpSpPr>
        <p:grpSpPr>
          <a:xfrm>
            <a:off x="179512" y="1268760"/>
            <a:ext cx="8126287" cy="5256583"/>
            <a:chOff x="0" y="0"/>
            <a:chExt cx="8126287" cy="5256583"/>
          </a:xfrm>
        </p:grpSpPr>
        <p:sp>
          <p:nvSpPr>
            <p:cNvPr id="226" name="Google Shape;226;p6"/>
            <p:cNvSpPr/>
            <p:nvPr/>
          </p:nvSpPr>
          <p:spPr>
            <a:xfrm>
              <a:off x="3297141" y="0"/>
              <a:ext cx="1532004" cy="990994"/>
            </a:xfrm>
            <a:prstGeom prst="trapezoid">
              <a:avLst>
                <a:gd fmla="val 77296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3297141" y="0"/>
              <a:ext cx="1532004" cy="990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2531139" y="990994"/>
              <a:ext cx="3064008" cy="990994"/>
            </a:xfrm>
            <a:prstGeom prst="trapezoid">
              <a:avLst>
                <a:gd fmla="val 77296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3067341" y="990994"/>
              <a:ext cx="1991605" cy="9909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лидер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(лидеры)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532004" y="1981989"/>
              <a:ext cx="5062279" cy="1292604"/>
            </a:xfrm>
            <a:prstGeom prst="trapezoid">
              <a:avLst>
                <a:gd fmla="val 77296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2417903" y="1981989"/>
              <a:ext cx="3290481" cy="12926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партийный аппарат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(группа людей, для которых партий- ная деятельность является профессией)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766002" y="3274594"/>
              <a:ext cx="6594283" cy="990994"/>
            </a:xfrm>
            <a:prstGeom prst="trapezoid">
              <a:avLst>
                <a:gd fmla="val 77296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1920001" y="3274594"/>
              <a:ext cx="4286284" cy="9909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партийные массы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(рядовые члены партии)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0" y="4265589"/>
              <a:ext cx="8126287" cy="990994"/>
            </a:xfrm>
            <a:prstGeom prst="trapezoid">
              <a:avLst>
                <a:gd fmla="val 77296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1422100" y="4265589"/>
              <a:ext cx="5282087" cy="9909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база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(электорат – избиратели)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2320098" y="1484784"/>
            <a:ext cx="3845116" cy="446927"/>
            <a:chOff x="830309" y="144012"/>
            <a:chExt cx="7161495" cy="446927"/>
          </a:xfrm>
        </p:grpSpPr>
        <p:sp>
          <p:nvSpPr>
            <p:cNvPr id="237" name="Google Shape;237;p6"/>
            <p:cNvSpPr/>
            <p:nvPr/>
          </p:nvSpPr>
          <p:spPr>
            <a:xfrm>
              <a:off x="830309" y="144012"/>
              <a:ext cx="7161495" cy="4469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830309" y="144012"/>
              <a:ext cx="7161495" cy="446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партии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Понятие политической партии и её функции</a:t>
            </a:r>
            <a:endParaRPr sz="4000"/>
          </a:p>
        </p:txBody>
      </p:sp>
      <p:graphicFrame>
        <p:nvGraphicFramePr>
          <p:cNvPr id="244" name="Google Shape;244;p7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{ED831406-B48F-4C7B-BA63-9273953BF351}</a:tableStyleId>
              </a:tblPr>
              <a:tblGrid>
                <a:gridCol w="1944225"/>
                <a:gridCol w="6048675"/>
              </a:tblGrid>
              <a:tr h="476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партии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09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Политическая функция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Борьба за завоевание и использование государственной власти в интересах поддерживающих партию групп на- селения.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42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Функция пред- ставительства интересов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Через политические партии граждане выдвигают свои групповые требования к государству. Партии являются связующим звеном между органами государственной власти и гражданами.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69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Идеологическая функция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Выработка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программных установок, политического курса, стратегии и тактики действий.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428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Воспитательная функция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Политическое просвещение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 образование своих чле- нов и сторонников, воспитание их в духе определённых ценностей и традиций, приобщение к политической жизни.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Понятие политической партии и её функции</a:t>
            </a:r>
            <a:endParaRPr sz="4000"/>
          </a:p>
        </p:txBody>
      </p:sp>
      <p:sp>
        <p:nvSpPr>
          <p:cNvPr id="250" name="Google Shape;250;p8"/>
          <p:cNvSpPr txBox="1"/>
          <p:nvPr/>
        </p:nvSpPr>
        <p:spPr>
          <a:xfrm>
            <a:off x="4553729" y="6414009"/>
            <a:ext cx="366356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107504" y="1340769"/>
            <a:ext cx="4320480" cy="533978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5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: Политические партии, другие общественные объединения, действуя в рамках Конституции и законов Рес- публики Беларусь, содействуют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реали- зации и защите прав, свобод и интере- сов человека и гражданина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. Политичес- кие партии и другие общественные объединения имеют право пользовать- ся государственными средствами мас- совой информации в порядке, опреде- лённом законодательством. Запре- щается создание и деятельность поли- тических партий, а равно других об- щественных объединений, имеющих целью насильственное изменение кон- ституционного строя либо ведущих пропаганду войны, социальной, нацио- нальной, религиозной и расовой враж- ды.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52" name="Google Shape;2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3730" y="1340769"/>
            <a:ext cx="3663564" cy="504056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4000"/>
              <a:t>Политические партии и партийные системы</a:t>
            </a:r>
            <a:endParaRPr sz="4000"/>
          </a:p>
        </p:txBody>
      </p:sp>
      <p:grpSp>
        <p:nvGrpSpPr>
          <p:cNvPr id="258" name="Google Shape;258;p9"/>
          <p:cNvGrpSpPr/>
          <p:nvPr/>
        </p:nvGrpSpPr>
        <p:grpSpPr>
          <a:xfrm>
            <a:off x="255617" y="1700807"/>
            <a:ext cx="7912685" cy="4464497"/>
            <a:chOff x="4097" y="432047"/>
            <a:chExt cx="7912685" cy="4464497"/>
          </a:xfrm>
        </p:grpSpPr>
        <p:sp>
          <p:nvSpPr>
            <p:cNvPr id="259" name="Google Shape;259;p9"/>
            <p:cNvSpPr/>
            <p:nvPr/>
          </p:nvSpPr>
          <p:spPr>
            <a:xfrm>
              <a:off x="7016561" y="2499941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0" name="Google Shape;260;p9"/>
            <p:cNvSpPr/>
            <p:nvPr/>
          </p:nvSpPr>
          <p:spPr>
            <a:xfrm>
              <a:off x="3960439" y="1286548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9"/>
            <p:cNvSpPr/>
            <p:nvPr/>
          </p:nvSpPr>
          <p:spPr>
            <a:xfrm>
              <a:off x="4948667" y="2499941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9"/>
            <p:cNvSpPr/>
            <p:nvPr/>
          </p:nvSpPr>
          <p:spPr>
            <a:xfrm>
              <a:off x="3960439" y="1286548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9"/>
            <p:cNvSpPr/>
            <p:nvPr/>
          </p:nvSpPr>
          <p:spPr>
            <a:xfrm>
              <a:off x="2880772" y="2499941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9"/>
            <p:cNvSpPr/>
            <p:nvPr/>
          </p:nvSpPr>
          <p:spPr>
            <a:xfrm>
              <a:off x="2926492" y="1286548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9"/>
            <p:cNvSpPr/>
            <p:nvPr/>
          </p:nvSpPr>
          <p:spPr>
            <a:xfrm>
              <a:off x="812878" y="2499941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9"/>
            <p:cNvSpPr/>
            <p:nvPr/>
          </p:nvSpPr>
          <p:spPr>
            <a:xfrm>
              <a:off x="858598" y="1286548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9"/>
            <p:cNvSpPr/>
            <p:nvPr/>
          </p:nvSpPr>
          <p:spPr>
            <a:xfrm>
              <a:off x="1512164" y="432047"/>
              <a:ext cx="4896550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1512164" y="432047"/>
              <a:ext cx="4896550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партий по отношению к существующему строю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4097" y="1645439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4097" y="1645439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консерватив- 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097" y="2858831"/>
              <a:ext cx="1709003" cy="20377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4097" y="2858831"/>
              <a:ext cx="1709003" cy="20377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су- ществующего строя с незна- чительными изменениями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071991" y="1645439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2071991" y="1645439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реформист- 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071991" y="2858831"/>
              <a:ext cx="1709003" cy="20377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2071991" y="2858831"/>
              <a:ext cx="1709003" cy="20377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улучшение существующих общественных отношений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139885" y="1645439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4139885" y="1645439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революцион- 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4139885" y="2858831"/>
              <a:ext cx="1709003" cy="20377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9"/>
            <p:cNvSpPr txBox="1"/>
            <p:nvPr/>
          </p:nvSpPr>
          <p:spPr>
            <a:xfrm>
              <a:off x="4139885" y="2858831"/>
              <a:ext cx="1709003" cy="20377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радикальное существенное преобразова- ние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207779" y="1645439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6207779" y="1645439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реакционные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6207779" y="2858831"/>
              <a:ext cx="1709003" cy="20377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6207779" y="2858831"/>
              <a:ext cx="1709003" cy="20377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частичный либо полный возврат к прошлому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09.12.2020</vt:lpwstr>
  </property>
</Properties>
</file>