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tdhKnWHPPkFUlqU2inlMjetMq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548C92-9901-4F97-9B96-909D11740C4B}">
  <a:tblStyle styleId="{90548C92-9901-4F97-9B96-909D11740C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4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4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4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4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4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4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4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5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8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8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9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9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9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5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8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19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2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2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3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3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3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3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004048" y="2708919"/>
            <a:ext cx="4139952" cy="1927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Введение. Социально- гуманитарные науки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60157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0" y="6260157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aphicFrame>
        <p:nvGraphicFramePr>
          <p:cNvPr id="275" name="Google Shape;275;p10"/>
          <p:cNvGraphicFramePr/>
          <p:nvPr/>
        </p:nvGraphicFramePr>
        <p:xfrm>
          <a:off x="246211" y="119675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{90548C92-9901-4F97-9B96-909D11740C4B}</a:tableStyleId>
              </a:tblPr>
              <a:tblGrid>
                <a:gridCol w="1944225"/>
                <a:gridCol w="3672400"/>
                <a:gridCol w="2232250"/>
              </a:tblGrid>
              <a:tr h="5178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Классификация социально-гуманитарных наук</a:t>
                      </a:r>
                      <a:endParaRPr sz="2000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484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Группы наук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Предмет изучения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Науки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227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Педагогические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Анализируют индивидуально-лич- ностные процессы, соотношение физиологических, психических и социально-психологических осо- бенностей, свойственных человеку определённого возраста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Общая педагогика, история педагогики и образования, тео- рия и методика обу- чения и воспитания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911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Социологические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Социология</a:t>
                      </a:r>
                      <a:r>
                        <a:rPr lang="ru-RU" sz="1800"/>
                        <a:t> исследует отношения между основными социальными группами современного общества, мотивы и закономерности поведе- ния людей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Теория, методология и история социоло- гии, экономическая социология и демо- графия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aphicFrame>
        <p:nvGraphicFramePr>
          <p:cNvPr id="281" name="Google Shape;281;p11"/>
          <p:cNvGraphicFramePr/>
          <p:nvPr/>
        </p:nvGraphicFramePr>
        <p:xfrm>
          <a:off x="246211" y="119675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{90548C92-9901-4F97-9B96-909D11740C4B}</a:tableStyleId>
              </a:tblPr>
              <a:tblGrid>
                <a:gridCol w="1944225"/>
                <a:gridCol w="3672400"/>
                <a:gridCol w="2232250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Классификация социально-гуманитарных наук</a:t>
                      </a:r>
                      <a:endParaRPr sz="2000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Группы наук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Предмет изучения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Науки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Политические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Политология</a:t>
                      </a:r>
                      <a:r>
                        <a:rPr lang="ru-RU" sz="1800"/>
                        <a:t> изучает политичес- кую систему общества, выявляет связи партий и общественных орга- низаций с государственными инс- титутами управления. Развитие по- литологии характеризует степень зрелости гражданского общества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Теория политики, политическая кон- фликтология, поли- тические технологии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Культурология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Культурология</a:t>
                      </a:r>
                      <a:r>
                        <a:rPr lang="ru-RU" sz="1800"/>
                        <a:t> - одна из молодых научных дисциплин, формирую- щихся на стыке многих наук. Она синтезирует знания о культуре, на- копленные человечеством, в це- лостную систему, формируя пред- ставления о сущности, функциях, структуре и динамике развития культуры как таковой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Теория и история культуры, музыкове- дение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aphicFrame>
        <p:nvGraphicFramePr>
          <p:cNvPr id="287" name="Google Shape;287;p12"/>
          <p:cNvGraphicFramePr/>
          <p:nvPr/>
        </p:nvGraphicFramePr>
        <p:xfrm>
          <a:off x="323528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{90548C92-9901-4F97-9B96-909D11740C4B}</a:tableStyleId>
              </a:tblPr>
              <a:tblGrid>
                <a:gridCol w="3960450"/>
                <a:gridCol w="3960450"/>
              </a:tblGrid>
              <a:tr h="4884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Социально-гуманитарные науки</a:t>
                      </a:r>
                      <a:endParaRPr sz="2000"/>
                    </a:p>
                  </a:txBody>
                  <a:tcPr marT="45725" marB="45725" marR="91450" marL="91450"/>
                </a:tc>
                <a:tc hMerge="1"/>
              </a:tr>
              <a:tr h="457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Гуманитарные науки</a:t>
                      </a:r>
                      <a:endParaRPr b="1"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Социальные науки</a:t>
                      </a:r>
                      <a:endParaRPr b="1"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457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Науки о человеке и его духе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Науки о поведении людей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57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Предметом выступает культура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Предметом выступает общество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47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Философия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История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Культурология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Литературоведение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Искусствознание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Социология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Психология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Экономика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Политология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Юриспруденция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Антропология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Этнография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788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Оперируют качественные методами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(описательно-оценочными)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Оперируют количественными метода- ми (математико-статистическими)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457200" y="1600202"/>
            <a:ext cx="8363272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Социально-гуманитарные науки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110190" y="1484786"/>
            <a:ext cx="8192923" cy="5112563"/>
            <a:chOff x="2686" y="72010"/>
            <a:chExt cx="8192923" cy="5112563"/>
          </a:xfrm>
        </p:grpSpPr>
        <p:sp>
          <p:nvSpPr>
            <p:cNvPr id="178" name="Google Shape;178;p3"/>
            <p:cNvSpPr/>
            <p:nvPr/>
          </p:nvSpPr>
          <p:spPr>
            <a:xfrm>
              <a:off x="6941148" y="2670758"/>
              <a:ext cx="91440" cy="47023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3"/>
            <p:cNvSpPr/>
            <p:nvPr/>
          </p:nvSpPr>
          <p:spPr>
            <a:xfrm>
              <a:off x="4099148" y="1191619"/>
              <a:ext cx="2887720" cy="4702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3"/>
            <p:cNvSpPr/>
            <p:nvPr/>
          </p:nvSpPr>
          <p:spPr>
            <a:xfrm>
              <a:off x="4053427" y="2670758"/>
              <a:ext cx="91440" cy="47023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3"/>
            <p:cNvSpPr/>
            <p:nvPr/>
          </p:nvSpPr>
          <p:spPr>
            <a:xfrm>
              <a:off x="4053427" y="1191619"/>
              <a:ext cx="91440" cy="47023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3"/>
            <p:cNvSpPr/>
            <p:nvPr/>
          </p:nvSpPr>
          <p:spPr>
            <a:xfrm>
              <a:off x="1165707" y="2670758"/>
              <a:ext cx="91440" cy="47023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3"/>
            <p:cNvSpPr/>
            <p:nvPr/>
          </p:nvSpPr>
          <p:spPr>
            <a:xfrm>
              <a:off x="1211427" y="1191619"/>
              <a:ext cx="2887720" cy="47023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3"/>
            <p:cNvSpPr/>
            <p:nvPr/>
          </p:nvSpPr>
          <p:spPr>
            <a:xfrm>
              <a:off x="629141" y="72010"/>
              <a:ext cx="6940013" cy="111960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629141" y="72010"/>
              <a:ext cx="6940013" cy="11196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Наука - это специализированная познавательная деятельность, нацеленная на получение объективных, систематизированных и обоснованных знаний о мире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686" y="1661855"/>
              <a:ext cx="2417483" cy="100890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2686" y="1661855"/>
              <a:ext cx="2417483" cy="1008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естественные науки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686" y="3140994"/>
              <a:ext cx="2417483" cy="20435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2686" y="3140994"/>
              <a:ext cx="2417483" cy="20435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науки о природных явлениях, объектах и процессах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890406" y="1661855"/>
              <a:ext cx="2417483" cy="100890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2890406" y="1661855"/>
              <a:ext cx="2417483" cy="1008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технические науки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890406" y="3140994"/>
              <a:ext cx="2417483" cy="20435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2890406" y="3140994"/>
              <a:ext cx="2417483" cy="20435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науки, ответственные за развитие техники и технологий, а также за применение на практике знаний, накопленных естественными наукам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778126" y="1661855"/>
              <a:ext cx="2417483" cy="100890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5778126" y="1661855"/>
              <a:ext cx="2417483" cy="1008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социально- гуманитарные науки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778126" y="3140994"/>
              <a:ext cx="2417483" cy="20435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 txBox="1"/>
            <p:nvPr/>
          </p:nvSpPr>
          <p:spPr>
            <a:xfrm>
              <a:off x="5778126" y="3140994"/>
              <a:ext cx="2417483" cy="20435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науки об обществе и человеке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pSp>
        <p:nvGrpSpPr>
          <p:cNvPr id="203" name="Google Shape;203;p4"/>
          <p:cNvGrpSpPr/>
          <p:nvPr/>
        </p:nvGrpSpPr>
        <p:grpSpPr>
          <a:xfrm>
            <a:off x="329398" y="1642897"/>
            <a:ext cx="7765123" cy="4636548"/>
            <a:chOff x="5870" y="245897"/>
            <a:chExt cx="7765123" cy="4636548"/>
          </a:xfrm>
        </p:grpSpPr>
        <p:sp>
          <p:nvSpPr>
            <p:cNvPr id="204" name="Google Shape;204;p4"/>
            <p:cNvSpPr/>
            <p:nvPr/>
          </p:nvSpPr>
          <p:spPr>
            <a:xfrm>
              <a:off x="5870" y="245897"/>
              <a:ext cx="2932101" cy="66362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25307" y="265334"/>
              <a:ext cx="2893227" cy="6247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Естественные науки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99080" y="909524"/>
              <a:ext cx="293210" cy="7945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4"/>
            <p:cNvSpPr/>
            <p:nvPr/>
          </p:nvSpPr>
          <p:spPr>
            <a:xfrm>
              <a:off x="592290" y="1174385"/>
              <a:ext cx="3324490" cy="10594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623320" y="1205415"/>
              <a:ext cx="3262430" cy="9973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изучают природу, которая существовала или может существовать независимо от человека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99080" y="909524"/>
              <a:ext cx="293210" cy="21188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4"/>
            <p:cNvSpPr/>
            <p:nvPr/>
          </p:nvSpPr>
          <p:spPr>
            <a:xfrm>
              <a:off x="592290" y="2498692"/>
              <a:ext cx="3324490" cy="10594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623320" y="2529722"/>
              <a:ext cx="3262430" cy="9973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изучают объективные связи между природными явлениями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99080" y="909524"/>
              <a:ext cx="293210" cy="34431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4"/>
            <p:cNvSpPr/>
            <p:nvPr/>
          </p:nvSpPr>
          <p:spPr>
            <a:xfrm>
              <a:off x="592290" y="3823000"/>
              <a:ext cx="3324490" cy="10594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 txBox="1"/>
            <p:nvPr/>
          </p:nvSpPr>
          <p:spPr>
            <a:xfrm>
              <a:off x="623320" y="3854030"/>
              <a:ext cx="3262430" cy="9973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дают обобщённые знания; характеризуют не отдельный объект, а общие свойства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860083" y="245897"/>
              <a:ext cx="2932101" cy="66362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3879520" y="265334"/>
              <a:ext cx="2893227" cy="6247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Социально- гуманитарные науки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153293" y="909524"/>
              <a:ext cx="293210" cy="7945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4"/>
            <p:cNvSpPr/>
            <p:nvPr/>
          </p:nvSpPr>
          <p:spPr>
            <a:xfrm>
              <a:off x="4446503" y="1174385"/>
              <a:ext cx="3324490" cy="10594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4477533" y="1205415"/>
              <a:ext cx="3262430" cy="9973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изучают деятельность людей, живущих в обществе, их мысли и стремления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153293" y="909524"/>
              <a:ext cx="293210" cy="21188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4"/>
            <p:cNvSpPr/>
            <p:nvPr/>
          </p:nvSpPr>
          <p:spPr>
            <a:xfrm>
              <a:off x="4446503" y="2498692"/>
              <a:ext cx="3324490" cy="10594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4477533" y="2529722"/>
              <a:ext cx="3262430" cy="9973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важны мотивы людей в социальных процессах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153293" y="909524"/>
              <a:ext cx="293210" cy="34431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4"/>
            <p:cNvSpPr/>
            <p:nvPr/>
          </p:nvSpPr>
          <p:spPr>
            <a:xfrm>
              <a:off x="4446503" y="3823000"/>
              <a:ext cx="3324490" cy="10594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4477533" y="3854030"/>
              <a:ext cx="3262430" cy="9973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изучают не только общие признаки общественных явлений, но и черты отдельного, неповторимого действия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pSp>
        <p:nvGrpSpPr>
          <p:cNvPr id="231" name="Google Shape;231;p5"/>
          <p:cNvGrpSpPr/>
          <p:nvPr/>
        </p:nvGrpSpPr>
        <p:grpSpPr>
          <a:xfrm>
            <a:off x="424278" y="1397363"/>
            <a:ext cx="7575362" cy="5127617"/>
            <a:chOff x="100750" y="363"/>
            <a:chExt cx="7575362" cy="5127617"/>
          </a:xfrm>
        </p:grpSpPr>
        <p:sp>
          <p:nvSpPr>
            <p:cNvPr id="232" name="Google Shape;232;p5"/>
            <p:cNvSpPr/>
            <p:nvPr/>
          </p:nvSpPr>
          <p:spPr>
            <a:xfrm>
              <a:off x="100750" y="363"/>
              <a:ext cx="5399756" cy="57086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117470" y="17083"/>
              <a:ext cx="5366316" cy="5374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Особенности социально-гуманитарных наук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40726" y="571224"/>
              <a:ext cx="539975" cy="6835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5"/>
            <p:cNvSpPr/>
            <p:nvPr/>
          </p:nvSpPr>
          <p:spPr>
            <a:xfrm>
              <a:off x="1180701" y="799062"/>
              <a:ext cx="6495411" cy="91135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1207394" y="825755"/>
              <a:ext cx="6442025" cy="8579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субъект и объект познания совпадают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40726" y="571224"/>
              <a:ext cx="539975" cy="17724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5"/>
            <p:cNvSpPr/>
            <p:nvPr/>
          </p:nvSpPr>
          <p:spPr>
            <a:xfrm>
              <a:off x="1180701" y="1887981"/>
              <a:ext cx="6495411" cy="91135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 txBox="1"/>
            <p:nvPr/>
          </p:nvSpPr>
          <p:spPr>
            <a:xfrm>
              <a:off x="1207394" y="1914674"/>
              <a:ext cx="6442025" cy="8579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социально-гуманитарное знание всегда связано с интересами индивидов – субъектов познания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0726" y="571224"/>
              <a:ext cx="539975" cy="29116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5"/>
            <p:cNvSpPr/>
            <p:nvPr/>
          </p:nvSpPr>
          <p:spPr>
            <a:xfrm>
              <a:off x="1180701" y="3027170"/>
              <a:ext cx="6495411" cy="91135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1207394" y="3053863"/>
              <a:ext cx="6442025" cy="8579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социальное знание всегда нагружено оценкой, это ценностное знание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0726" y="571224"/>
              <a:ext cx="539975" cy="41010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5"/>
            <p:cNvSpPr/>
            <p:nvPr/>
          </p:nvSpPr>
          <p:spPr>
            <a:xfrm>
              <a:off x="1180701" y="4216629"/>
              <a:ext cx="6494405" cy="91135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207394" y="4243322"/>
              <a:ext cx="6441019" cy="8579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сложность объекта познания - общества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aphicFrame>
        <p:nvGraphicFramePr>
          <p:cNvPr id="251" name="Google Shape;251;p6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{90548C92-9901-4F97-9B96-909D11740C4B}</a:tableStyleId>
              </a:tblPr>
              <a:tblGrid>
                <a:gridCol w="1872200"/>
                <a:gridCol w="3744425"/>
                <a:gridCol w="2232250"/>
              </a:tblGrid>
              <a:tr h="4301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Классификация социально-гуманитарных наук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402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Группы наук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Предмет изучения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Науки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2481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Исторические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История</a:t>
                      </a:r>
                      <a:r>
                        <a:rPr lang="ru-RU" sz="1800"/>
                        <a:t> - наука о прошлом челове- чества, способ его систематизации и классификации. Она является ба- зисом гуманитарного образования, его первоосновой. </a:t>
                      </a:r>
                      <a:r>
                        <a:rPr b="1" lang="ru-RU" sz="1800"/>
                        <a:t>Этнография</a:t>
                      </a:r>
                      <a:r>
                        <a:rPr lang="ru-RU" sz="1800"/>
                        <a:t> - наука о происхождении, составе, расселении, этнических и нацио- нальных отношениях народов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Отечественная исто- рия, всемирная ис- тория, этнография, историография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88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Экономические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Экономика</a:t>
                      </a:r>
                      <a:r>
                        <a:rPr lang="ru-RU" sz="1800"/>
                        <a:t> устанавливает характер закономерностей, действующих в сфере производства и рынка, регу- лирующих меру и формы распре- деления труда и его результатов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Экономическая тео- рия, экономика и управление народ- ным хозяйством, бухгалтерский учёт, статистика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aphicFrame>
        <p:nvGraphicFramePr>
          <p:cNvPr id="257" name="Google Shape;257;p7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{90548C92-9901-4F97-9B96-909D11740C4B}</a:tableStyleId>
              </a:tblPr>
              <a:tblGrid>
                <a:gridCol w="1656175"/>
                <a:gridCol w="4392500"/>
                <a:gridCol w="1800200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Классификация социально-гуманитарных наук</a:t>
                      </a:r>
                      <a:endParaRPr sz="2000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Группы наук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Предмет изучения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Науки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Философские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Философия</a:t>
                      </a:r>
                      <a:r>
                        <a:rPr lang="ru-RU" sz="1800"/>
                        <a:t> является самой древней и фундаментальной наукой, устанавливаю- щей наиболее общие закономерности развития природы и общества. Философия выполняет познавательную функцию в об- ществознании. </a:t>
                      </a:r>
                      <a:r>
                        <a:rPr b="1" lang="ru-RU" sz="1800"/>
                        <a:t>Этика</a:t>
                      </a:r>
                      <a:r>
                        <a:rPr lang="ru-RU" sz="1800"/>
                        <a:t> - теория морали, её сущности и воздействия на развитие об- щества и жизнь людей. Мораль и нравст- венность играют большую роль в мотива- ции поведения человека, его представле- ниях о благородстве, честности, смелости. </a:t>
                      </a:r>
                      <a:r>
                        <a:rPr b="1" lang="ru-RU" sz="1800"/>
                        <a:t>Эстетика</a:t>
                      </a:r>
                      <a:r>
                        <a:rPr lang="ru-RU" sz="1800"/>
                        <a:t> - учение о развитии искусства и художественного творчества, способе воп- лощения идеалов человечества в живопи- си, музыке, архитектуре и других областях культуры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История, фило- софия, логика, этика, эстетика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aphicFrame>
        <p:nvGraphicFramePr>
          <p:cNvPr id="263" name="Google Shape;263;p8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{90548C92-9901-4F97-9B96-909D11740C4B}</a:tableStyleId>
              </a:tblPr>
              <a:tblGrid>
                <a:gridCol w="1656175"/>
                <a:gridCol w="3960450"/>
                <a:gridCol w="2232250"/>
              </a:tblGrid>
              <a:tr h="4790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Классификация социально-гуманитарных наук</a:t>
                      </a:r>
                      <a:endParaRPr sz="2000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44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Группы наук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Предмет изучения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Науки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2100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Филологичес- 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Данные науки изучают</a:t>
                      </a:r>
                      <a:r>
                        <a:rPr lang="ru-RU" sz="1800"/>
                        <a:t> язык. </a:t>
                      </a:r>
                      <a:r>
                        <a:rPr b="1" lang="ru-RU" sz="1800"/>
                        <a:t>Язык</a:t>
                      </a:r>
                      <a:r>
                        <a:rPr lang="ru-RU" sz="1800"/>
                        <a:t> - совокупность знаков, используемых членами общества для коммуника- ции, а также в рамках вторичных мо- делирующих систем (художественной литературе, поэзии, текстах и т. д.)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Литературоведение, языкознание, жур- налистика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100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Юридические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Правоведение</a:t>
                      </a:r>
                      <a:r>
                        <a:rPr lang="ru-RU" sz="1800"/>
                        <a:t> фиксирует и разъяс- няет государственные нормы, права и обязанности граждан, вытекающие из основного закона страны – Конститу- ции, и вырабатывает на этой основе законодательную базу o6щества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Теория и история го- сударства и права, история правовых учений, конститу- ционное право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Социально-гуманитарные науки</a:t>
            </a:r>
            <a:endParaRPr sz="3600"/>
          </a:p>
        </p:txBody>
      </p:sp>
      <p:graphicFrame>
        <p:nvGraphicFramePr>
          <p:cNvPr id="269" name="Google Shape;269;p9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{90548C92-9901-4F97-9B96-909D11740C4B}</a:tableStyleId>
              </a:tblPr>
              <a:tblGrid>
                <a:gridCol w="1944225"/>
                <a:gridCol w="3672400"/>
                <a:gridCol w="2232250"/>
              </a:tblGrid>
              <a:tr h="4324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Классификация социально-гуманитарных наук</a:t>
                      </a:r>
                      <a:endParaRPr sz="2000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404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Группы наук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Предмет изучения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Науки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</a:tr>
              <a:tr h="429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Психологические науки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/>
                        <a:t>Социальная психология </a:t>
                      </a:r>
                      <a:r>
                        <a:rPr lang="ru-RU" sz="1800"/>
                        <a:t>– погра- ничная дисциплина. Она сформи- ровалась на стыке социологии и психологии. Она исследует поведе- ние человека, его чувства и моти- вацию в групповой ситуации. Она изучает социальную базу форми- рования личности. </a:t>
                      </a:r>
                      <a:r>
                        <a:rPr b="1" lang="ru-RU" sz="1800"/>
                        <a:t>Политическая психология </a:t>
                      </a:r>
                      <a:r>
                        <a:rPr lang="ru-RU" sz="1800"/>
                        <a:t>изучает субъективные механизмы политического поведе- ния, влияние на него сознания и подсознания, эмоций и воли чело- века, его убеждений, ценностных ориентации и установок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Общая психология, психология личнос- ти, социальная пси- хология, политичес- кая психология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04.09.2020</vt:lpwstr>
  </property>
</Properties>
</file>