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E426dwLLcB0nTMzI3uYmxAW/3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AA2193C-62FB-46EB-B4A3-1751F6D6141B}">
  <a:tblStyle styleId="{8AA2193C-62FB-46EB-B4A3-1751F6D6141B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8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8E8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3D5AC8-BDCD-4819-AF01-0883C1D40B2A}" styleName="Table_1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tcBdr/>
        <a:fill>
          <a:solidFill>
            <a:srgbClr val="CFC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900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с рисунком">
  <p:cSld name="Титульный слайд с рисунком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2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7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27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3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2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31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2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32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3" name="Google Shape;63;p32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32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32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типа объектов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2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843883" y="2511556"/>
            <a:ext cx="5982900" cy="221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>
              <a:buSzPts val="3200"/>
            </a:pPr>
            <a:r>
              <a:rPr lang="ru-RU" sz="3200" b="1" dirty="0"/>
              <a:t>1. Древние люди на территории Беларуси: заселение территории, занятия, основные изобретения и открытия, религиозные верования.</a:t>
            </a:r>
            <a:endParaRPr sz="3200" b="1" dirty="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1937442" y="724277"/>
            <a:ext cx="484428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l="15537" r="15389"/>
          <a:stretch/>
        </p:blipFill>
        <p:spPr>
          <a:xfrm>
            <a:off x="6981063" y="1313866"/>
            <a:ext cx="5205743" cy="420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Сообщества людей каменного века</a:t>
            </a:r>
            <a:endParaRPr/>
          </a:p>
        </p:txBody>
      </p:sp>
      <p:grpSp>
        <p:nvGrpSpPr>
          <p:cNvPr id="276" name="Google Shape;276;p10"/>
          <p:cNvGrpSpPr/>
          <p:nvPr/>
        </p:nvGrpSpPr>
        <p:grpSpPr>
          <a:xfrm>
            <a:off x="771933" y="2059942"/>
            <a:ext cx="10515349" cy="3085150"/>
            <a:chOff x="2388" y="760031"/>
            <a:chExt cx="10515349" cy="3085150"/>
          </a:xfrm>
        </p:grpSpPr>
        <p:sp>
          <p:nvSpPr>
            <p:cNvPr id="277" name="Google Shape;277;p10"/>
            <p:cNvSpPr/>
            <p:nvPr/>
          </p:nvSpPr>
          <p:spPr>
            <a:xfrm>
              <a:off x="8831938" y="2704319"/>
              <a:ext cx="91440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8" name="Google Shape;278;p10"/>
            <p:cNvSpPr/>
            <p:nvPr/>
          </p:nvSpPr>
          <p:spPr>
            <a:xfrm>
              <a:off x="6164461" y="1563456"/>
              <a:ext cx="2713196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9" name="Google Shape;279;p10"/>
            <p:cNvSpPr/>
            <p:nvPr/>
          </p:nvSpPr>
          <p:spPr>
            <a:xfrm>
              <a:off x="3451265" y="2704319"/>
              <a:ext cx="1808797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0" name="Google Shape;280;p10"/>
            <p:cNvSpPr/>
            <p:nvPr/>
          </p:nvSpPr>
          <p:spPr>
            <a:xfrm>
              <a:off x="1642467" y="2704319"/>
              <a:ext cx="1808797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1" name="Google Shape;281;p10"/>
            <p:cNvSpPr/>
            <p:nvPr/>
          </p:nvSpPr>
          <p:spPr>
            <a:xfrm>
              <a:off x="3451265" y="1563456"/>
              <a:ext cx="2713196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2" name="Google Shape;282;p10"/>
            <p:cNvSpPr/>
            <p:nvPr/>
          </p:nvSpPr>
          <p:spPr>
            <a:xfrm>
              <a:off x="2836773" y="760031"/>
              <a:ext cx="6655376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2836773" y="760031"/>
              <a:ext cx="6655376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Сообщества людей каменного века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1811186" y="1900894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1811186" y="1900894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родовая община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2388" y="3041757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2388" y="3041757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материнский род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3619984" y="3041757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3619984" y="3041757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отцовский род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7237580" y="1900894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7237580" y="1900894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племя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7237580" y="3041757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7237580" y="3041757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10-5 тыс. лет до н.э.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10"/>
          <p:cNvSpPr txBox="1">
            <a:spLocks noGrp="1"/>
          </p:cNvSpPr>
          <p:nvPr>
            <p:ph type="body" idx="1"/>
          </p:nvPr>
        </p:nvSpPr>
        <p:spPr>
          <a:xfrm>
            <a:off x="228594" y="6264998"/>
            <a:ext cx="11733291" cy="359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Племя </a:t>
            </a:r>
            <a:r>
              <a:rPr lang="ru-RU"/>
              <a:t>– устойчивое объединение нескольких родов, связанных общностью происхождения.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>
            <a:off x="228595" y="5669735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Родовая община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коллектив (небольшая группа) древних людей, которые были связаны между собой своим родством и общностью происхождения, вели общее хозяйство и совместно владели орудиями труда.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Сообщества людей каменного века</a:t>
            </a: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>
            <a:off x="454780" y="1529125"/>
            <a:ext cx="10628693" cy="5135218"/>
            <a:chOff x="2107" y="26250"/>
            <a:chExt cx="10628693" cy="5135218"/>
          </a:xfrm>
        </p:grpSpPr>
        <p:sp>
          <p:nvSpPr>
            <p:cNvPr id="303" name="Google Shape;303;p11"/>
            <p:cNvSpPr/>
            <p:nvPr/>
          </p:nvSpPr>
          <p:spPr>
            <a:xfrm>
              <a:off x="2107" y="26250"/>
              <a:ext cx="7497424" cy="49452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16591" y="40734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Характерные черты родовой общины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751850" y="520774"/>
              <a:ext cx="749742" cy="3708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11"/>
            <p:cNvSpPr/>
            <p:nvPr/>
          </p:nvSpPr>
          <p:spPr>
            <a:xfrm>
              <a:off x="1501592" y="644404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 txBox="1"/>
            <p:nvPr/>
          </p:nvSpPr>
          <p:spPr>
            <a:xfrm>
              <a:off x="1516076" y="658888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равноправие всех кровных родичей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751850" y="520774"/>
              <a:ext cx="749742" cy="10325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9" name="Google Shape;309;p11"/>
            <p:cNvSpPr/>
            <p:nvPr/>
          </p:nvSpPr>
          <p:spPr>
            <a:xfrm>
              <a:off x="1501592" y="1262559"/>
              <a:ext cx="9129208" cy="58155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1518625" y="1279592"/>
              <a:ext cx="9095142" cy="5474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наиболее важные вопросы решались общим собранием родственников, взрослых членов общины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751850" y="520774"/>
              <a:ext cx="749742" cy="1746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2" name="Google Shape;312;p11"/>
            <p:cNvSpPr/>
            <p:nvPr/>
          </p:nvSpPr>
          <p:spPr>
            <a:xfrm>
              <a:off x="1501592" y="1967745"/>
              <a:ext cx="9129208" cy="59922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 txBox="1"/>
            <p:nvPr/>
          </p:nvSpPr>
          <p:spPr>
            <a:xfrm>
              <a:off x="1519143" y="1985296"/>
              <a:ext cx="9094106" cy="56412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выбор старейшины (руководитель рода и племени, самый опытный и обычно пожи- лой человек)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51850" y="520774"/>
              <a:ext cx="749742" cy="24170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5" name="Google Shape;315;p11"/>
            <p:cNvSpPr/>
            <p:nvPr/>
          </p:nvSpPr>
          <p:spPr>
            <a:xfrm>
              <a:off x="1501592" y="2690600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 txBox="1"/>
            <p:nvPr/>
          </p:nvSpPr>
          <p:spPr>
            <a:xfrm>
              <a:off x="1516076" y="2705084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совместное владение орудиями труда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751850" y="520774"/>
              <a:ext cx="749742" cy="30352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8" name="Google Shape;318;p11"/>
            <p:cNvSpPr/>
            <p:nvPr/>
          </p:nvSpPr>
          <p:spPr>
            <a:xfrm>
              <a:off x="1501592" y="3308755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1516076" y="3323239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земля, жильё, огонь, пища, добыча в общей собственности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751850" y="520774"/>
              <a:ext cx="749742" cy="36533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1" name="Google Shape;321;p11"/>
            <p:cNvSpPr/>
            <p:nvPr/>
          </p:nvSpPr>
          <p:spPr>
            <a:xfrm>
              <a:off x="1501592" y="3926910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1516076" y="3941394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уравнительное распределение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751850" y="520774"/>
              <a:ext cx="749742" cy="4332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4" name="Google Shape;324;p11"/>
            <p:cNvSpPr/>
            <p:nvPr/>
          </p:nvSpPr>
          <p:spPr>
            <a:xfrm>
              <a:off x="1501592" y="4545064"/>
              <a:ext cx="9129208" cy="61640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1519646" y="4563118"/>
              <a:ext cx="9093100" cy="5802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личная собственность на сделанные самим человеком орудия труда, одежду, укра- шения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100"/>
              <a:t>Расселение на территории Беларуси индоевропейцев</a:t>
            </a:r>
            <a:endParaRPr sz="3100"/>
          </a:p>
        </p:txBody>
      </p:sp>
      <p:pic>
        <p:nvPicPr>
          <p:cNvPr id="332" name="Google Shape;3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916" y="1534185"/>
            <a:ext cx="7134225" cy="449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3" name="Google Shape;333;p12"/>
          <p:cNvSpPr txBox="1"/>
          <p:nvPr/>
        </p:nvSpPr>
        <p:spPr>
          <a:xfrm>
            <a:off x="4565916" y="6231440"/>
            <a:ext cx="713422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Расселение индоевропейцев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 txBox="1">
            <a:spLocks noGrp="1"/>
          </p:cNvSpPr>
          <p:nvPr>
            <p:ph type="body" idx="1"/>
          </p:nvPr>
        </p:nvSpPr>
        <p:spPr>
          <a:xfrm>
            <a:off x="190122" y="1534185"/>
            <a:ext cx="4246075" cy="28476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Примерно 3-1,5 тыс. лет до н.э. много- численные племена животноводов-ко- чевников расселились на большой тер- ритории, в т.ч. в Европе. Это были </a:t>
            </a:r>
            <a:r>
              <a:rPr lang="ru-RU" b="1"/>
              <a:t>ин- доевропейцы</a:t>
            </a:r>
            <a:r>
              <a:rPr lang="ru-RU"/>
              <a:t>. Примерно 2,5 тыс. лет до н.э. они проникли на территорию Ук- раины, Беларуси, Прибалтики и Цент- ральной Европы. А позже они смеша- лись с местным населением, дав нача- ло большинству современных наро- дов Европы.</a:t>
            </a:r>
            <a:endParaRPr/>
          </a:p>
        </p:txBody>
      </p:sp>
      <p:pic>
        <p:nvPicPr>
          <p:cNvPr id="335" name="Google Shape;33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3" y="4532586"/>
            <a:ext cx="4345434" cy="15481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6" name="Google Shape;336;p12"/>
          <p:cNvSpPr txBox="1"/>
          <p:nvPr/>
        </p:nvSpPr>
        <p:spPr>
          <a:xfrm>
            <a:off x="345492" y="6231440"/>
            <a:ext cx="4111319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Происхождение европейских народов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Неолитическая революция и её последствия</a:t>
            </a:r>
            <a:endParaRPr/>
          </a:p>
        </p:txBody>
      </p:sp>
      <p:grpSp>
        <p:nvGrpSpPr>
          <p:cNvPr id="343" name="Google Shape;343;p13"/>
          <p:cNvGrpSpPr/>
          <p:nvPr/>
        </p:nvGrpSpPr>
        <p:grpSpPr>
          <a:xfrm>
            <a:off x="600841" y="1620978"/>
            <a:ext cx="11002388" cy="3711106"/>
            <a:chOff x="3312" y="127155"/>
            <a:chExt cx="11002388" cy="3711106"/>
          </a:xfrm>
        </p:grpSpPr>
        <p:sp>
          <p:nvSpPr>
            <p:cNvPr id="344" name="Google Shape;344;p13"/>
            <p:cNvSpPr/>
            <p:nvPr/>
          </p:nvSpPr>
          <p:spPr>
            <a:xfrm>
              <a:off x="9225024" y="2836404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5" name="Google Shape;345;p13"/>
            <p:cNvSpPr/>
            <p:nvPr/>
          </p:nvSpPr>
          <p:spPr>
            <a:xfrm>
              <a:off x="5504506" y="1834546"/>
              <a:ext cx="3766237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6" name="Google Shape;346;p13"/>
            <p:cNvSpPr/>
            <p:nvPr/>
          </p:nvSpPr>
          <p:spPr>
            <a:xfrm>
              <a:off x="5458786" y="2836404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7" name="Google Shape;347;p13"/>
            <p:cNvSpPr/>
            <p:nvPr/>
          </p:nvSpPr>
          <p:spPr>
            <a:xfrm>
              <a:off x="5458786" y="1834546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8" name="Google Shape;348;p13"/>
            <p:cNvSpPr/>
            <p:nvPr/>
          </p:nvSpPr>
          <p:spPr>
            <a:xfrm>
              <a:off x="1692548" y="2836404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9" name="Google Shape;349;p13"/>
            <p:cNvSpPr/>
            <p:nvPr/>
          </p:nvSpPr>
          <p:spPr>
            <a:xfrm>
              <a:off x="1738268" y="1834546"/>
              <a:ext cx="3766237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0" name="Google Shape;350;p13"/>
            <p:cNvSpPr/>
            <p:nvPr/>
          </p:nvSpPr>
          <p:spPr>
            <a:xfrm>
              <a:off x="3621387" y="832689"/>
              <a:ext cx="1883118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1" name="Google Shape;351;p13"/>
            <p:cNvSpPr/>
            <p:nvPr/>
          </p:nvSpPr>
          <p:spPr>
            <a:xfrm>
              <a:off x="1738268" y="832689"/>
              <a:ext cx="1883118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2" name="Google Shape;352;p13"/>
            <p:cNvSpPr/>
            <p:nvPr/>
          </p:nvSpPr>
          <p:spPr>
            <a:xfrm>
              <a:off x="443621" y="127155"/>
              <a:ext cx="6355531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443621" y="127155"/>
              <a:ext cx="6355531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Основные занятия людей (3 тыс. лет до н.э.)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312" y="1129013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3312" y="1129013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животноводство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769549" y="1129013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3769549" y="1129013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земледелие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312" y="2130871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3312" y="2130871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мотыжное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312" y="3132728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3312" y="3132728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мотыга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769549" y="2130871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 txBox="1"/>
            <p:nvPr/>
          </p:nvSpPr>
          <p:spPr>
            <a:xfrm>
              <a:off x="3769549" y="2130871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подсечно-огневое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769549" y="3132728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3769549" y="3132728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борона-суковатка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7535787" y="2130871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7535787" y="2130871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пашенное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535787" y="3132728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7535787" y="3132728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Рало  </a:t>
              </a:r>
              <a:endParaRPr/>
            </a:p>
            <a:p>
              <a:pPr marL="0" marR="0" lvl="0" indent="0" algn="ctr" rtl="0">
                <a:lnSpc>
                  <a:spcPct val="5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(д. Каплановичи Клецкого р-на)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0" name="Google Shape;3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80" y="5459241"/>
            <a:ext cx="2686050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1" name="Google Shape;3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3191" y="5459241"/>
            <a:ext cx="2064099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2" name="Google Shape;37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8378" y="5459241"/>
            <a:ext cx="1800041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Неолитическая революция и её последствия</a:t>
            </a:r>
            <a:endParaRPr/>
          </a:p>
        </p:txBody>
      </p:sp>
      <p:graphicFrame>
        <p:nvGraphicFramePr>
          <p:cNvPr id="379" name="Google Shape;379;p14"/>
          <p:cNvGraphicFramePr/>
          <p:nvPr/>
        </p:nvGraphicFramePr>
        <p:xfrm>
          <a:off x="1104900" y="151469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{8AA2193C-62FB-46EB-B4A3-1751F6D6141B}</a:tableStyleId>
              </a:tblPr>
              <a:tblGrid>
                <a:gridCol w="3326900"/>
                <a:gridCol w="3326900"/>
                <a:gridCol w="3326900"/>
              </a:tblGrid>
              <a:tr h="79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Присваивающее хозяйство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Производящее хозяйство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79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Основные занятия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Собирательство, охота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Животноводство, земледе- лие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147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Способы получения продуктов питания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Брали у природы в готовом виде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Выращивали новые сорта растений, выводили новые породы животных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46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Запасы еды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Не было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Были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79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Степень зависимости от природы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Полностью зависели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Зависели в меньшей степени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80" name="Google Shape;380;p14"/>
          <p:cNvSpPr txBox="1">
            <a:spLocks noGrp="1"/>
          </p:cNvSpPr>
          <p:nvPr>
            <p:ph type="body" idx="1"/>
          </p:nvPr>
        </p:nvSpPr>
        <p:spPr>
          <a:xfrm>
            <a:off x="190122" y="6029608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Производящее хозяйство </a:t>
            </a:r>
            <a:r>
              <a:rPr lang="ru-RU"/>
              <a:t>– хозяйство, при котором люди сами делали то, что необходимо для жизни: выво- дили новые породы животных, выращивали новые сорта растений.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Первые орудия труда из металла. Население Бела- руси в бронзовом веке</a:t>
            </a:r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body" idx="1"/>
          </p:nvPr>
        </p:nvSpPr>
        <p:spPr>
          <a:xfrm>
            <a:off x="216943" y="5735215"/>
            <a:ext cx="11679310" cy="8409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В начале 2-го тыс. до н.э. на территории Беларуси начался бронзовый век. Использование медных и бронзо- вых орудий повысило результативность труда людей. Однако в бронзовом веке продолжали использовать и каменные орудия.</a:t>
            </a:r>
            <a:endParaRPr/>
          </a:p>
        </p:txBody>
      </p:sp>
      <p:cxnSp>
        <p:nvCxnSpPr>
          <p:cNvPr id="388" name="Google Shape;388;p15"/>
          <p:cNvCxnSpPr/>
          <p:nvPr/>
        </p:nvCxnSpPr>
        <p:spPr>
          <a:xfrm>
            <a:off x="2420144" y="4820816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15"/>
          <p:cNvSpPr/>
          <p:nvPr/>
        </p:nvSpPr>
        <p:spPr>
          <a:xfrm>
            <a:off x="2267744" y="1772816"/>
            <a:ext cx="5562600" cy="381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Особенности бронзового века в Беларуси</a:t>
            </a: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2877344" y="2382416"/>
            <a:ext cx="5181600" cy="76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Начался позже, чем в странах, где были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месторождения меди и олова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2877344" y="3296816"/>
            <a:ext cx="5181600" cy="76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Медь и олово попадали к нашим предкам с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юга (с Прикарпатья и Кавказа)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2877344" y="4211216"/>
            <a:ext cx="5181600" cy="1066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Отсутствие собственного сырья сдержива-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 широкое распространение бронзовых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изделий на территории Беларуси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93" name="Google Shape;393;p15"/>
          <p:cNvCxnSpPr/>
          <p:nvPr/>
        </p:nvCxnSpPr>
        <p:spPr>
          <a:xfrm>
            <a:off x="2420144" y="2153816"/>
            <a:ext cx="0" cy="266700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15"/>
          <p:cNvCxnSpPr/>
          <p:nvPr/>
        </p:nvCxnSpPr>
        <p:spPr>
          <a:xfrm>
            <a:off x="2420144" y="3677816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15"/>
          <p:cNvCxnSpPr/>
          <p:nvPr/>
        </p:nvCxnSpPr>
        <p:spPr>
          <a:xfrm>
            <a:off x="2420144" y="2763416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Первые орудия труда из металла. Население Бела- руси в бронзовом веке</a:t>
            </a:r>
            <a:endParaRPr/>
          </a:p>
        </p:txBody>
      </p:sp>
      <p:pic>
        <p:nvPicPr>
          <p:cNvPr id="402" name="Google Shape;4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3" name="Google Shape;40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776" y="4181500"/>
            <a:ext cx="258676" cy="24564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6"/>
          <p:cNvSpPr txBox="1"/>
          <p:nvPr/>
        </p:nvSpPr>
        <p:spPr>
          <a:xfrm>
            <a:off x="6857349" y="3938718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Красносельский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Красносельские кремнедобывающие шахты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3" y="1455203"/>
            <a:ext cx="5878298" cy="29622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07" name="Google Shape;407;p16"/>
          <p:cNvSpPr txBox="1"/>
          <p:nvPr/>
        </p:nvSpPr>
        <p:spPr>
          <a:xfrm>
            <a:off x="475799" y="4539895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Красносельские кремнедобывающие шахты. Реконструкция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6"/>
          <p:cNvSpPr txBox="1">
            <a:spLocks noGrp="1"/>
          </p:cNvSpPr>
          <p:nvPr>
            <p:ph type="body" idx="1"/>
          </p:nvPr>
        </p:nvSpPr>
        <p:spPr>
          <a:xfrm>
            <a:off x="135802" y="5412423"/>
            <a:ext cx="6038661" cy="11637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Кремень для изготовления орудий труда добывали 2 тыс. лет до н.э. в примитивных шахтах. Много таких шахт было открыто возле п. Красносельский, недалеко от Волковыска на Гродненщине.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Начало железного века на белорусских землях. Добыча железа. Последствия использования металлов</a:t>
            </a:r>
            <a:endParaRPr/>
          </a:p>
        </p:txBody>
      </p:sp>
      <p:pic>
        <p:nvPicPr>
          <p:cNvPr id="415" name="Google Shape;4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16" name="Google Shape;416;p17"/>
          <p:cNvSpPr txBox="1"/>
          <p:nvPr/>
        </p:nvSpPr>
        <p:spPr>
          <a:xfrm>
            <a:off x="8378331" y="3214403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Лабенщина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7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Остатки древней домницы возле д. Лабенщина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 txBox="1"/>
          <p:nvPr/>
        </p:nvSpPr>
        <p:spPr>
          <a:xfrm>
            <a:off x="474839" y="4399826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Печь-домница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135802" y="4718962"/>
            <a:ext cx="6038661" cy="19987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Около VII в. до н.э. на территории Беларуси начался железный век. Собранную болотную руду «варили» (на- гревали) в печах-домницах. Остатки древней домницы сохранились возле д. Лабенщина Минского р-на неда- леко от Заславля. В ней куски руды спекались и образо- вывали пористую массу – крицу. Когда печь остывала её вынимали. Потом в кузнице её опять нагревали и плющили тяжёлыми молотами.</a:t>
            </a:r>
            <a:endParaRPr/>
          </a:p>
        </p:txBody>
      </p:sp>
      <p:pic>
        <p:nvPicPr>
          <p:cNvPr id="420" name="Google Shape;4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8674" y="3406257"/>
            <a:ext cx="256054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429" y="1455203"/>
            <a:ext cx="4877404" cy="28272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Начало железного века на белорусских землях. Добыча железа. Последствия использования металлов</a:t>
            </a:r>
            <a:endParaRPr/>
          </a:p>
        </p:txBody>
      </p:sp>
      <p:grpSp>
        <p:nvGrpSpPr>
          <p:cNvPr id="428" name="Google Shape;428;p18"/>
          <p:cNvGrpSpPr/>
          <p:nvPr/>
        </p:nvGrpSpPr>
        <p:grpSpPr>
          <a:xfrm>
            <a:off x="1263788" y="1377811"/>
            <a:ext cx="9010677" cy="4079743"/>
            <a:chOff x="811115" y="1684"/>
            <a:chExt cx="9010677" cy="4079743"/>
          </a:xfrm>
        </p:grpSpPr>
        <p:sp>
          <p:nvSpPr>
            <p:cNvPr id="429" name="Google Shape;429;p18"/>
            <p:cNvSpPr/>
            <p:nvPr/>
          </p:nvSpPr>
          <p:spPr>
            <a:xfrm>
              <a:off x="811115" y="1684"/>
              <a:ext cx="6356084" cy="41924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 txBox="1"/>
            <p:nvPr/>
          </p:nvSpPr>
          <p:spPr>
            <a:xfrm>
              <a:off x="823394" y="13963"/>
              <a:ext cx="6331500" cy="394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rmAutofit fontScale="92500"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Возрастание роли мужского труда в бронзовом веке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1446724" y="420926"/>
              <a:ext cx="635608" cy="3138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2" name="Google Shape;432;p18"/>
            <p:cNvSpPr/>
            <p:nvPr/>
          </p:nvSpPr>
          <p:spPr>
            <a:xfrm>
              <a:off x="2082332" y="525737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 txBox="1"/>
            <p:nvPr/>
          </p:nvSpPr>
          <p:spPr>
            <a:xfrm>
              <a:off x="2094578" y="537983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добыча кремня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446724" y="420926"/>
              <a:ext cx="635608" cy="836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5" name="Google Shape;435;p18"/>
            <p:cNvSpPr/>
            <p:nvPr/>
          </p:nvSpPr>
          <p:spPr>
            <a:xfrm>
              <a:off x="2082332" y="1048665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2094578" y="1060911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животноводство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446724" y="420926"/>
              <a:ext cx="635608" cy="13597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8" name="Google Shape;438;p18"/>
            <p:cNvSpPr/>
            <p:nvPr/>
          </p:nvSpPr>
          <p:spPr>
            <a:xfrm>
              <a:off x="2082332" y="1571594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 txBox="1"/>
            <p:nvPr/>
          </p:nvSpPr>
          <p:spPr>
            <a:xfrm>
              <a:off x="2094578" y="1583840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подсечно-огневое земледелие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1446724" y="420926"/>
              <a:ext cx="635608" cy="18826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1" name="Google Shape;441;p18"/>
            <p:cNvSpPr/>
            <p:nvPr/>
          </p:nvSpPr>
          <p:spPr>
            <a:xfrm>
              <a:off x="2082332" y="2094523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2094578" y="2106769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приручение животных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1446724" y="420926"/>
              <a:ext cx="635608" cy="24055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4" name="Google Shape;444;p18"/>
            <p:cNvSpPr/>
            <p:nvPr/>
          </p:nvSpPr>
          <p:spPr>
            <a:xfrm>
              <a:off x="2082332" y="2617452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 txBox="1"/>
            <p:nvPr/>
          </p:nvSpPr>
          <p:spPr>
            <a:xfrm>
              <a:off x="2094578" y="2629698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охота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1446724" y="420926"/>
              <a:ext cx="635608" cy="29285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7" name="Google Shape;447;p18"/>
            <p:cNvSpPr/>
            <p:nvPr/>
          </p:nvSpPr>
          <p:spPr>
            <a:xfrm>
              <a:off x="2082332" y="3140381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 txBox="1"/>
            <p:nvPr/>
          </p:nvSpPr>
          <p:spPr>
            <a:xfrm>
              <a:off x="2094578" y="3152627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рыболовство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1446724" y="420926"/>
              <a:ext cx="635608" cy="34514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0" name="Google Shape;450;p18"/>
            <p:cNvSpPr/>
            <p:nvPr/>
          </p:nvSpPr>
          <p:spPr>
            <a:xfrm>
              <a:off x="2082332" y="3663309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 txBox="1"/>
            <p:nvPr/>
          </p:nvSpPr>
          <p:spPr>
            <a:xfrm>
              <a:off x="2094578" y="3675555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охрана общины от других племён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18"/>
          <p:cNvGrpSpPr/>
          <p:nvPr/>
        </p:nvGrpSpPr>
        <p:grpSpPr>
          <a:xfrm>
            <a:off x="1910714" y="5662350"/>
            <a:ext cx="8369051" cy="992707"/>
            <a:chOff x="805814" y="145"/>
            <a:chExt cx="8369051" cy="992707"/>
          </a:xfrm>
        </p:grpSpPr>
        <p:sp>
          <p:nvSpPr>
            <p:cNvPr id="453" name="Google Shape;453;p18"/>
            <p:cNvSpPr/>
            <p:nvPr/>
          </p:nvSpPr>
          <p:spPr>
            <a:xfrm>
              <a:off x="805814" y="145"/>
              <a:ext cx="3853623" cy="99270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 txBox="1"/>
            <p:nvPr/>
          </p:nvSpPr>
          <p:spPr>
            <a:xfrm>
              <a:off x="834889" y="29220"/>
              <a:ext cx="3795473" cy="9345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материнский род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4805035" y="291339"/>
              <a:ext cx="350756" cy="4103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 txBox="1"/>
            <p:nvPr/>
          </p:nvSpPr>
          <p:spPr>
            <a:xfrm>
              <a:off x="4805035" y="373403"/>
              <a:ext cx="245529" cy="24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5321242" y="145"/>
              <a:ext cx="3853623" cy="99270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 txBox="1"/>
            <p:nvPr/>
          </p:nvSpPr>
          <p:spPr>
            <a:xfrm>
              <a:off x="5350317" y="29220"/>
              <a:ext cx="3795473" cy="9345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отцовский род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Возникновение имущественного неравенства и со- циального расслоения</a:t>
            </a:r>
            <a:endParaRPr/>
          </a:p>
        </p:txBody>
      </p:sp>
      <p:pic>
        <p:nvPicPr>
          <p:cNvPr id="465" name="Google Shape;4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024" y="2129339"/>
            <a:ext cx="9544429" cy="20860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66" name="Google Shape;466;p19"/>
          <p:cNvSpPr txBox="1"/>
          <p:nvPr/>
        </p:nvSpPr>
        <p:spPr>
          <a:xfrm>
            <a:off x="3267365" y="4337835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Возникновение имущественного неравенства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9"/>
          <p:cNvSpPr txBox="1">
            <a:spLocks noGrp="1"/>
          </p:cNvSpPr>
          <p:nvPr>
            <p:ph type="body" idx="1"/>
          </p:nvPr>
        </p:nvSpPr>
        <p:spPr>
          <a:xfrm>
            <a:off x="228594" y="5613149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Расслоение общества </a:t>
            </a:r>
            <a:r>
              <a:rPr lang="ru-RU"/>
              <a:t>– возникновение среди людей имущественного неравенства, в результате которого происходит разделение населения на господствующие верхи и зависимые низы.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Заселение территории Беларуси первобытными людьми.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Занятия и образ жизни древних людей в каменном веке. Присваивающее хозяйство.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Сообщества людей каменного века.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Расселение на территории Беларуси индоевропейцев.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Неолитическая революция и её последствия.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Первые орудия труда из металла. Население Беларуси в бронзовом веке.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Начало железного века на белорусских землях. Добыча железа. Последствия использования металлов.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Возникновение имущественного неравенства и социального расслоения.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Строительство городищ.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Формы религиозных представлений в первобытном обществе. Мифология.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Первобытное искусство.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Строительство городищ</a:t>
            </a:r>
            <a:endParaRPr/>
          </a:p>
        </p:txBody>
      </p:sp>
      <p:sp>
        <p:nvSpPr>
          <p:cNvPr id="474" name="Google Shape;474;p20"/>
          <p:cNvSpPr txBox="1"/>
          <p:nvPr/>
        </p:nvSpPr>
        <p:spPr>
          <a:xfrm>
            <a:off x="441484" y="4120622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Городище железного века. Реконструкция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0"/>
          <p:cNvSpPr txBox="1">
            <a:spLocks noGrp="1"/>
          </p:cNvSpPr>
          <p:nvPr>
            <p:ph type="body" idx="1"/>
          </p:nvPr>
        </p:nvSpPr>
        <p:spPr>
          <a:xfrm>
            <a:off x="156167" y="6047970"/>
            <a:ext cx="5939074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1"/>
              <a:t>Городище </a:t>
            </a:r>
            <a:r>
              <a:rPr lang="ru-RU"/>
              <a:t>– укреплённое поселение, возникшее в Беларуси в конце бронзового и начале раннего железного века.</a:t>
            </a:r>
            <a:endParaRPr/>
          </a:p>
        </p:txBody>
      </p:sp>
      <p:pic>
        <p:nvPicPr>
          <p:cNvPr id="476" name="Google Shape;4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1472009"/>
            <a:ext cx="4180854" cy="25093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7" name="Google Shape;477;p20"/>
          <p:cNvSpPr txBox="1"/>
          <p:nvPr/>
        </p:nvSpPr>
        <p:spPr>
          <a:xfrm>
            <a:off x="156167" y="4491822"/>
            <a:ext cx="5939074" cy="15903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раннем железном веке, чтобы защитить себя и своё имущество, люди начали строить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городища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Тут жили семьи бывшей родовой общины. В Беларуси в каждой области сохранились городища. Примером может слу- жить городище железного века, обнаруженное около д. Чаплин Лоевского р-на Гомельской области.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9" name="Google Shape;479;p20"/>
          <p:cNvSpPr txBox="1"/>
          <p:nvPr/>
        </p:nvSpPr>
        <p:spPr>
          <a:xfrm>
            <a:off x="10255960" y="5050394"/>
            <a:ext cx="72945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Чаплин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0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Городище возле д. Чаплин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4634" y="5253164"/>
            <a:ext cx="256054" cy="24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Формы религиозных представлений в первобытном обществе. Мифология</a:t>
            </a:r>
            <a:endParaRPr/>
          </a:p>
        </p:txBody>
      </p:sp>
      <p:grpSp>
        <p:nvGrpSpPr>
          <p:cNvPr id="488" name="Google Shape;488;p21"/>
          <p:cNvGrpSpPr/>
          <p:nvPr/>
        </p:nvGrpSpPr>
        <p:grpSpPr>
          <a:xfrm>
            <a:off x="657032" y="1377487"/>
            <a:ext cx="10224189" cy="2849120"/>
            <a:chOff x="204359" y="1359"/>
            <a:chExt cx="10224189" cy="2849120"/>
          </a:xfrm>
        </p:grpSpPr>
        <p:sp>
          <p:nvSpPr>
            <p:cNvPr id="489" name="Google Shape;489;p21"/>
            <p:cNvSpPr/>
            <p:nvPr/>
          </p:nvSpPr>
          <p:spPr>
            <a:xfrm>
              <a:off x="204359" y="1359"/>
              <a:ext cx="7212089" cy="4757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 txBox="1"/>
            <p:nvPr/>
          </p:nvSpPr>
          <p:spPr>
            <a:xfrm>
              <a:off x="218292" y="15292"/>
              <a:ext cx="7184223" cy="44783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Поклонение силам природы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925568" y="477063"/>
              <a:ext cx="721208" cy="3561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2" name="Google Shape;492;p21"/>
            <p:cNvSpPr/>
            <p:nvPr/>
          </p:nvSpPr>
          <p:spPr>
            <a:xfrm>
              <a:off x="1646777" y="595989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1660673" y="609885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деревья (берёза, дуб)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925568" y="477063"/>
              <a:ext cx="721208" cy="9494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5" name="Google Shape;495;p21"/>
            <p:cNvSpPr/>
            <p:nvPr/>
          </p:nvSpPr>
          <p:spPr>
            <a:xfrm>
              <a:off x="1646777" y="1189343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1660673" y="1203239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растения (папоротник)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925568" y="477063"/>
              <a:ext cx="721208" cy="15428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8" name="Google Shape;498;p21"/>
            <p:cNvSpPr/>
            <p:nvPr/>
          </p:nvSpPr>
          <p:spPr>
            <a:xfrm>
              <a:off x="1646777" y="1782697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 txBox="1"/>
            <p:nvPr/>
          </p:nvSpPr>
          <p:spPr>
            <a:xfrm>
              <a:off x="1660673" y="1796593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животные (волк, уж)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925568" y="477063"/>
              <a:ext cx="721208" cy="21362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1" name="Google Shape;501;p21"/>
            <p:cNvSpPr/>
            <p:nvPr/>
          </p:nvSpPr>
          <p:spPr>
            <a:xfrm>
              <a:off x="1646777" y="2376051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1660673" y="2389947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камни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1"/>
          <p:cNvGrpSpPr/>
          <p:nvPr/>
        </p:nvGrpSpPr>
        <p:grpSpPr>
          <a:xfrm>
            <a:off x="2930353" y="4427832"/>
            <a:ext cx="5677547" cy="1474339"/>
            <a:chOff x="2477680" y="688"/>
            <a:chExt cx="5677547" cy="1474339"/>
          </a:xfrm>
        </p:grpSpPr>
        <p:sp>
          <p:nvSpPr>
            <p:cNvPr id="504" name="Google Shape;504;p21"/>
            <p:cNvSpPr/>
            <p:nvPr/>
          </p:nvSpPr>
          <p:spPr>
            <a:xfrm>
              <a:off x="5316454" y="609919"/>
              <a:ext cx="1483356" cy="255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5" name="Google Shape;505;p21"/>
            <p:cNvSpPr/>
            <p:nvPr/>
          </p:nvSpPr>
          <p:spPr>
            <a:xfrm>
              <a:off x="3833098" y="609919"/>
              <a:ext cx="1483356" cy="255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6" name="Google Shape;506;p21"/>
            <p:cNvSpPr/>
            <p:nvPr/>
          </p:nvSpPr>
          <p:spPr>
            <a:xfrm>
              <a:off x="3761002" y="688"/>
              <a:ext cx="3110904" cy="60923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 txBox="1"/>
            <p:nvPr/>
          </p:nvSpPr>
          <p:spPr>
            <a:xfrm>
              <a:off x="3761002" y="688"/>
              <a:ext cx="3110904" cy="6092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Погребальные обряды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477680" y="865796"/>
              <a:ext cx="2710834" cy="60923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 txBox="1"/>
            <p:nvPr/>
          </p:nvSpPr>
          <p:spPr>
            <a:xfrm>
              <a:off x="2477680" y="865796"/>
              <a:ext cx="2710834" cy="6092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трупоположение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5444393" y="865796"/>
              <a:ext cx="2710834" cy="60923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 txBox="1"/>
            <p:nvPr/>
          </p:nvSpPr>
          <p:spPr>
            <a:xfrm>
              <a:off x="5444393" y="865796"/>
              <a:ext cx="2710834" cy="6092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трупосожжение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21"/>
          <p:cNvSpPr txBox="1">
            <a:spLocks noGrp="1"/>
          </p:cNvSpPr>
          <p:nvPr>
            <p:ph type="body" idx="1"/>
          </p:nvPr>
        </p:nvSpPr>
        <p:spPr>
          <a:xfrm>
            <a:off x="228595" y="6102037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Курган </a:t>
            </a:r>
            <a:r>
              <a:rPr lang="ru-RU"/>
              <a:t>– земляная насыпь над могилой умершего (наибольшее количество обнаружено в Витебской и Го- мельской областях).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Формы религиозных представлений в первобытном обществе. Мифология</a:t>
            </a:r>
            <a:endParaRPr/>
          </a:p>
        </p:txBody>
      </p:sp>
      <p:grpSp>
        <p:nvGrpSpPr>
          <p:cNvPr id="519" name="Google Shape;519;p22"/>
          <p:cNvGrpSpPr/>
          <p:nvPr/>
        </p:nvGrpSpPr>
        <p:grpSpPr>
          <a:xfrm>
            <a:off x="453013" y="1849312"/>
            <a:ext cx="10632227" cy="3761431"/>
            <a:chOff x="340" y="292116"/>
            <a:chExt cx="10632227" cy="3761431"/>
          </a:xfrm>
        </p:grpSpPr>
        <p:sp>
          <p:nvSpPr>
            <p:cNvPr id="520" name="Google Shape;520;p22"/>
            <p:cNvSpPr/>
            <p:nvPr/>
          </p:nvSpPr>
          <p:spPr>
            <a:xfrm>
              <a:off x="5316454" y="1846426"/>
              <a:ext cx="3761679" cy="65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1" name="Google Shape;521;p22"/>
            <p:cNvSpPr/>
            <p:nvPr/>
          </p:nvSpPr>
          <p:spPr>
            <a:xfrm>
              <a:off x="5270734" y="1846426"/>
              <a:ext cx="91440" cy="65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2" name="Google Shape;522;p22"/>
            <p:cNvSpPr/>
            <p:nvPr/>
          </p:nvSpPr>
          <p:spPr>
            <a:xfrm>
              <a:off x="1554775" y="1846426"/>
              <a:ext cx="3761679" cy="65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3" name="Google Shape;523;p22"/>
            <p:cNvSpPr/>
            <p:nvPr/>
          </p:nvSpPr>
          <p:spPr>
            <a:xfrm>
              <a:off x="3227166" y="292116"/>
              <a:ext cx="4178576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 txBox="1"/>
            <p:nvPr/>
          </p:nvSpPr>
          <p:spPr>
            <a:xfrm>
              <a:off x="3227166" y="292116"/>
              <a:ext cx="4178576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Мифология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340" y="2499237"/>
              <a:ext cx="3108868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 txBox="1"/>
            <p:nvPr/>
          </p:nvSpPr>
          <p:spPr>
            <a:xfrm>
              <a:off x="340" y="2499237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мифы о деревьях (дуб, берёза)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762020" y="2499237"/>
              <a:ext cx="3108868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 txBox="1"/>
            <p:nvPr/>
          </p:nvSpPr>
          <p:spPr>
            <a:xfrm>
              <a:off x="3762020" y="2499237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мифы о цветке папоротника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523699" y="2499237"/>
              <a:ext cx="3108868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 txBox="1"/>
            <p:nvPr/>
          </p:nvSpPr>
          <p:spPr>
            <a:xfrm>
              <a:off x="7523699" y="2499237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мифы о происхождении отдельных рек, озёр, болот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22"/>
          <p:cNvSpPr txBox="1">
            <a:spLocks noGrp="1"/>
          </p:cNvSpPr>
          <p:nvPr>
            <p:ph type="body" idx="1"/>
          </p:nvPr>
        </p:nvSpPr>
        <p:spPr>
          <a:xfrm>
            <a:off x="452673" y="6102037"/>
            <a:ext cx="11271565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Миф  </a:t>
            </a:r>
            <a:r>
              <a:rPr lang="ru-RU"/>
              <a:t>– древнее народное предание о легендарных героях, богах, о происхождении различных явлений природы.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Первобытное искусство</a:t>
            </a:r>
            <a:endParaRPr/>
          </a:p>
        </p:txBody>
      </p:sp>
      <p:sp>
        <p:nvSpPr>
          <p:cNvPr id="538" name="Google Shape;538;p23"/>
          <p:cNvSpPr txBox="1">
            <a:spLocks noGrp="1"/>
          </p:cNvSpPr>
          <p:nvPr>
            <p:ph type="body" idx="1"/>
          </p:nvPr>
        </p:nvSpPr>
        <p:spPr>
          <a:xfrm>
            <a:off x="307819" y="6120143"/>
            <a:ext cx="5795040" cy="5771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Скульптура  </a:t>
            </a:r>
            <a:r>
              <a:rPr lang="ru-RU"/>
              <a:t>– вид искусства, связанный с созданием объёмного образа.</a:t>
            </a:r>
            <a:endParaRPr/>
          </a:p>
        </p:txBody>
      </p:sp>
      <p:pic>
        <p:nvPicPr>
          <p:cNvPr id="539" name="Google Shape;5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40" name="Google Shape;540;p23"/>
          <p:cNvSpPr txBox="1"/>
          <p:nvPr/>
        </p:nvSpPr>
        <p:spPr>
          <a:xfrm>
            <a:off x="9867972" y="2721005"/>
            <a:ext cx="72945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Осовец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Стоянка возле д. Осовец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9945" y="2636712"/>
            <a:ext cx="256054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8178" y="1455203"/>
            <a:ext cx="3024680" cy="26222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44" name="Google Shape;544;p23"/>
          <p:cNvSpPr txBox="1"/>
          <p:nvPr/>
        </p:nvSpPr>
        <p:spPr>
          <a:xfrm>
            <a:off x="162085" y="1455203"/>
            <a:ext cx="2798398" cy="7201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Статуэтки людей со стоянки Осовец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23"/>
          <p:cNvGrpSpPr/>
          <p:nvPr/>
        </p:nvGrpSpPr>
        <p:grpSpPr>
          <a:xfrm>
            <a:off x="453622" y="4431631"/>
            <a:ext cx="5648285" cy="1466741"/>
            <a:chOff x="949" y="4487"/>
            <a:chExt cx="5648285" cy="1466741"/>
          </a:xfrm>
        </p:grpSpPr>
        <p:sp>
          <p:nvSpPr>
            <p:cNvPr id="546" name="Google Shape;546;p23"/>
            <p:cNvSpPr/>
            <p:nvPr/>
          </p:nvSpPr>
          <p:spPr>
            <a:xfrm>
              <a:off x="2825092" y="610578"/>
              <a:ext cx="1475711" cy="2545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47" name="Google Shape;547;p23"/>
            <p:cNvSpPr/>
            <p:nvPr/>
          </p:nvSpPr>
          <p:spPr>
            <a:xfrm>
              <a:off x="1349381" y="610578"/>
              <a:ext cx="1475711" cy="2545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48" name="Google Shape;548;p23"/>
            <p:cNvSpPr/>
            <p:nvPr/>
          </p:nvSpPr>
          <p:spPr>
            <a:xfrm>
              <a:off x="1277656" y="4487"/>
              <a:ext cx="3094871" cy="60609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 txBox="1"/>
            <p:nvPr/>
          </p:nvSpPr>
          <p:spPr>
            <a:xfrm>
              <a:off x="1277656" y="4487"/>
              <a:ext cx="3094871" cy="606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Первобытное искусство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949" y="865137"/>
              <a:ext cx="2696863" cy="60609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 txBox="1"/>
            <p:nvPr/>
          </p:nvSpPr>
          <p:spPr>
            <a:xfrm>
              <a:off x="949" y="865137"/>
              <a:ext cx="2696863" cy="606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скульптура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952371" y="865137"/>
              <a:ext cx="2696863" cy="60609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 txBox="1"/>
            <p:nvPr/>
          </p:nvSpPr>
          <p:spPr>
            <a:xfrm>
              <a:off x="2952371" y="865137"/>
              <a:ext cx="2696863" cy="606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орнаментирование посуды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Заключение</a:t>
            </a:r>
            <a:endParaRPr/>
          </a:p>
        </p:txBody>
      </p:sp>
      <p:graphicFrame>
        <p:nvGraphicFramePr>
          <p:cNvPr id="560" name="Google Shape;560;p24"/>
          <p:cNvGraphicFramePr/>
          <p:nvPr/>
        </p:nvGraphicFramePr>
        <p:xfrm>
          <a:off x="380246" y="1480157"/>
          <a:ext cx="11443575" cy="5178630"/>
        </p:xfrm>
        <a:graphic>
          <a:graphicData uri="http://schemas.openxmlformats.org/drawingml/2006/table">
            <a:tbl>
              <a:tblPr firstRow="1">
                <a:noFill/>
                <a:tableStyleId>{6E3D5AC8-BDCD-4819-AF01-0883C1D40B2A}</a:tableStyleId>
              </a:tblPr>
              <a:tblGrid>
                <a:gridCol w="543200"/>
                <a:gridCol w="1946500"/>
                <a:gridCol w="8953875"/>
              </a:tblGrid>
              <a:tr h="425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Период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Основные достижения материальной и духовной культуры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7339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Каменный век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Палеолит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Добыча огня. Строительство жилья. Собирательский вид хозяйства.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733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Мезолит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Изобретение лука и стрел, зернотёрки.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1048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Неолит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Зарождение гончарства и ткачества. Добыча кремня в шахтах. Орнамент на гли- няной посуде, рисунки на костяных пластинах, статуэтки женщин, сделанные из костей мамонта, украшения из янтаря.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10484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Бронзовый век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Использование медных и бронзовых орудий труда. Широкое распространение подсечно-огневой системы земледелия и животноводства. Изготовление плоско- донной посуды.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10484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Ранний железный век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Получение железа и распространение железных орудий труда. Развитие системы земледелия. Развитие домашних промыслов (ткачество, гончарство). Орнамент на глиняной посуде, глиняные статуэтки, женские украшения. Древние верова- ния.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Периодизация древней истории Беларуси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548751" y="1718324"/>
            <a:ext cx="11133729" cy="4752127"/>
            <a:chOff x="5543" y="211006"/>
            <a:chExt cx="11133729" cy="4752127"/>
          </a:xfrm>
        </p:grpSpPr>
        <p:sp>
          <p:nvSpPr>
            <p:cNvPr id="141" name="Google Shape;141;p3"/>
            <p:cNvSpPr/>
            <p:nvPr/>
          </p:nvSpPr>
          <p:spPr>
            <a:xfrm>
              <a:off x="5543" y="211006"/>
              <a:ext cx="2520317" cy="280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5543" y="211006"/>
              <a:ext cx="2520317" cy="10081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Каменный век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1752" y="1219133"/>
              <a:ext cx="2520317" cy="374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595570" y="1292951"/>
              <a:ext cx="2372681" cy="35963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100-35 тыс. лет назад – конец 3-го тыс. до н.э.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907931" y="401326"/>
              <a:ext cx="809990" cy="627486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0AFAD"/>
                </a:gs>
                <a:gs pos="71000">
                  <a:srgbClr val="AEADAB"/>
                </a:gs>
                <a:gs pos="100000">
                  <a:srgbClr val="9A999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2907931" y="526823"/>
              <a:ext cx="621744" cy="3764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054144" y="211006"/>
              <a:ext cx="2520317" cy="280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4054144" y="211006"/>
              <a:ext cx="2520317" cy="10081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Бронзовый век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570354" y="1219133"/>
              <a:ext cx="2520317" cy="374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4644172" y="1292951"/>
              <a:ext cx="2372681" cy="35963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начало 2-го тыс. до н.э. – конец VIII в. до н.э.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956532" y="401326"/>
              <a:ext cx="809990" cy="627486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0AFAD"/>
                </a:gs>
                <a:gs pos="71000">
                  <a:srgbClr val="AEADAB"/>
                </a:gs>
                <a:gs pos="100000">
                  <a:srgbClr val="9A999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6956532" y="526823"/>
              <a:ext cx="621744" cy="3764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102745" y="211006"/>
              <a:ext cx="2520317" cy="280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8102745" y="211006"/>
              <a:ext cx="2520317" cy="10081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Железный век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618955" y="1219133"/>
              <a:ext cx="2520317" cy="374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8692773" y="1292951"/>
              <a:ext cx="2372681" cy="35963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VII в. до н.э. – конец V в. н.э.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Заселение территории Беларуси первобытными людьми</a:t>
            </a:r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307818" y="3784349"/>
            <a:ext cx="3087232" cy="2840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В периоды межледниковья предпринимались попытки проникновения человека на территорию Беларуси. На юго-востоке страны найдено несколько кремниевых ору- дий труда, которыми могли пользоваться </a:t>
            </a:r>
            <a:r>
              <a:rPr lang="ru-RU" b="1"/>
              <a:t>100-35 тыс. лет назад</a:t>
            </a:r>
            <a:r>
              <a:rPr lang="ru-RU"/>
              <a:t>. Видимо, древ- нейшие люди – неандер- тальцы – посещали эти мес- та.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502" y="1498914"/>
            <a:ext cx="8076983" cy="47745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5" name="Google Shape;165;p4"/>
          <p:cNvSpPr txBox="1"/>
          <p:nvPr/>
        </p:nvSpPr>
        <p:spPr>
          <a:xfrm>
            <a:off x="3669501" y="6371376"/>
            <a:ext cx="8076983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Места находок кремниевых орудий неандертальцев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876" y="1498914"/>
            <a:ext cx="1892174" cy="22192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7" name="Google Shape;167;p4"/>
          <p:cNvSpPr txBox="1"/>
          <p:nvPr/>
        </p:nvSpPr>
        <p:spPr>
          <a:xfrm>
            <a:off x="-1" y="3399074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Неандерталец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707992" y="4028792"/>
            <a:ext cx="320365" cy="272702"/>
          </a:xfrm>
          <a:prstGeom prst="ellipse">
            <a:avLst/>
          </a:prstGeom>
          <a:gradFill>
            <a:gsLst>
              <a:gs pos="0">
                <a:srgbClr val="534740"/>
              </a:gs>
              <a:gs pos="71000">
                <a:srgbClr val="52463F"/>
              </a:gs>
              <a:gs pos="100000">
                <a:srgbClr val="493E3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214986" y="4635375"/>
            <a:ext cx="320365" cy="272702"/>
          </a:xfrm>
          <a:prstGeom prst="ellipse">
            <a:avLst/>
          </a:prstGeom>
          <a:gradFill>
            <a:gsLst>
              <a:gs pos="0">
                <a:srgbClr val="534740"/>
              </a:gs>
              <a:gs pos="71000">
                <a:srgbClr val="52463F"/>
              </a:gs>
              <a:gs pos="100000">
                <a:srgbClr val="493E3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9400990" y="1946495"/>
            <a:ext cx="320365" cy="272702"/>
          </a:xfrm>
          <a:prstGeom prst="ellipse">
            <a:avLst/>
          </a:prstGeom>
          <a:gradFill>
            <a:gsLst>
              <a:gs pos="0">
                <a:srgbClr val="534740"/>
              </a:gs>
              <a:gs pos="71000">
                <a:srgbClr val="52463F"/>
              </a:gs>
              <a:gs pos="100000">
                <a:srgbClr val="493E3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Заселение территории Беларуси первобытными людьми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190123" y="3766242"/>
            <a:ext cx="3349782" cy="28586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Примерно </a:t>
            </a:r>
            <a:r>
              <a:rPr lang="ru-RU" b="1"/>
              <a:t>40-35 тыс. лет на- зад </a:t>
            </a:r>
            <a:r>
              <a:rPr lang="ru-RU"/>
              <a:t>на территории Европы по- явился человек современного типа – кроманьонец («человек разумный»). Древнейшие сто- янки человека на территории Беларуси обнаружены у д. Юровичи Калинковичского р-на (</a:t>
            </a:r>
            <a:r>
              <a:rPr lang="ru-RU" b="1"/>
              <a:t>24 тыс. лет до н.э</a:t>
            </a:r>
            <a:r>
              <a:rPr lang="ru-RU"/>
              <a:t>.) и у д. Бердыж Чечерского р-на (</a:t>
            </a:r>
            <a:r>
              <a:rPr lang="ru-RU" b="1"/>
              <a:t>21 тыс. лет до н.э.</a:t>
            </a:r>
            <a:r>
              <a:rPr lang="ru-RU"/>
              <a:t>).</a:t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502" y="1498914"/>
            <a:ext cx="8076983" cy="47745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9" name="Google Shape;179;p5"/>
          <p:cNvSpPr txBox="1"/>
          <p:nvPr/>
        </p:nvSpPr>
        <p:spPr>
          <a:xfrm>
            <a:off x="3669501" y="6371376"/>
            <a:ext cx="8076983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Древнейшие стоянки человека на территории Беларуси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263684" y="3365624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Кроманьонец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7870954" y="4590107"/>
            <a:ext cx="320365" cy="272702"/>
          </a:xfrm>
          <a:prstGeom prst="ellipse">
            <a:avLst/>
          </a:prstGeom>
          <a:gradFill>
            <a:gsLst>
              <a:gs pos="0">
                <a:srgbClr val="6B8161"/>
              </a:gs>
              <a:gs pos="71000">
                <a:srgbClr val="6A7F60"/>
              </a:gs>
              <a:gs pos="100000">
                <a:srgbClr val="5D70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8807" y="1498914"/>
            <a:ext cx="1664350" cy="21858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3" name="Google Shape;183;p5"/>
          <p:cNvSpPr/>
          <p:nvPr/>
        </p:nvSpPr>
        <p:spPr>
          <a:xfrm>
            <a:off x="7246265" y="5441133"/>
            <a:ext cx="320365" cy="272702"/>
          </a:xfrm>
          <a:prstGeom prst="ellipse">
            <a:avLst/>
          </a:prstGeom>
          <a:gradFill>
            <a:gsLst>
              <a:gs pos="0">
                <a:srgbClr val="6B8161"/>
              </a:gs>
              <a:gs pos="71000">
                <a:srgbClr val="6A7F60"/>
              </a:gs>
              <a:gs pos="100000">
                <a:srgbClr val="5D70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9400990" y="2679826"/>
            <a:ext cx="320365" cy="272702"/>
          </a:xfrm>
          <a:prstGeom prst="ellipse">
            <a:avLst/>
          </a:prstGeom>
          <a:gradFill>
            <a:gsLst>
              <a:gs pos="0">
                <a:srgbClr val="6B8161"/>
              </a:gs>
              <a:gs pos="71000">
                <a:srgbClr val="6A7F60"/>
              </a:gs>
              <a:gs pos="100000">
                <a:srgbClr val="5D70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190122" y="6020554"/>
            <a:ext cx="11733291" cy="6043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Основным занятием древнего человека на территории Беларуси была охота на мамонта. Первые люди на белорусских землях изготавливали орудия труда. Основным материалом для их изготовления был кремень.</a:t>
            </a:r>
            <a:endParaRPr/>
          </a:p>
        </p:txBody>
      </p:sp>
      <p:grpSp>
        <p:nvGrpSpPr>
          <p:cNvPr id="192" name="Google Shape;192;p6"/>
          <p:cNvGrpSpPr/>
          <p:nvPr/>
        </p:nvGrpSpPr>
        <p:grpSpPr>
          <a:xfrm>
            <a:off x="259343" y="2781393"/>
            <a:ext cx="11658222" cy="2558170"/>
            <a:chOff x="5846" y="581402"/>
            <a:chExt cx="11658222" cy="2558170"/>
          </a:xfrm>
        </p:grpSpPr>
        <p:sp>
          <p:nvSpPr>
            <p:cNvPr id="193" name="Google Shape;193;p6"/>
            <p:cNvSpPr/>
            <p:nvPr/>
          </p:nvSpPr>
          <p:spPr>
            <a:xfrm>
              <a:off x="5846" y="581402"/>
              <a:ext cx="3150130" cy="2327934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42574" y="2487239"/>
              <a:ext cx="2714474" cy="6523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642574" y="2487239"/>
              <a:ext cx="2714474" cy="6523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Остроконечники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159355" y="581402"/>
              <a:ext cx="3150130" cy="232793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796084" y="2487239"/>
              <a:ext cx="2714474" cy="6523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4796084" y="2487239"/>
              <a:ext cx="2714474" cy="6523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Скребок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8312865" y="581402"/>
              <a:ext cx="3150130" cy="232793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949594" y="2487239"/>
              <a:ext cx="2714474" cy="6523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8949594" y="2487239"/>
              <a:ext cx="2714474" cy="6523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Копья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/>
          <p:nvPr/>
        </p:nvSpPr>
        <p:spPr>
          <a:xfrm>
            <a:off x="253497" y="1940835"/>
            <a:ext cx="11669915" cy="5217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Орудия труда первых людей на территории Беларуси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body" idx="1"/>
          </p:nvPr>
        </p:nvSpPr>
        <p:spPr>
          <a:xfrm>
            <a:off x="190122" y="5776110"/>
            <a:ext cx="11733291" cy="8487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Последний ледник отступил с территории Восточно-Европейской равнины 8 тыс. лет до н.э. На территории Беларуси начался послеледниковый период. 4-3 тыс. лет до н.э. произошёл переход людей к оседлому спо- собу жизни.</a:t>
            </a:r>
            <a:endParaRPr/>
          </a:p>
        </p:txBody>
      </p:sp>
      <p:grpSp>
        <p:nvGrpSpPr>
          <p:cNvPr id="210" name="Google Shape;210;p7"/>
          <p:cNvGrpSpPr/>
          <p:nvPr/>
        </p:nvGrpSpPr>
        <p:grpSpPr>
          <a:xfrm>
            <a:off x="372170" y="1648548"/>
            <a:ext cx="11450677" cy="3764606"/>
            <a:chOff x="978" y="254314"/>
            <a:chExt cx="11450677" cy="3764606"/>
          </a:xfrm>
        </p:grpSpPr>
        <p:sp>
          <p:nvSpPr>
            <p:cNvPr id="211" name="Google Shape;211;p7"/>
            <p:cNvSpPr/>
            <p:nvPr/>
          </p:nvSpPr>
          <p:spPr>
            <a:xfrm>
              <a:off x="6319438" y="1234680"/>
              <a:ext cx="4151850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7"/>
            <p:cNvSpPr/>
            <p:nvPr/>
          </p:nvSpPr>
          <p:spPr>
            <a:xfrm>
              <a:off x="8098803" y="2626800"/>
              <a:ext cx="2372486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3" name="Google Shape;213;p7"/>
            <p:cNvSpPr/>
            <p:nvPr/>
          </p:nvSpPr>
          <p:spPr>
            <a:xfrm>
              <a:off x="8053083" y="2626800"/>
              <a:ext cx="91440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4" name="Google Shape;214;p7"/>
            <p:cNvSpPr/>
            <p:nvPr/>
          </p:nvSpPr>
          <p:spPr>
            <a:xfrm>
              <a:off x="5726316" y="2626800"/>
              <a:ext cx="2372486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5" name="Google Shape;215;p7"/>
            <p:cNvSpPr/>
            <p:nvPr/>
          </p:nvSpPr>
          <p:spPr>
            <a:xfrm>
              <a:off x="6319438" y="1234680"/>
              <a:ext cx="1779364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6" name="Google Shape;216;p7"/>
            <p:cNvSpPr/>
            <p:nvPr/>
          </p:nvSpPr>
          <p:spPr>
            <a:xfrm>
              <a:off x="2167587" y="2626800"/>
              <a:ext cx="1186243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7" name="Google Shape;217;p7"/>
            <p:cNvSpPr/>
            <p:nvPr/>
          </p:nvSpPr>
          <p:spPr>
            <a:xfrm>
              <a:off x="981344" y="2626800"/>
              <a:ext cx="1186243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8" name="Google Shape;218;p7"/>
            <p:cNvSpPr/>
            <p:nvPr/>
          </p:nvSpPr>
          <p:spPr>
            <a:xfrm>
              <a:off x="2167587" y="1234680"/>
              <a:ext cx="4151850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9" name="Google Shape;219;p7"/>
            <p:cNvSpPr/>
            <p:nvPr/>
          </p:nvSpPr>
          <p:spPr>
            <a:xfrm>
              <a:off x="3132738" y="254314"/>
              <a:ext cx="6373399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3132738" y="254314"/>
              <a:ext cx="6373399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Занятия людей в послеледниковый период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187221" y="164643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1187221" y="164643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основные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978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978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охота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373464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2373464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собирательство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118436" y="164643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7118436" y="164643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промыслы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4745950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4745950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рыболовство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118436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7118436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бортничество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490923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9490923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ловля птиц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490923" y="164643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9490923" y="164643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керамика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grpSp>
        <p:nvGrpSpPr>
          <p:cNvPr id="243" name="Google Shape;243;p8"/>
          <p:cNvGrpSpPr/>
          <p:nvPr/>
        </p:nvGrpSpPr>
        <p:grpSpPr>
          <a:xfrm>
            <a:off x="-1695615" y="618837"/>
            <a:ext cx="13562130" cy="7159416"/>
            <a:chOff x="-6014119" y="-920252"/>
            <a:chExt cx="13562130" cy="7159416"/>
          </a:xfrm>
        </p:grpSpPr>
        <p:sp>
          <p:nvSpPr>
            <p:cNvPr id="244" name="Google Shape;244;p8"/>
            <p:cNvSpPr/>
            <p:nvPr/>
          </p:nvSpPr>
          <p:spPr>
            <a:xfrm>
              <a:off x="-6014119" y="-920252"/>
              <a:ext cx="7159416" cy="7159416"/>
            </a:xfrm>
            <a:prstGeom prst="blockArc">
              <a:avLst>
                <a:gd name="adj1" fmla="val 18900000"/>
                <a:gd name="adj2" fmla="val 2700000"/>
                <a:gd name="adj3" fmla="val 302"/>
              </a:avLst>
            </a:pr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00499" y="332325"/>
              <a:ext cx="7047511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500499" y="332325"/>
              <a:ext cx="7047511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лук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4826" y="249190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977074" y="1329621"/>
              <a:ext cx="6570937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977074" y="1329621"/>
              <a:ext cx="6570937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каменный топор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1401" y="1246486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123344" y="2326917"/>
              <a:ext cx="6424667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1123344" y="2326917"/>
              <a:ext cx="6424667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лодки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707671" y="2243782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977074" y="3324212"/>
              <a:ext cx="6570937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977074" y="3324212"/>
              <a:ext cx="6570937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сети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61401" y="3241078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00499" y="4321508"/>
              <a:ext cx="7047511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500499" y="4321508"/>
              <a:ext cx="7047511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удочки с костяными крючками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4826" y="4238374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>
            <a:off x="959669" y="2553078"/>
            <a:ext cx="3051016" cy="3069124"/>
          </a:xfrm>
          <a:prstGeom prst="ellipse">
            <a:avLst/>
          </a:prstGeom>
          <a:solidFill>
            <a:schemeClr val="l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1150169" y="3826786"/>
            <a:ext cx="2498757" cy="5217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Орудия труда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791" y="1567476"/>
            <a:ext cx="10248900" cy="4248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9" name="Google Shape;269;p9"/>
          <p:cNvSpPr txBox="1">
            <a:spLocks noGrp="1"/>
          </p:cNvSpPr>
          <p:nvPr>
            <p:ph type="body" idx="1"/>
          </p:nvPr>
        </p:nvSpPr>
        <p:spPr>
          <a:xfrm>
            <a:off x="190122" y="6029608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Присваивающее (потребительское) хозяйство </a:t>
            </a:r>
            <a:r>
              <a:rPr lang="ru-RU"/>
              <a:t>– вид хозяйства, при котором древний человек брал от природы всё необходимое для жизни в готовом виде.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Произвольный</PresentationFormat>
  <Paragraphs>207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Научная литература 16 х 9</vt:lpstr>
      <vt:lpstr>1. Древние люди на территории Беларуси: заселение территории, занятия, основные изобретения и открытия, религиозные верования.</vt:lpstr>
      <vt:lpstr>Программа</vt:lpstr>
      <vt:lpstr>Периодизация древней истории Беларуси</vt:lpstr>
      <vt:lpstr>Заселение территории Беларуси первобытными людьми</vt:lpstr>
      <vt:lpstr>Заселение территории Беларуси первобытными людьми</vt:lpstr>
      <vt:lpstr>Занятия и образ жизни древних людей в каменном веке. Присваивающее хозяйство</vt:lpstr>
      <vt:lpstr>Занятия и образ жизни древних людей в каменном веке. Присваивающее хозяйство</vt:lpstr>
      <vt:lpstr>Занятия и образ жизни древних людей в каменном веке. Присваивающее хозяйство</vt:lpstr>
      <vt:lpstr>Занятия и образ жизни древних людей в каменном веке. Присваивающее хозяйство</vt:lpstr>
      <vt:lpstr>Сообщества людей каменного века</vt:lpstr>
      <vt:lpstr>Сообщества людей каменного века</vt:lpstr>
      <vt:lpstr>Расселение на территории Беларуси индоевропейцев</vt:lpstr>
      <vt:lpstr>Неолитическая революция и её последствия</vt:lpstr>
      <vt:lpstr>Неолитическая революция и её последствия</vt:lpstr>
      <vt:lpstr>Первые орудия труда из металла. Население Бела- руси в бронзовом веке</vt:lpstr>
      <vt:lpstr>Первые орудия труда из металла. Население Бела- руси в бронзовом веке</vt:lpstr>
      <vt:lpstr>Начало железного века на белорусских землях. Добыча железа. Последствия использования металлов</vt:lpstr>
      <vt:lpstr>Начало железного века на белорусских землях. Добыча железа. Последствия использования металлов</vt:lpstr>
      <vt:lpstr>Возникновение имущественного неравенства и со- циального расслоения</vt:lpstr>
      <vt:lpstr>Строительство городищ</vt:lpstr>
      <vt:lpstr>Формы религиозных представлений в первобытном обществе. Мифология</vt:lpstr>
      <vt:lpstr>Формы религиозных представлений в первобытном обществе. Мифология</vt:lpstr>
      <vt:lpstr>Первобытное искусство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ОБЩЕСТВО НА ТЕРРИТОРИИ БЕЛАРУСИ В ЭПОХУ КАМЕННОГО, БРОНЗОВОГО И ЖЕЛЕЗНОГО ВЕКОВ</dc:title>
  <dc:creator>Ситник П.В.</dc:creator>
  <cp:lastModifiedBy>1111</cp:lastModifiedBy>
  <cp:revision>2</cp:revision>
  <dcterms:created xsi:type="dcterms:W3CDTF">2014-04-17T22:28:38Z</dcterms:created>
  <dcterms:modified xsi:type="dcterms:W3CDTF">2023-02-12T11:16:26Z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01.09.2019</vt:lpwstr>
  </property>
</Properties>
</file>