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260" r:id="rId3"/>
    <p:sldId id="261" r:id="rId4"/>
    <p:sldId id="262" r:id="rId5"/>
    <p:sldId id="264" r:id="rId6"/>
    <p:sldId id="267" r:id="rId7"/>
    <p:sldId id="265" r:id="rId8"/>
    <p:sldId id="266" r:id="rId9"/>
    <p:sldId id="268" r:id="rId10"/>
    <p:sldId id="270" r:id="rId11"/>
    <p:sldId id="271" r:id="rId12"/>
    <p:sldId id="272" r:id="rId13"/>
    <p:sldId id="276" r:id="rId14"/>
    <p:sldId id="273" r:id="rId15"/>
    <p:sldId id="275" r:id="rId16"/>
    <p:sldId id="277" r:id="rId17"/>
    <p:sldId id="278" r:id="rId18"/>
    <p:sldId id="279" r:id="rId19"/>
    <p:sldId id="280" r:id="rId20"/>
    <p:sldId id="281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43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512FC-C97A-40EE-BE54-132946B00510}" type="datetimeFigureOut">
              <a:rPr lang="ru-RU" smtClean="0"/>
              <a:t>12.05.2013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2E304-C5A5-4FBB-83AC-28260E7D189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512FC-C97A-40EE-BE54-132946B00510}" type="datetimeFigureOut">
              <a:rPr lang="ru-RU" smtClean="0"/>
              <a:t>12.05.2013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2E304-C5A5-4FBB-83AC-28260E7D189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512FC-C97A-40EE-BE54-132946B00510}" type="datetimeFigureOut">
              <a:rPr lang="ru-RU" smtClean="0"/>
              <a:t>12.05.2013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2E304-C5A5-4FBB-83AC-28260E7D189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512FC-C97A-40EE-BE54-132946B00510}" type="datetimeFigureOut">
              <a:rPr lang="ru-RU" smtClean="0"/>
              <a:t>12.05.2013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2E304-C5A5-4FBB-83AC-28260E7D189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512FC-C97A-40EE-BE54-132946B00510}" type="datetimeFigureOut">
              <a:rPr lang="ru-RU" smtClean="0"/>
              <a:t>12.05.2013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2E304-C5A5-4FBB-83AC-28260E7D189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512FC-C97A-40EE-BE54-132946B00510}" type="datetimeFigureOut">
              <a:rPr lang="ru-RU" smtClean="0"/>
              <a:t>12.05.2013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2E304-C5A5-4FBB-83AC-28260E7D189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512FC-C97A-40EE-BE54-132946B00510}" type="datetimeFigureOut">
              <a:rPr lang="ru-RU" smtClean="0"/>
              <a:t>12.05.2013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2E304-C5A5-4FBB-83AC-28260E7D189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512FC-C97A-40EE-BE54-132946B00510}" type="datetimeFigureOut">
              <a:rPr lang="ru-RU" smtClean="0"/>
              <a:t>12.05.2013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2E304-C5A5-4FBB-83AC-28260E7D189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512FC-C97A-40EE-BE54-132946B00510}" type="datetimeFigureOut">
              <a:rPr lang="ru-RU" smtClean="0"/>
              <a:t>12.05.2013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2E304-C5A5-4FBB-83AC-28260E7D189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512FC-C97A-40EE-BE54-132946B00510}" type="datetimeFigureOut">
              <a:rPr lang="ru-RU" smtClean="0"/>
              <a:t>12.05.2013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2E304-C5A5-4FBB-83AC-28260E7D1899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512FC-C97A-40EE-BE54-132946B00510}" type="datetimeFigureOut">
              <a:rPr lang="ru-RU" smtClean="0"/>
              <a:t>12.05.2013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4C2E304-C5A5-4FBB-83AC-28260E7D1899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C4C2E304-C5A5-4FBB-83AC-28260E7D1899}" type="slidenum">
              <a:rPr lang="ru-RU" smtClean="0"/>
              <a:t>‹#›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AFB512FC-C97A-40EE-BE54-132946B00510}" type="datetimeFigureOut">
              <a:rPr lang="ru-RU" smtClean="0"/>
              <a:t>12.05.2013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204864"/>
            <a:ext cx="7620000" cy="1143000"/>
          </a:xfrm>
        </p:spPr>
        <p:txBody>
          <a:bodyPr/>
          <a:lstStyle/>
          <a:p>
            <a:pPr algn="ctr"/>
            <a:r>
              <a:rPr lang="ru-RU" sz="7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Красный берег </a:t>
            </a:r>
            <a:endParaRPr lang="ru-RU" sz="72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3861048"/>
            <a:ext cx="7105600" cy="2539752"/>
          </a:xfrm>
        </p:spPr>
        <p:txBody>
          <a:bodyPr/>
          <a:lstStyle/>
          <a:p>
            <a:pPr marL="114300" indent="0">
              <a:buNone/>
            </a:pPr>
            <a:r>
              <a:rPr lang="ru-RU" dirty="0" smtClean="0"/>
              <a:t> мемориальный </a:t>
            </a:r>
            <a:r>
              <a:rPr lang="ru-RU" dirty="0" smtClean="0"/>
              <a:t>комплекс на месте детского концлагеря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8826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На </a:t>
            </a:r>
            <a:r>
              <a:rPr lang="ru-RU" b="1" dirty="0" smtClean="0"/>
              <a:t>"Площади Солнца"</a:t>
            </a:r>
            <a:r>
              <a:rPr lang="ru-RU" dirty="0" smtClean="0"/>
              <a:t> помещены витражи с рисунками детей выполненных в концлагерях...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8841"/>
            <a:ext cx="8460432" cy="4869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9741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 центре площади расположена детская мечта - Белый парусник.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8460431" cy="5301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5609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На его парусах можно разглядеть детские имена... Особенно трогают такие как "</a:t>
            </a:r>
            <a:r>
              <a:rPr lang="ru-RU" sz="2800" dirty="0" err="1" smtClean="0"/>
              <a:t>Ростик</a:t>
            </a:r>
            <a:r>
              <a:rPr lang="ru-RU" sz="2800" dirty="0" smtClean="0"/>
              <a:t>", "</a:t>
            </a:r>
            <a:r>
              <a:rPr lang="ru-RU" sz="2800" dirty="0" err="1" smtClean="0"/>
              <a:t>Ярик</a:t>
            </a:r>
            <a:r>
              <a:rPr lang="ru-RU" sz="2800" dirty="0" smtClean="0"/>
              <a:t>", "</a:t>
            </a:r>
            <a:r>
              <a:rPr lang="ru-RU" sz="2800" dirty="0" err="1" smtClean="0"/>
              <a:t>Стася</a:t>
            </a:r>
            <a:r>
              <a:rPr lang="ru-RU" sz="2800" dirty="0" smtClean="0"/>
              <a:t>", "Злата"....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5"/>
            <a:ext cx="8460432" cy="537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4484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Те самые детские рисунки... без каких-либо комментариев...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8460432" cy="537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0791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46043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6088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853244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3019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460432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2097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46043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0840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46043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2918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14300" indent="0" algn="ctr">
              <a:buNone/>
            </a:pPr>
            <a:r>
              <a:rPr lang="ru-RU" sz="3600" b="1" dirty="0" err="1">
                <a:solidFill>
                  <a:srgbClr val="FF0000"/>
                </a:solidFill>
              </a:rPr>
              <a:t>Прыпыніцеся</a:t>
            </a:r>
            <a:r>
              <a:rPr lang="ru-RU" sz="3600" b="1" dirty="0">
                <a:solidFill>
                  <a:srgbClr val="FF0000"/>
                </a:solidFill>
              </a:rPr>
              <a:t>! </a:t>
            </a:r>
            <a:endParaRPr lang="ru-RU" sz="3600" b="1" dirty="0" smtClean="0">
              <a:solidFill>
                <a:srgbClr val="FF0000"/>
              </a:solidFill>
            </a:endParaRPr>
          </a:p>
          <a:p>
            <a:pPr marL="114300" indent="0" algn="ctr">
              <a:buNone/>
            </a:pPr>
            <a:r>
              <a:rPr lang="ru-RU" sz="3600" b="1" dirty="0" smtClean="0">
                <a:solidFill>
                  <a:srgbClr val="FF0000"/>
                </a:solidFill>
              </a:rPr>
              <a:t>Тут</a:t>
            </a:r>
            <a:r>
              <a:rPr lang="ru-RU" sz="3600" b="1" dirty="0">
                <a:solidFill>
                  <a:srgbClr val="FF0000"/>
                </a:solidFill>
              </a:rPr>
              <a:t>, </a:t>
            </a:r>
            <a:r>
              <a:rPr lang="ru-RU" sz="3600" b="1" dirty="0" err="1">
                <a:solidFill>
                  <a:srgbClr val="FF0000"/>
                </a:solidFill>
              </a:rPr>
              <a:t>дзе</a:t>
            </a:r>
            <a:r>
              <a:rPr lang="ru-RU" sz="3600" b="1" dirty="0">
                <a:solidFill>
                  <a:srgbClr val="FF0000"/>
                </a:solidFill>
              </a:rPr>
              <a:t> </a:t>
            </a:r>
            <a:r>
              <a:rPr lang="ru-RU" sz="3600" b="1" dirty="0" err="1">
                <a:solidFill>
                  <a:srgbClr val="FF0000"/>
                </a:solidFill>
              </a:rPr>
              <a:t>смуткуюць</a:t>
            </a:r>
            <a:r>
              <a:rPr lang="ru-RU" sz="3600" b="1" dirty="0">
                <a:solidFill>
                  <a:srgbClr val="FF0000"/>
                </a:solidFill>
              </a:rPr>
              <a:t> </a:t>
            </a:r>
            <a:r>
              <a:rPr lang="ru-RU" sz="3600" b="1" dirty="0" err="1">
                <a:solidFill>
                  <a:srgbClr val="FF0000"/>
                </a:solidFill>
              </a:rPr>
              <a:t>зялёныя</a:t>
            </a:r>
            <a:r>
              <a:rPr lang="ru-RU" sz="3600" b="1" dirty="0">
                <a:solidFill>
                  <a:srgbClr val="FF0000"/>
                </a:solidFill>
              </a:rPr>
              <a:t> </a:t>
            </a:r>
            <a:r>
              <a:rPr lang="ru-RU" sz="3600" b="1" dirty="0" err="1">
                <a:solidFill>
                  <a:srgbClr val="FF0000"/>
                </a:solidFill>
              </a:rPr>
              <a:t>шаты</a:t>
            </a:r>
            <a:r>
              <a:rPr lang="ru-RU" sz="3600" b="1" dirty="0">
                <a:solidFill>
                  <a:srgbClr val="FF0000"/>
                </a:solidFill>
              </a:rPr>
              <a:t>,</a:t>
            </a:r>
            <a:br>
              <a:rPr lang="ru-RU" sz="3600" b="1" dirty="0">
                <a:solidFill>
                  <a:srgbClr val="FF0000"/>
                </a:solidFill>
              </a:rPr>
            </a:br>
            <a:r>
              <a:rPr lang="ru-RU" sz="3600" b="1" dirty="0" err="1">
                <a:solidFill>
                  <a:srgbClr val="FF0000"/>
                </a:solidFill>
              </a:rPr>
              <a:t>Дзе</a:t>
            </a:r>
            <a:r>
              <a:rPr lang="ru-RU" sz="3600" b="1" dirty="0">
                <a:solidFill>
                  <a:srgbClr val="FF0000"/>
                </a:solidFill>
              </a:rPr>
              <a:t> </a:t>
            </a:r>
            <a:r>
              <a:rPr lang="ru-RU" sz="3600" b="1" dirty="0" err="1">
                <a:solidFill>
                  <a:srgbClr val="FF0000"/>
                </a:solidFill>
              </a:rPr>
              <a:t>калісьці</a:t>
            </a:r>
            <a:r>
              <a:rPr lang="ru-RU" sz="3600" b="1" dirty="0">
                <a:solidFill>
                  <a:srgbClr val="FF0000"/>
                </a:solidFill>
              </a:rPr>
              <a:t> </a:t>
            </a:r>
            <a:r>
              <a:rPr lang="ru-RU" sz="3600" b="1" dirty="0" err="1">
                <a:solidFill>
                  <a:srgbClr val="FF0000"/>
                </a:solidFill>
              </a:rPr>
              <a:t>жыццё</a:t>
            </a:r>
            <a:r>
              <a:rPr lang="ru-RU" sz="3600" b="1" dirty="0">
                <a:solidFill>
                  <a:srgbClr val="FF0000"/>
                </a:solidFill>
              </a:rPr>
              <a:t>, як </a:t>
            </a:r>
            <a:r>
              <a:rPr lang="ru-RU" sz="3600" b="1" dirty="0" err="1">
                <a:solidFill>
                  <a:srgbClr val="FF0000"/>
                </a:solidFill>
              </a:rPr>
              <a:t>празрысты</a:t>
            </a:r>
            <a:r>
              <a:rPr lang="ru-RU" sz="3600" b="1" dirty="0">
                <a:solidFill>
                  <a:srgbClr val="FF0000"/>
                </a:solidFill>
              </a:rPr>
              <a:t> </a:t>
            </a:r>
            <a:r>
              <a:rPr lang="ru-RU" sz="3600" b="1" dirty="0" err="1">
                <a:solidFill>
                  <a:srgbClr val="FF0000"/>
                </a:solidFill>
              </a:rPr>
              <a:t>струмень</a:t>
            </a:r>
            <a:r>
              <a:rPr lang="ru-RU" sz="3600" b="1" dirty="0">
                <a:solidFill>
                  <a:srgbClr val="FF0000"/>
                </a:solidFill>
              </a:rPr>
              <a:t>, </a:t>
            </a:r>
            <a:r>
              <a:rPr lang="ru-RU" sz="3600" b="1" dirty="0" err="1">
                <a:solidFill>
                  <a:srgbClr val="FF0000"/>
                </a:solidFill>
              </a:rPr>
              <a:t>гаманіла</a:t>
            </a:r>
            <a:r>
              <a:rPr lang="ru-RU" sz="3600" b="1" dirty="0">
                <a:solidFill>
                  <a:srgbClr val="FF0000"/>
                </a:solidFill>
              </a:rPr>
              <a:t>,</a:t>
            </a:r>
            <a:br>
              <a:rPr lang="ru-RU" sz="3600" b="1" dirty="0">
                <a:solidFill>
                  <a:srgbClr val="FF0000"/>
                </a:solidFill>
              </a:rPr>
            </a:br>
            <a:r>
              <a:rPr lang="ru-RU" sz="3600" b="1" dirty="0" err="1">
                <a:solidFill>
                  <a:srgbClr val="FF0000"/>
                </a:solidFill>
              </a:rPr>
              <a:t>Песні</a:t>
            </a:r>
            <a:r>
              <a:rPr lang="ru-RU" sz="3600" b="1" dirty="0">
                <a:solidFill>
                  <a:srgbClr val="FF0000"/>
                </a:solidFill>
              </a:rPr>
              <a:t> </a:t>
            </a:r>
            <a:r>
              <a:rPr lang="ru-RU" sz="3600" b="1" dirty="0" err="1">
                <a:solidFill>
                  <a:srgbClr val="FF0000"/>
                </a:solidFill>
              </a:rPr>
              <a:t>шчасця</a:t>
            </a:r>
            <a:r>
              <a:rPr lang="ru-RU" sz="3600" b="1" dirty="0">
                <a:solidFill>
                  <a:srgbClr val="FF0000"/>
                </a:solidFill>
              </a:rPr>
              <a:t>, </a:t>
            </a:r>
            <a:r>
              <a:rPr lang="ru-RU" sz="3600" b="1" dirty="0" err="1">
                <a:solidFill>
                  <a:srgbClr val="FF0000"/>
                </a:solidFill>
              </a:rPr>
              <a:t>дзяцінства</a:t>
            </a:r>
            <a:r>
              <a:rPr lang="ru-RU" sz="3600" b="1" dirty="0">
                <a:solidFill>
                  <a:srgbClr val="FF0000"/>
                </a:solidFill>
              </a:rPr>
              <a:t> </a:t>
            </a:r>
            <a:r>
              <a:rPr lang="ru-RU" sz="3600" b="1" dirty="0" err="1">
                <a:solidFill>
                  <a:srgbClr val="FF0000"/>
                </a:solidFill>
              </a:rPr>
              <a:t>спынілі</a:t>
            </a:r>
            <a:r>
              <a:rPr lang="ru-RU" sz="3600" b="1" dirty="0">
                <a:solidFill>
                  <a:srgbClr val="FF0000"/>
                </a:solidFill>
              </a:rPr>
              <a:t> </a:t>
            </a:r>
            <a:r>
              <a:rPr lang="ru-RU" sz="3600" b="1" dirty="0" err="1">
                <a:solidFill>
                  <a:srgbClr val="FF0000"/>
                </a:solidFill>
              </a:rPr>
              <a:t>фашысцкія</a:t>
            </a:r>
            <a:r>
              <a:rPr lang="ru-RU" sz="3600" b="1" dirty="0">
                <a:solidFill>
                  <a:srgbClr val="FF0000"/>
                </a:solidFill>
              </a:rPr>
              <a:t> каты.</a:t>
            </a:r>
            <a:br>
              <a:rPr lang="ru-RU" sz="3600" b="1" dirty="0">
                <a:solidFill>
                  <a:srgbClr val="FF0000"/>
                </a:solidFill>
              </a:rPr>
            </a:br>
            <a:r>
              <a:rPr lang="ru-RU" sz="3600" b="1" dirty="0" err="1">
                <a:solidFill>
                  <a:srgbClr val="FF0000"/>
                </a:solidFill>
              </a:rPr>
              <a:t>Будзьце</a:t>
            </a:r>
            <a:r>
              <a:rPr lang="ru-RU" sz="3600" b="1" dirty="0">
                <a:solidFill>
                  <a:srgbClr val="FF0000"/>
                </a:solidFill>
              </a:rPr>
              <a:t> ж </a:t>
            </a:r>
            <a:r>
              <a:rPr lang="ru-RU" sz="3600" b="1" dirty="0" err="1">
                <a:solidFill>
                  <a:srgbClr val="FF0000"/>
                </a:solidFill>
              </a:rPr>
              <a:t>пільнымі</a:t>
            </a:r>
            <a:r>
              <a:rPr lang="ru-RU" sz="3600" b="1" dirty="0">
                <a:solidFill>
                  <a:srgbClr val="FF0000"/>
                </a:solidFill>
              </a:rPr>
              <a:t> – вас </a:t>
            </a:r>
            <a:r>
              <a:rPr lang="ru-RU" sz="3600" b="1" dirty="0" err="1">
                <a:solidFill>
                  <a:srgbClr val="FF0000"/>
                </a:solidFill>
              </a:rPr>
              <a:t>заклікаюць</a:t>
            </a:r>
            <a:r>
              <a:rPr lang="ru-RU" sz="3600" b="1" dirty="0">
                <a:solidFill>
                  <a:srgbClr val="FF0000"/>
                </a:solidFill>
              </a:rPr>
              <a:t> </a:t>
            </a:r>
            <a:r>
              <a:rPr lang="ru-RU" sz="3600" b="1" dirty="0" err="1">
                <a:solidFill>
                  <a:srgbClr val="FF0000"/>
                </a:solidFill>
              </a:rPr>
              <a:t>нямыя</a:t>
            </a:r>
            <a:r>
              <a:rPr lang="ru-RU" sz="3600" b="1" dirty="0">
                <a:solidFill>
                  <a:srgbClr val="FF0000"/>
                </a:solidFill>
              </a:rPr>
              <a:t> </a:t>
            </a:r>
            <a:r>
              <a:rPr lang="ru-RU" sz="3600" b="1" dirty="0" err="1">
                <a:solidFill>
                  <a:srgbClr val="FF0000"/>
                </a:solidFill>
              </a:rPr>
              <a:t>магілы</a:t>
            </a:r>
            <a:r>
              <a:rPr lang="ru-RU" sz="3600" b="1" dirty="0">
                <a:solidFill>
                  <a:srgbClr val="FF0000"/>
                </a:solidFill>
              </a:rPr>
              <a:t>.</a:t>
            </a:r>
            <a:br>
              <a:rPr lang="ru-RU" sz="3600" b="1" dirty="0">
                <a:solidFill>
                  <a:srgbClr val="FF0000"/>
                </a:solidFill>
              </a:rPr>
            </a:br>
            <a:endParaRPr lang="ru-RU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027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Во времена войны фашисты насильно отнимали детей у родителей в </a:t>
            </a:r>
            <a:r>
              <a:rPr lang="ru-RU" dirty="0" err="1" smtClean="0"/>
              <a:t>Добрушском</a:t>
            </a:r>
            <a:r>
              <a:rPr lang="ru-RU" dirty="0" smtClean="0"/>
              <a:t>, </a:t>
            </a:r>
            <a:r>
              <a:rPr lang="ru-RU" dirty="0" err="1" smtClean="0"/>
              <a:t>Жлобинском</a:t>
            </a:r>
            <a:r>
              <a:rPr lang="ru-RU" dirty="0" smtClean="0"/>
              <a:t>, </a:t>
            </a:r>
            <a:r>
              <a:rPr lang="ru-RU" dirty="0" smtClean="0"/>
              <a:t>Рогачевском, </a:t>
            </a:r>
            <a:r>
              <a:rPr lang="ru-RU" dirty="0" err="1" smtClean="0"/>
              <a:t>Бобрйском</a:t>
            </a:r>
            <a:r>
              <a:rPr lang="ru-RU" dirty="0" smtClean="0"/>
              <a:t> </a:t>
            </a:r>
            <a:r>
              <a:rPr lang="ru-RU" dirty="0" smtClean="0"/>
              <a:t>и др. районах области и отправляли в сборный пункт, где у детей проводили забор крови для раненых немецких офицеров. Также детей отправляли на каторжную работу в провинции Германии.</a:t>
            </a:r>
            <a:br>
              <a:rPr lang="ru-RU" dirty="0" smtClean="0"/>
            </a:br>
            <a:r>
              <a:rPr lang="ru-RU" dirty="0" smtClean="0"/>
              <a:t>Проектированием памятника-мемориала на этом месте занимался лауреат Ленинской премии - архитектор </a:t>
            </a:r>
            <a:r>
              <a:rPr lang="ru-RU" b="1" dirty="0" smtClean="0"/>
              <a:t>Леонид Левин</a:t>
            </a:r>
            <a:r>
              <a:rPr lang="ru-RU" dirty="0" smtClean="0"/>
              <a:t>. Строительство было начато в 1994 году и закончено только в 2006-ом.</a:t>
            </a:r>
            <a:br>
              <a:rPr lang="ru-RU" dirty="0" smtClean="0"/>
            </a:br>
            <a:r>
              <a:rPr lang="ru-RU" dirty="0" smtClean="0"/>
              <a:t>Открывает мемориал скульптура девочки, одиноко стоящей посреди площади. Она — это все погибшие дети </a:t>
            </a:r>
            <a:r>
              <a:rPr lang="ru-RU" dirty="0" smtClean="0"/>
              <a:t>нашей </a:t>
            </a:r>
            <a:r>
              <a:rPr lang="ru-RU" dirty="0" smtClean="0"/>
              <a:t>земли...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6164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озенбаум. А может не было войны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8460432" cy="6400800"/>
          </a:xfrm>
        </p:spPr>
      </p:pic>
    </p:spTree>
    <p:extLst>
      <p:ext uri="{BB962C8B-B14F-4D97-AF65-F5344CB8AC3E}">
        <p14:creationId xmlns:p14="http://schemas.microsoft.com/office/powerpoint/2010/main" val="2602132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46043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412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7609656" cy="724942"/>
          </a:xfrm>
        </p:spPr>
        <p:txBody>
          <a:bodyPr/>
          <a:lstStyle/>
          <a:p>
            <a:pPr algn="ctr"/>
            <a:r>
              <a:rPr lang="ru-RU" sz="2800" dirty="0"/>
              <a:t>Центром композиции мемориального ансамбля является "Площадь Солнца". По центру площади высажен яблоневый сад, от которого в разные стороны расходятся аллеи – лучи этого солнца.</a:t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4824"/>
            <a:ext cx="8460432" cy="501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56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332656"/>
            <a:ext cx="7620000" cy="4800600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/>
              <a:t>Один из лучей черного цвета, он проходит через пустой класс из белых парт и школьной доски. Это </a:t>
            </a:r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</a:rPr>
              <a:t>"луч памяти". </a:t>
            </a:r>
            <a:r>
              <a:rPr lang="ru-RU" sz="4000" b="1" dirty="0" smtClean="0"/>
              <a:t>В классе 21 парта - на 42 человека, однако уже никто и никогда не сядет за эти парты. Не сядут те самые 1990 учеников - детей-узников концлагеря.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1863551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Тяжело глядеть на огромные пустые школьные парты...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8460432" cy="537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6504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На черной доске аккуратным детским почерком написано письмо - письмо пятнадцатилетней девочки своему отцу.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3"/>
            <a:ext cx="8460432" cy="5301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39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-180528" y="404664"/>
            <a:ext cx="4464496" cy="5793507"/>
          </a:xfrm>
        </p:spPr>
        <p:txBody>
          <a:bodyPr>
            <a:noAutofit/>
          </a:bodyPr>
          <a:lstStyle/>
          <a:p>
            <a:pPr algn="just"/>
            <a:r>
              <a:rPr lang="ru-RU" sz="1400" i="1" dirty="0" smtClean="0"/>
              <a:t>"Дорогой папенька! Пишу тебе письмо с немецкой каторги. Когда ты, папенька, будешь читать это письмо, меня в живых уже не будет. Моя просьба к тебе, отец, покарай немецких </a:t>
            </a:r>
            <a:r>
              <a:rPr lang="ru-RU" sz="1400" i="1" dirty="0" err="1" smtClean="0"/>
              <a:t>кровопиец</a:t>
            </a:r>
            <a:r>
              <a:rPr lang="ru-RU" sz="1400" i="1" dirty="0" smtClean="0"/>
              <a:t>. Это завещание твоей умирающей дочери. Несколько слов о матери. Когда вернешься, маму не ищи, ее расстреляли немцы. Когда допытывались о тебе, офицер бил ее плеткой по лицу. Мама не стерпела и гордо сказала, вот ее последние слова: ”Вы не запугаете меня битьем. Я уверена, что муж вернется назад и вышвырнет вас, подлых захватчиков, вон". И офицер выстрелил маме в рот. Дорогой папенька, мне сегодня исполнилось 15 лет. Если бы сейчас встретил меня, то не узнал бы свою дочь. Я стала очень худенькой, мои глаза впали, косички мне остригли наголо, руки высохли, похожи на грабли. Когда я кашляю, изо рта идет кровь. Мне отбили легкие. А помнишь, папа, два года тому назад мне исполнилось 13, какие хорошие были именины. Ты мне тогда сказал: “Расти, доченька, на радость большой”. Играл патефон, подруги поздравляли меня с днем рождения, и мы пели нашу любимую пионерскую песню. </a:t>
            </a:r>
            <a:r>
              <a:rPr lang="ru-RU" sz="1400" i="1" dirty="0">
                <a:solidFill>
                  <a:prstClr val="black"/>
                </a:solidFill>
              </a:rPr>
              <a:t>А теперь, когда я взгляну на себя в зеркало, — платье рваное, номер, как у преступника, сама худая, как скелет, и соленые слезы в глазах. Что толку, что мне исполнилось 15 лет. </a:t>
            </a:r>
            <a:endParaRPr lang="ru-RU" sz="1400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4067944" y="404664"/>
            <a:ext cx="4716016" cy="5937523"/>
          </a:xfrm>
        </p:spPr>
        <p:txBody>
          <a:bodyPr>
            <a:noAutofit/>
          </a:bodyPr>
          <a:lstStyle/>
          <a:p>
            <a:pPr lvl="0"/>
            <a:r>
              <a:rPr lang="ru-RU" sz="1400" i="1" dirty="0" smtClean="0">
                <a:solidFill>
                  <a:prstClr val="black"/>
                </a:solidFill>
              </a:rPr>
              <a:t> Я </a:t>
            </a:r>
            <a:r>
              <a:rPr lang="ru-RU" sz="1400" i="1" dirty="0">
                <a:solidFill>
                  <a:prstClr val="black"/>
                </a:solidFill>
              </a:rPr>
              <a:t>никому не нужна. Здесь многие люди никому не нужны. Бродят, затравленные голодными овчарками. Я работаю рабыней у немца </a:t>
            </a:r>
            <a:r>
              <a:rPr lang="ru-RU" sz="1400" i="1" dirty="0" err="1">
                <a:solidFill>
                  <a:prstClr val="black"/>
                </a:solidFill>
              </a:rPr>
              <a:t>Ширлина</a:t>
            </a:r>
            <a:r>
              <a:rPr lang="ru-RU" sz="1400" i="1" dirty="0">
                <a:solidFill>
                  <a:prstClr val="black"/>
                </a:solidFill>
              </a:rPr>
              <a:t>, работаю прачкой, стираю белье, мою полы. Работы много, а кушать два раза в день, в корыте с Розой и Кларой. Так хозяйка зовет свиней. Так приказал барон. “Русы были и есть свинья”. Я боюсь Клары, это большая жадная свинья. Она мне один раз чуть не откусила палец, когда я доставала из корыта картошку. Живу в сарае. В комнаты мне входить нельзя. Один раз горничная полька Юзефа дала мне кусочек хлеба. Хозяйка увидела и долго била Юзефу плеткой по голове и спине. Два раза я убегала. Меня находил их дворник. Тогда сам барон срывал с меня платье и бил ногами. Когда теряла сознание, на меня выливали ведро воды и бросали в подвал. Новость. Сказала Юзефа. Хозяева уезжают в Германию с большой партией невольников и берут меня с собой. Я не поеду в эту трижды проклятую Германию. Я решила, что лучше умереть в родной </a:t>
            </a:r>
            <a:r>
              <a:rPr lang="ru-RU" sz="1400" i="1" dirty="0" err="1">
                <a:solidFill>
                  <a:prstClr val="black"/>
                </a:solidFill>
              </a:rPr>
              <a:t>стороночке</a:t>
            </a:r>
            <a:r>
              <a:rPr lang="ru-RU" sz="1400" i="1" dirty="0">
                <a:solidFill>
                  <a:prstClr val="black"/>
                </a:solidFill>
              </a:rPr>
              <a:t>, чем быть втоптанной в проклятую немецкую землю. Я не хочу больше мучиться рабыней у проклятых жестоких немцев, не дававших мне жить. Завещаю, папа, отомстить за маму и за меня. Прощай, добрый папенька. Ухожу умирать. Твоя дочь Катя Сусанина. Мое сердце верит — письмо дойдет. 12 марта 1943 года".</a:t>
            </a:r>
            <a:endParaRPr lang="ru-RU" sz="1400" dirty="0">
              <a:solidFill>
                <a:prstClr val="black"/>
              </a:solidFill>
            </a:endParaRPr>
          </a:p>
          <a:p>
            <a:r>
              <a:rPr lang="ru-RU" sz="1400" dirty="0" smtClean="0"/>
              <a:t> 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099404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/>
              <a:t>С обратной стороны доски находится карта указанием мест, где находились другие лагеря смерти на территории Беларуси</a:t>
            </a:r>
            <a:br>
              <a:rPr lang="ru-RU" sz="2400" dirty="0" smtClean="0"/>
            </a:b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8460432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943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седство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Стандартная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седство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61</TotalTime>
  <Words>767</Words>
  <Application>Microsoft Office PowerPoint</Application>
  <PresentationFormat>Экран (4:3)</PresentationFormat>
  <Paragraphs>17</Paragraphs>
  <Slides>20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Соседство</vt:lpstr>
      <vt:lpstr>Красный берег </vt:lpstr>
      <vt:lpstr>Презентация PowerPoint</vt:lpstr>
      <vt:lpstr>Презентация PowerPoint</vt:lpstr>
      <vt:lpstr>Центром композиции мемориального ансамбля является "Площадь Солнца". По центру площади высажен яблоневый сад, от которого в разные стороны расходятся аллеи – лучи этого солнца. </vt:lpstr>
      <vt:lpstr>Презентация PowerPoint</vt:lpstr>
      <vt:lpstr>Тяжело глядеть на огромные пустые школьные парты...</vt:lpstr>
      <vt:lpstr>На черной доске аккуратным детским почерком написано письмо - письмо пятнадцатилетней девочки своему отцу.</vt:lpstr>
      <vt:lpstr>Презентация PowerPoint</vt:lpstr>
      <vt:lpstr>С обратной стороны доски находится карта указанием мест, где находились другие лагеря смерти на территории Беларуси </vt:lpstr>
      <vt:lpstr>На "Площади Солнца" помещены витражи с рисунками детей выполненных в концлагерях... </vt:lpstr>
      <vt:lpstr>В центре площади расположена детская мечта - Белый парусник.</vt:lpstr>
      <vt:lpstr>На его парусах можно разглядеть детские имена... Особенно трогают такие как "Ростик", "Ярик", "Стася", "Злата"....</vt:lpstr>
      <vt:lpstr>Те самые детские рисунки... без каких-либо комментариев...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SanBuild &amp; 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5</cp:revision>
  <dcterms:created xsi:type="dcterms:W3CDTF">2013-05-10T06:52:29Z</dcterms:created>
  <dcterms:modified xsi:type="dcterms:W3CDTF">2013-05-12T12:44:54Z</dcterms:modified>
</cp:coreProperties>
</file>