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9144000"/>
  <p:notesSz cx="6858000" cy="9144000"/>
  <p:embeddedFontLst>
    <p:embeddedFont>
      <p:font typeface="Libre Franklin"/>
      <p:regular r:id="rId33"/>
      <p:bold r:id="rId34"/>
      <p:italic r:id="rId35"/>
      <p:boldItalic r:id="rId36"/>
    </p:embeddedFont>
    <p:embeddedFont>
      <p:font typeface="Bodoni"/>
      <p:regular r:id="rId37"/>
      <p:bold r:id="rId38"/>
      <p:italic r:id="rId39"/>
      <p:boldItalic r:id="rId40"/>
    </p:embeddedFont>
    <p:embeddedFont>
      <p:font typeface="Cambria Math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w2fKqKWZzRnckQFDqayLgjNG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A15E82-F353-4615-9AAB-2BDC5580D9AC}">
  <a:tblStyle styleId="{49A15E82-F353-4615-9AAB-2BDC5580D9AC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doni-boldItalic.fntdata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font" Target="fonts/CambriaMath-regular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LibreFranklin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LibreFranklin-italic.fntdata"/><Relationship Id="rId12" Type="http://schemas.openxmlformats.org/officeDocument/2006/relationships/slide" Target="slides/slide5.xml"/><Relationship Id="rId34" Type="http://schemas.openxmlformats.org/officeDocument/2006/relationships/font" Target="fonts/LibreFranklin-bold.fntdata"/><Relationship Id="rId15" Type="http://schemas.openxmlformats.org/officeDocument/2006/relationships/slide" Target="slides/slide8.xml"/><Relationship Id="rId37" Type="http://schemas.openxmlformats.org/officeDocument/2006/relationships/font" Target="fonts/Bodoni-regular.fntdata"/><Relationship Id="rId14" Type="http://schemas.openxmlformats.org/officeDocument/2006/relationships/slide" Target="slides/slide7.xml"/><Relationship Id="rId36" Type="http://schemas.openxmlformats.org/officeDocument/2006/relationships/font" Target="fonts/LibreFranklin-boldItalic.fntdata"/><Relationship Id="rId17" Type="http://schemas.openxmlformats.org/officeDocument/2006/relationships/slide" Target="slides/slide10.xml"/><Relationship Id="rId39" Type="http://schemas.openxmlformats.org/officeDocument/2006/relationships/font" Target="fonts/Bodoni-italic.fntdata"/><Relationship Id="rId16" Type="http://schemas.openxmlformats.org/officeDocument/2006/relationships/slide" Target="slides/slide9.xml"/><Relationship Id="rId38" Type="http://schemas.openxmlformats.org/officeDocument/2006/relationships/font" Target="fonts/Bodoni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29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3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37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37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37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9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9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9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28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8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3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3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31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1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3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36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36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36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2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27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2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26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Структурные элементы религии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70" name="Google Shape;270;p10"/>
          <p:cNvGrpSpPr/>
          <p:nvPr/>
        </p:nvGrpSpPr>
        <p:grpSpPr>
          <a:xfrm>
            <a:off x="170170" y="1700033"/>
            <a:ext cx="8784048" cy="4898092"/>
            <a:chOff x="463" y="71233"/>
            <a:chExt cx="8784048" cy="4898092"/>
          </a:xfrm>
        </p:grpSpPr>
        <p:sp>
          <p:nvSpPr>
            <p:cNvPr id="271" name="Google Shape;271;p10"/>
            <p:cNvSpPr/>
            <p:nvPr/>
          </p:nvSpPr>
          <p:spPr>
            <a:xfrm>
              <a:off x="4953434" y="450330"/>
              <a:ext cx="2683917" cy="3895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10"/>
            <p:cNvSpPr/>
            <p:nvPr/>
          </p:nvSpPr>
          <p:spPr>
            <a:xfrm>
              <a:off x="4907714" y="450330"/>
              <a:ext cx="91440" cy="38959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10"/>
            <p:cNvSpPr/>
            <p:nvPr/>
          </p:nvSpPr>
          <p:spPr>
            <a:xfrm>
              <a:off x="2269516" y="1638528"/>
              <a:ext cx="1341439" cy="3895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0"/>
            <p:cNvSpPr/>
            <p:nvPr/>
          </p:nvSpPr>
          <p:spPr>
            <a:xfrm>
              <a:off x="1147104" y="1638528"/>
              <a:ext cx="1122411" cy="3895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0"/>
            <p:cNvSpPr/>
            <p:nvPr/>
          </p:nvSpPr>
          <p:spPr>
            <a:xfrm>
              <a:off x="2269516" y="450330"/>
              <a:ext cx="2683917" cy="38959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0"/>
            <p:cNvSpPr/>
            <p:nvPr/>
          </p:nvSpPr>
          <p:spPr>
            <a:xfrm>
              <a:off x="2741485" y="71233"/>
              <a:ext cx="4423896" cy="37909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2741485" y="71233"/>
              <a:ext cx="4423896" cy="3790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Эмоции верующего человека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122355" y="839927"/>
              <a:ext cx="2294320" cy="798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1122355" y="839927"/>
              <a:ext cx="2294320" cy="798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эмоции-переживания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63" y="2028125"/>
              <a:ext cx="2293281" cy="29396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463" y="2028125"/>
              <a:ext cx="2293281" cy="29396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эмоция страдания – отношение человека к сверхсильным воз- действиям на его психику, вызванным болью, холодом, жа- рой, голодом, оши- бочными действия- ми, повредившими другим, мыслью о смерти, об отвержен- 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2683342" y="2028125"/>
              <a:ext cx="1855225" cy="2941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2683342" y="2028125"/>
              <a:ext cx="1855225" cy="2941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страх – пережи- вание, предвос- хищающее опас- ность, угрозу че- ловеку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3806273" y="839927"/>
              <a:ext cx="2294320" cy="798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3806273" y="839927"/>
              <a:ext cx="2294320" cy="798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религиозный экстаз 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90191" y="839927"/>
              <a:ext cx="2294320" cy="7986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6490191" y="839927"/>
              <a:ext cx="2294320" cy="798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переживания, испы- тываемые человеком в момент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исповеди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179512" y="1700808"/>
            <a:ext cx="8784976" cy="93610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Религиозный экстаз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высшая степень переживания, достигаемая при особо возвышенных (эмоциональных) состояниях счастья, когда личностное «Я» все- цело захвачено чувством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¤ÑÐµÐ¹Ð´, ÐÐ¸Ð³Ð¼ÑÐ½Ð´ â ÐÐ¸ÐºÐ¸Ð¿ÐµÐ´Ð¸Ñ" id="294" name="Google Shape;2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449" y="2780928"/>
            <a:ext cx="2859039" cy="38884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5" name="Google Shape;295;p11"/>
          <p:cNvSpPr txBox="1"/>
          <p:nvPr/>
        </p:nvSpPr>
        <p:spPr>
          <a:xfrm>
            <a:off x="4454811" y="6333853"/>
            <a:ext cx="164019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Зигмунд Фрейд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179512" y="2760904"/>
            <a:ext cx="5760640" cy="9561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Австрийский психолог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Зигмунд Фрейд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(1856-1939 гг.) – «Экстаз – это сильнейшее напряжение и мгно- венное снятие его»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179512" y="1844824"/>
            <a:ext cx="8784976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Исповедь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христианское таинство, когда человек, открыв грехи священнику, получает прощение незримо от самого Бога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03" name="Google Shape;303;p12"/>
          <p:cNvGrpSpPr/>
          <p:nvPr/>
        </p:nvGrpSpPr>
        <p:grpSpPr>
          <a:xfrm>
            <a:off x="827584" y="2771163"/>
            <a:ext cx="7151719" cy="3536490"/>
            <a:chOff x="0" y="350275"/>
            <a:chExt cx="7151719" cy="3536490"/>
          </a:xfrm>
        </p:grpSpPr>
        <p:sp>
          <p:nvSpPr>
            <p:cNvPr id="304" name="Google Shape;304;p12"/>
            <p:cNvSpPr/>
            <p:nvPr/>
          </p:nvSpPr>
          <p:spPr>
            <a:xfrm rot="5400000">
              <a:off x="454463" y="900471"/>
              <a:ext cx="497275" cy="596737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0" y="368040"/>
              <a:ext cx="2713533" cy="583715"/>
            </a:xfrm>
            <a:prstGeom prst="roundRect">
              <a:avLst>
                <a:gd fmla="val 1667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28500" y="396540"/>
              <a:ext cx="2656533" cy="526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чувство греховности (вины)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1955666" y="350275"/>
              <a:ext cx="868941" cy="675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 rot="5400000">
              <a:off x="1530050" y="1639938"/>
              <a:ext cx="497275" cy="596737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1009749" y="1084651"/>
              <a:ext cx="2713533" cy="583715"/>
            </a:xfrm>
            <a:prstGeom prst="roundRect">
              <a:avLst>
                <a:gd fmla="val 1667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1038249" y="1113151"/>
              <a:ext cx="2656533" cy="526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стрессовое состояние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310744" y="1103716"/>
              <a:ext cx="868941" cy="675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 rot="5400000">
              <a:off x="2672863" y="2379405"/>
              <a:ext cx="497275" cy="596737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2085341" y="1824118"/>
              <a:ext cx="2713533" cy="583715"/>
            </a:xfrm>
            <a:prstGeom prst="roundRect">
              <a:avLst>
                <a:gd fmla="val 1667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2113841" y="1852618"/>
              <a:ext cx="2656533" cy="526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потребность выхода из стрессового состояния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4665822" y="1857157"/>
              <a:ext cx="868941" cy="675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 rot="5400000">
              <a:off x="3882899" y="3118871"/>
              <a:ext cx="497275" cy="596737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3228149" y="2563585"/>
              <a:ext cx="2713533" cy="583715"/>
            </a:xfrm>
            <a:prstGeom prst="roundRect">
              <a:avLst>
                <a:gd fmla="val 1667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3256649" y="2592085"/>
              <a:ext cx="2656533" cy="526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исповедь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6020900" y="2610599"/>
              <a:ext cx="868941" cy="675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4438186" y="3303050"/>
              <a:ext cx="2713533" cy="583715"/>
            </a:xfrm>
            <a:prstGeom prst="roundRect">
              <a:avLst>
                <a:gd fmla="val 1667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4466686" y="3331550"/>
              <a:ext cx="2656533" cy="5267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снятие напряжения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поведение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27" name="Google Shape;327;p13"/>
          <p:cNvGrpSpPr/>
          <p:nvPr/>
        </p:nvGrpSpPr>
        <p:grpSpPr>
          <a:xfrm>
            <a:off x="723729" y="1703375"/>
            <a:ext cx="7768548" cy="4963417"/>
            <a:chOff x="472209" y="2567"/>
            <a:chExt cx="7768548" cy="4963417"/>
          </a:xfrm>
        </p:grpSpPr>
        <p:sp>
          <p:nvSpPr>
            <p:cNvPr id="328" name="Google Shape;328;p13"/>
            <p:cNvSpPr/>
            <p:nvPr/>
          </p:nvSpPr>
          <p:spPr>
            <a:xfrm>
              <a:off x="6437448" y="2470206"/>
              <a:ext cx="91440" cy="7381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13"/>
            <p:cNvSpPr/>
            <p:nvPr/>
          </p:nvSpPr>
          <p:spPr>
            <a:xfrm>
              <a:off x="4356484" y="694618"/>
              <a:ext cx="2126684" cy="7381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3"/>
            <p:cNvSpPr/>
            <p:nvPr/>
          </p:nvSpPr>
          <p:spPr>
            <a:xfrm>
              <a:off x="2184079" y="2470206"/>
              <a:ext cx="91440" cy="7381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3"/>
            <p:cNvSpPr/>
            <p:nvPr/>
          </p:nvSpPr>
          <p:spPr>
            <a:xfrm>
              <a:off x="2229799" y="694618"/>
              <a:ext cx="2126684" cy="7381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3"/>
            <p:cNvSpPr/>
            <p:nvPr/>
          </p:nvSpPr>
          <p:spPr>
            <a:xfrm>
              <a:off x="2448268" y="2567"/>
              <a:ext cx="3816431" cy="6920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2448268" y="2567"/>
              <a:ext cx="3816431" cy="692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поведение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72209" y="1432806"/>
              <a:ext cx="3515180" cy="1037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472209" y="1432806"/>
              <a:ext cx="3515180" cy="1037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культовое поведение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72209" y="3208394"/>
              <a:ext cx="3515180" cy="175759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472209" y="3208394"/>
              <a:ext cx="3515180" cy="1757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молитва, богослужение, обряд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725577" y="1432806"/>
              <a:ext cx="3515180" cy="1037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 txBox="1"/>
            <p:nvPr/>
          </p:nvSpPr>
          <p:spPr>
            <a:xfrm>
              <a:off x="4725577" y="1432806"/>
              <a:ext cx="3515180" cy="1037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внекультовое поведение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725577" y="3208394"/>
              <a:ext cx="3515180" cy="175759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4725577" y="3208394"/>
              <a:ext cx="3515180" cy="1757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обыденное поведение в соответствии с заповедями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поведение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47" name="Google Shape;347;p14"/>
          <p:cNvGrpSpPr/>
          <p:nvPr/>
        </p:nvGrpSpPr>
        <p:grpSpPr>
          <a:xfrm>
            <a:off x="1043609" y="1632120"/>
            <a:ext cx="7056781" cy="5033919"/>
            <a:chOff x="792089" y="3320"/>
            <a:chExt cx="7056781" cy="5033919"/>
          </a:xfrm>
        </p:grpSpPr>
        <p:sp>
          <p:nvSpPr>
            <p:cNvPr id="348" name="Google Shape;348;p14"/>
            <p:cNvSpPr/>
            <p:nvPr/>
          </p:nvSpPr>
          <p:spPr>
            <a:xfrm>
              <a:off x="792089" y="3320"/>
              <a:ext cx="7056781" cy="96632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 txBox="1"/>
            <p:nvPr/>
          </p:nvSpPr>
          <p:spPr>
            <a:xfrm>
              <a:off x="820392" y="31623"/>
              <a:ext cx="7000175" cy="9097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Культовые действия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символических дейст- вий, с помощью которых верующими предпринимается попытка установить связь со сверхъестественными силами с целью воз- действовать на них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497767" y="969649"/>
              <a:ext cx="705678" cy="4881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4"/>
            <p:cNvSpPr/>
            <p:nvPr/>
          </p:nvSpPr>
          <p:spPr>
            <a:xfrm>
              <a:off x="2203445" y="1132353"/>
              <a:ext cx="4054470" cy="6508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 txBox="1"/>
            <p:nvPr/>
          </p:nvSpPr>
          <p:spPr>
            <a:xfrm>
              <a:off x="2222507" y="1151415"/>
              <a:ext cx="4016346" cy="6126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обряды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497767" y="969649"/>
              <a:ext cx="705678" cy="13016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4"/>
            <p:cNvSpPr/>
            <p:nvPr/>
          </p:nvSpPr>
          <p:spPr>
            <a:xfrm>
              <a:off x="2203445" y="1945871"/>
              <a:ext cx="4054470" cy="6508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2222507" y="1964933"/>
              <a:ext cx="4016346" cy="6126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ритуалы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497767" y="969649"/>
              <a:ext cx="705678" cy="2115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4"/>
            <p:cNvSpPr/>
            <p:nvPr/>
          </p:nvSpPr>
          <p:spPr>
            <a:xfrm>
              <a:off x="2203445" y="2759389"/>
              <a:ext cx="4054470" cy="6508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2222507" y="2778451"/>
              <a:ext cx="4016346" cy="6126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жертвоприношения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497767" y="969649"/>
              <a:ext cx="705678" cy="29286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4"/>
            <p:cNvSpPr/>
            <p:nvPr/>
          </p:nvSpPr>
          <p:spPr>
            <a:xfrm>
              <a:off x="2203445" y="3572907"/>
              <a:ext cx="4054470" cy="6508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 txBox="1"/>
            <p:nvPr/>
          </p:nvSpPr>
          <p:spPr>
            <a:xfrm>
              <a:off x="2222507" y="3591969"/>
              <a:ext cx="4016346" cy="6126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богослужения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497767" y="969649"/>
              <a:ext cx="705678" cy="3742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3" name="Google Shape;363;p14"/>
            <p:cNvSpPr/>
            <p:nvPr/>
          </p:nvSpPr>
          <p:spPr>
            <a:xfrm>
              <a:off x="2203445" y="4386425"/>
              <a:ext cx="4054470" cy="6508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2222507" y="4405487"/>
              <a:ext cx="4016346" cy="6126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молитвы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поведение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70" name="Google Shape;370;p15"/>
          <p:cNvGrpSpPr/>
          <p:nvPr/>
        </p:nvGrpSpPr>
        <p:grpSpPr>
          <a:xfrm>
            <a:off x="723729" y="1703375"/>
            <a:ext cx="7768548" cy="4963417"/>
            <a:chOff x="472209" y="2567"/>
            <a:chExt cx="7768548" cy="4963417"/>
          </a:xfrm>
        </p:grpSpPr>
        <p:sp>
          <p:nvSpPr>
            <p:cNvPr id="371" name="Google Shape;371;p15"/>
            <p:cNvSpPr/>
            <p:nvPr/>
          </p:nvSpPr>
          <p:spPr>
            <a:xfrm>
              <a:off x="6437448" y="2470206"/>
              <a:ext cx="91440" cy="7381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2" name="Google Shape;372;p15"/>
            <p:cNvSpPr/>
            <p:nvPr/>
          </p:nvSpPr>
          <p:spPr>
            <a:xfrm>
              <a:off x="4356484" y="694618"/>
              <a:ext cx="2126684" cy="7381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5"/>
            <p:cNvSpPr/>
            <p:nvPr/>
          </p:nvSpPr>
          <p:spPr>
            <a:xfrm>
              <a:off x="2184079" y="2470206"/>
              <a:ext cx="91440" cy="73818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4" name="Google Shape;374;p15"/>
            <p:cNvSpPr/>
            <p:nvPr/>
          </p:nvSpPr>
          <p:spPr>
            <a:xfrm>
              <a:off x="2229799" y="694618"/>
              <a:ext cx="2126684" cy="7381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5"/>
            <p:cNvSpPr/>
            <p:nvPr/>
          </p:nvSpPr>
          <p:spPr>
            <a:xfrm>
              <a:off x="2448268" y="2567"/>
              <a:ext cx="3816431" cy="69205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2448268" y="2567"/>
              <a:ext cx="3816431" cy="6920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Внекультовая деятельность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472209" y="1432806"/>
              <a:ext cx="3515180" cy="1037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5"/>
            <p:cNvSpPr txBox="1"/>
            <p:nvPr/>
          </p:nvSpPr>
          <p:spPr>
            <a:xfrm>
              <a:off x="472209" y="1432806"/>
              <a:ext cx="3515180" cy="1037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духовная сторона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72209" y="3208394"/>
              <a:ext cx="3515180" cy="175759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 txBox="1"/>
            <p:nvPr/>
          </p:nvSpPr>
          <p:spPr>
            <a:xfrm>
              <a:off x="472209" y="3208394"/>
              <a:ext cx="3515180" cy="1757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внутреннее самоуглубление, со- зерцание, медитация, открове- ния, выработка религиозных идей, сочинения богословов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4725577" y="1432806"/>
              <a:ext cx="3515180" cy="1037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4725577" y="1432806"/>
              <a:ext cx="3515180" cy="1037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практическая сторона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4725577" y="3208394"/>
              <a:ext cx="3515180" cy="175759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4725577" y="3208394"/>
              <a:ext cx="3515180" cy="17575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действия, направленные на внедрение, пропаганду и защиту религии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179512" y="1844824"/>
            <a:ext cx="8784976" cy="86409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Религиозные организации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система учреждений, призванных регламентиро- вать, контролировать и регулировать поведение и действия верующих данной конфессии (вероисповедания) и удовлетворять их религиозные потребности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91" name="Google Shape;391;p16"/>
          <p:cNvGrpSpPr/>
          <p:nvPr/>
        </p:nvGrpSpPr>
        <p:grpSpPr>
          <a:xfrm>
            <a:off x="170296" y="3378016"/>
            <a:ext cx="8783796" cy="2232252"/>
            <a:chOff x="589" y="648069"/>
            <a:chExt cx="8783796" cy="2232252"/>
          </a:xfrm>
        </p:grpSpPr>
        <p:sp>
          <p:nvSpPr>
            <p:cNvPr id="392" name="Google Shape;392;p16"/>
            <p:cNvSpPr/>
            <p:nvPr/>
          </p:nvSpPr>
          <p:spPr>
            <a:xfrm>
              <a:off x="4392487" y="117288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3" name="Google Shape;393;p16"/>
            <p:cNvSpPr/>
            <p:nvPr/>
          </p:nvSpPr>
          <p:spPr>
            <a:xfrm>
              <a:off x="4346767" y="1172888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6"/>
            <p:cNvSpPr/>
            <p:nvPr/>
          </p:nvSpPr>
          <p:spPr>
            <a:xfrm>
              <a:off x="1284770" y="117288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6"/>
            <p:cNvSpPr/>
            <p:nvPr/>
          </p:nvSpPr>
          <p:spPr>
            <a:xfrm>
              <a:off x="2664288" y="648069"/>
              <a:ext cx="3456398" cy="5248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 txBox="1"/>
            <p:nvPr/>
          </p:nvSpPr>
          <p:spPr>
            <a:xfrm>
              <a:off x="2664288" y="648069"/>
              <a:ext cx="3456398" cy="524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организации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89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589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группа (община)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108307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 txBox="1"/>
            <p:nvPr/>
          </p:nvSpPr>
          <p:spPr>
            <a:xfrm>
              <a:off x="3108307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жреческая корпорация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216024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 txBox="1"/>
            <p:nvPr/>
          </p:nvSpPr>
          <p:spPr>
            <a:xfrm>
              <a:off x="6216024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церковь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408" name="Google Shape;408;p17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{49A15E82-F353-4615-9AAB-2BDC5580D9AC}</a:tableStyleId>
              </a:tblPr>
              <a:tblGrid>
                <a:gridCol w="2196250"/>
                <a:gridCol w="6516725"/>
              </a:tblGrid>
              <a:tr h="4401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Религиозные организации (на примере христианства)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01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Церковь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Иерархизированная, централизованная система взаимодей- ствия священников и мирян, основанная на символе веры, лояльности к государству и светской культуре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2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Деноминация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организация, направленная на привлечение новых участников путём активной религиозно-обществен- ной деятельности (проповедничество,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целительство, благо- творительность)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20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Секта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организация, которая проявляется в результа- те отхода группы верующих от церкви или деноминации, отвергает ценности общей культуры (религиозная контр- культура)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1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организация или группа, основанная на мисти- ческом или психическом религиозном опыте, возникает как религиозная новация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79512" y="2060848"/>
            <a:ext cx="8784976" cy="6480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Секта –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религиозная группа, отколовшаяся от того или иного религиозного нап- равления и выступающая как оппозиционное течение по отношению к нему 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15" name="Google Shape;415;p18"/>
          <p:cNvGrpSpPr/>
          <p:nvPr/>
        </p:nvGrpSpPr>
        <p:grpSpPr>
          <a:xfrm>
            <a:off x="180101" y="3284985"/>
            <a:ext cx="8783796" cy="2592285"/>
            <a:chOff x="589" y="432049"/>
            <a:chExt cx="8783796" cy="2592285"/>
          </a:xfrm>
        </p:grpSpPr>
        <p:sp>
          <p:nvSpPr>
            <p:cNvPr id="416" name="Google Shape;416;p18"/>
            <p:cNvSpPr/>
            <p:nvPr/>
          </p:nvSpPr>
          <p:spPr>
            <a:xfrm>
              <a:off x="4392487" y="120079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7" name="Google Shape;417;p18"/>
            <p:cNvSpPr/>
            <p:nvPr/>
          </p:nvSpPr>
          <p:spPr>
            <a:xfrm>
              <a:off x="4346768" y="1200798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8" name="Google Shape;418;p18"/>
            <p:cNvSpPr/>
            <p:nvPr/>
          </p:nvSpPr>
          <p:spPr>
            <a:xfrm>
              <a:off x="1284770" y="120079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9" name="Google Shape;419;p18"/>
            <p:cNvSpPr/>
            <p:nvPr/>
          </p:nvSpPr>
          <p:spPr>
            <a:xfrm>
              <a:off x="2520280" y="432049"/>
              <a:ext cx="3744414" cy="76874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 txBox="1"/>
            <p:nvPr/>
          </p:nvSpPr>
          <p:spPr>
            <a:xfrm>
              <a:off x="2520280" y="432049"/>
              <a:ext cx="3744414" cy="7687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секты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89" y="1740154"/>
              <a:ext cx="2568361" cy="128418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589" y="1740154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претензии на исключительность своей роли, доктрины, идейных принципов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3108307" y="1740154"/>
              <a:ext cx="2568361" cy="128418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 txBox="1"/>
            <p:nvPr/>
          </p:nvSpPr>
          <p:spPr>
            <a:xfrm>
              <a:off x="3108307" y="1740154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установка на богоизбранность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216024" y="1740154"/>
              <a:ext cx="2568361" cy="128418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6216024" y="1740154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изоляционизм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432" name="Google Shape;432;p19"/>
          <p:cNvGrpSpPr/>
          <p:nvPr/>
        </p:nvGrpSpPr>
        <p:grpSpPr>
          <a:xfrm>
            <a:off x="366015" y="1701970"/>
            <a:ext cx="8339960" cy="5038234"/>
            <a:chOff x="258511" y="1162"/>
            <a:chExt cx="8339960" cy="5038234"/>
          </a:xfrm>
        </p:grpSpPr>
        <p:sp>
          <p:nvSpPr>
            <p:cNvPr id="433" name="Google Shape;433;p19"/>
            <p:cNvSpPr/>
            <p:nvPr/>
          </p:nvSpPr>
          <p:spPr>
            <a:xfrm>
              <a:off x="2664293" y="2895557"/>
              <a:ext cx="3528396" cy="214383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 txBox="1"/>
            <p:nvPr/>
          </p:nvSpPr>
          <p:spPr>
            <a:xfrm>
              <a:off x="3181015" y="3209515"/>
              <a:ext cx="2494952" cy="15159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распространённые секты в Республике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 rot="10800000">
              <a:off x="1276835" y="3661980"/>
              <a:ext cx="1311148" cy="61099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58511" y="3152818"/>
              <a:ext cx="2036647" cy="1629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 txBox="1"/>
            <p:nvPr/>
          </p:nvSpPr>
          <p:spPr>
            <a:xfrm>
              <a:off x="306232" y="3200539"/>
              <a:ext cx="1941205" cy="1533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евангельские христиане-баптисты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 rot="-8100000">
              <a:off x="1943061" y="2053568"/>
              <a:ext cx="1754037" cy="61099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1181610" y="924261"/>
              <a:ext cx="2036647" cy="1629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 txBox="1"/>
            <p:nvPr/>
          </p:nvSpPr>
          <p:spPr>
            <a:xfrm>
              <a:off x="1229331" y="971982"/>
              <a:ext cx="1941205" cy="1533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христиане веры евангельской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 rot="-5400000">
              <a:off x="3445816" y="1492999"/>
              <a:ext cx="1965350" cy="61099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410168" y="1162"/>
              <a:ext cx="2036647" cy="1629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 txBox="1"/>
            <p:nvPr/>
          </p:nvSpPr>
          <p:spPr>
            <a:xfrm>
              <a:off x="3457889" y="48883"/>
              <a:ext cx="1941205" cy="1533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пятидесятники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 rot="-2700000">
              <a:off x="5159884" y="2053568"/>
              <a:ext cx="1754037" cy="61099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638725" y="924261"/>
              <a:ext cx="2036647" cy="1629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 txBox="1"/>
            <p:nvPr/>
          </p:nvSpPr>
          <p:spPr>
            <a:xfrm>
              <a:off x="5686446" y="971982"/>
              <a:ext cx="1941205" cy="1533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адвентисты седьмого дня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6269000" y="3661980"/>
              <a:ext cx="1311148" cy="61099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561824" y="3152818"/>
              <a:ext cx="2036647" cy="16293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 txBox="1"/>
            <p:nvPr/>
          </p:nvSpPr>
          <p:spPr>
            <a:xfrm>
              <a:off x="6609545" y="3200539"/>
              <a:ext cx="1941205" cy="1533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свидетели Иеговы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Религиозное сознание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Религиозное поведение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Религиозные организации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455" name="Google Shape;455;p20"/>
          <p:cNvGrpSpPr/>
          <p:nvPr/>
        </p:nvGrpSpPr>
        <p:grpSpPr>
          <a:xfrm>
            <a:off x="366809" y="1701824"/>
            <a:ext cx="8410381" cy="3382343"/>
            <a:chOff x="187297" y="1016"/>
            <a:chExt cx="8410381" cy="3382343"/>
          </a:xfrm>
        </p:grpSpPr>
        <p:sp>
          <p:nvSpPr>
            <p:cNvPr id="456" name="Google Shape;456;p20"/>
            <p:cNvSpPr/>
            <p:nvPr/>
          </p:nvSpPr>
          <p:spPr>
            <a:xfrm>
              <a:off x="4392488" y="998334"/>
              <a:ext cx="2943084" cy="4188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7" name="Google Shape;457;p20"/>
            <p:cNvSpPr/>
            <p:nvPr/>
          </p:nvSpPr>
          <p:spPr>
            <a:xfrm>
              <a:off x="4346768" y="998334"/>
              <a:ext cx="91440" cy="4188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20"/>
            <p:cNvSpPr/>
            <p:nvPr/>
          </p:nvSpPr>
          <p:spPr>
            <a:xfrm>
              <a:off x="1449403" y="998334"/>
              <a:ext cx="2943084" cy="4188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9" name="Google Shape;459;p20"/>
            <p:cNvSpPr/>
            <p:nvPr/>
          </p:nvSpPr>
          <p:spPr>
            <a:xfrm>
              <a:off x="1976136" y="1016"/>
              <a:ext cx="4832703" cy="99731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 txBox="1"/>
            <p:nvPr/>
          </p:nvSpPr>
          <p:spPr>
            <a:xfrm>
              <a:off x="1976136" y="1016"/>
              <a:ext cx="4832703" cy="9973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Специфика религиозности неокультов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87297" y="1417207"/>
              <a:ext cx="2524211" cy="1966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 txBox="1"/>
            <p:nvPr/>
          </p:nvSpPr>
          <p:spPr>
            <a:xfrm>
              <a:off x="187297" y="1417207"/>
              <a:ext cx="2524211" cy="196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единомыслие, безоговорочное принятие доктрины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3130382" y="1417207"/>
              <a:ext cx="2524211" cy="1966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 txBox="1"/>
            <p:nvPr/>
          </p:nvSpPr>
          <p:spPr>
            <a:xfrm>
              <a:off x="3130382" y="1417207"/>
              <a:ext cx="2524211" cy="196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слепое подчинение, фанатичная предан- ность, служение Учи- телю, Гуру, Наставнику, Лидеру, Пророку и пр.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073467" y="1417207"/>
              <a:ext cx="2524211" cy="1966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 txBox="1"/>
            <p:nvPr/>
          </p:nvSpPr>
          <p:spPr>
            <a:xfrm>
              <a:off x="6073467" y="1417207"/>
              <a:ext cx="2524211" cy="196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безусловное выполне- ние требований-пред- писаний культа, глав- ным среди которых является установка на разрыв с реальным миром, на очищение от «земной грязи»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7" name="Google Shape;467;p20"/>
          <p:cNvSpPr/>
          <p:nvPr/>
        </p:nvSpPr>
        <p:spPr>
          <a:xfrm>
            <a:off x="179512" y="5347432"/>
            <a:ext cx="8784976" cy="13681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конце ХХ в. в Беларуси появились так называемые неокульты, которые относят себя к нетрадиционной религиозности.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Неокульты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псевдорелигиозные об- разования, которые соединяют идеи, представления, образы, культы из различ- ных религий с достижениями современной науки и «теориями» околонаучных дисциплин (астрологии, магии, алхимии, хиромантии, парапсихологии и др.).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473" name="Google Shape;473;p21"/>
          <p:cNvGrpSpPr/>
          <p:nvPr/>
        </p:nvGrpSpPr>
        <p:grpSpPr>
          <a:xfrm>
            <a:off x="188910" y="1561563"/>
            <a:ext cx="8766179" cy="5175032"/>
            <a:chOff x="9398" y="4771"/>
            <a:chExt cx="8766179" cy="5175032"/>
          </a:xfrm>
        </p:grpSpPr>
        <p:sp>
          <p:nvSpPr>
            <p:cNvPr id="474" name="Google Shape;474;p21"/>
            <p:cNvSpPr/>
            <p:nvPr/>
          </p:nvSpPr>
          <p:spPr>
            <a:xfrm>
              <a:off x="7370543" y="2468790"/>
              <a:ext cx="91440" cy="3051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5" name="Google Shape;475;p21"/>
            <p:cNvSpPr/>
            <p:nvPr/>
          </p:nvSpPr>
          <p:spPr>
            <a:xfrm>
              <a:off x="4392488" y="731312"/>
              <a:ext cx="3023775" cy="305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6" name="Google Shape;476;p21"/>
            <p:cNvSpPr/>
            <p:nvPr/>
          </p:nvSpPr>
          <p:spPr>
            <a:xfrm>
              <a:off x="4346767" y="2468790"/>
              <a:ext cx="91440" cy="3051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7" name="Google Shape;477;p21"/>
            <p:cNvSpPr/>
            <p:nvPr/>
          </p:nvSpPr>
          <p:spPr>
            <a:xfrm>
              <a:off x="4346767" y="731312"/>
              <a:ext cx="91440" cy="3051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8" name="Google Shape;478;p21"/>
            <p:cNvSpPr/>
            <p:nvPr/>
          </p:nvSpPr>
          <p:spPr>
            <a:xfrm>
              <a:off x="1322992" y="2468790"/>
              <a:ext cx="91440" cy="3051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9" name="Google Shape;479;p21"/>
            <p:cNvSpPr/>
            <p:nvPr/>
          </p:nvSpPr>
          <p:spPr>
            <a:xfrm>
              <a:off x="1368712" y="731312"/>
              <a:ext cx="3023775" cy="30514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80" name="Google Shape;480;p21"/>
            <p:cNvSpPr/>
            <p:nvPr/>
          </p:nvSpPr>
          <p:spPr>
            <a:xfrm>
              <a:off x="2088227" y="4771"/>
              <a:ext cx="4608520" cy="72654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 txBox="1"/>
            <p:nvPr/>
          </p:nvSpPr>
          <p:spPr>
            <a:xfrm>
              <a:off x="2088227" y="4771"/>
              <a:ext cx="4608520" cy="7265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группы неокультов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9398" y="1036459"/>
              <a:ext cx="2718628" cy="14323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 txBox="1"/>
            <p:nvPr/>
          </p:nvSpPr>
          <p:spPr>
            <a:xfrm>
              <a:off x="9398" y="1036459"/>
              <a:ext cx="2718628" cy="1432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псевдохристианские объединения (характер- но некоторое внешнее сходство культов с христианскими)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5461" y="2773937"/>
              <a:ext cx="2626502" cy="240586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 txBox="1"/>
            <p:nvPr/>
          </p:nvSpPr>
          <p:spPr>
            <a:xfrm>
              <a:off x="55461" y="2773937"/>
              <a:ext cx="2626502" cy="24058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«Ассоциация святого духа для объединения мирового христиан- ства», «Семья любви» («Дети Бога»), «Богоро- дичный центр», «Цер- ковь последнего завета» о. Виссариона, «Церковь объединения» Сан Муна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3033173" y="1036459"/>
              <a:ext cx="2718628" cy="14323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 txBox="1"/>
            <p:nvPr/>
          </p:nvSpPr>
          <p:spPr>
            <a:xfrm>
              <a:off x="3033173" y="1036459"/>
              <a:ext cx="2718628" cy="1432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объединения, основанные на идеях восточных религий (индуизм, буддизм, даосизм)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024331" y="2773937"/>
              <a:ext cx="2736312" cy="240479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 txBox="1"/>
            <p:nvPr/>
          </p:nvSpPr>
          <p:spPr>
            <a:xfrm>
              <a:off x="3024331" y="2773937"/>
              <a:ext cx="2736312" cy="2404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«Международное общес- тво сознания Кришны», дзен-буддизм, «Лига ду- ховного возрождения Са- натана Дхарма», «Транс- цендентальная медита- ция»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6056949" y="1036459"/>
              <a:ext cx="2718628" cy="143233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 txBox="1"/>
            <p:nvPr/>
          </p:nvSpPr>
          <p:spPr>
            <a:xfrm>
              <a:off x="6056949" y="1036459"/>
              <a:ext cx="2718628" cy="1432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оккультно-мистические неокульты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6119555" y="2773937"/>
              <a:ext cx="2593416" cy="240479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6119555" y="2773937"/>
              <a:ext cx="2593416" cy="2404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«Учение живой этики», «Великое Белое Брат- ство», «Аум Сенрикё», «Сайентологическая церковь», «Дианетика», «Универсальная энер- гия», «Щит»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179512" y="1701673"/>
            <a:ext cx="5184576" cy="10072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Особую группу составляют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«сатанисты»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.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Осно- вателем «Церкви сатаны» в США является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Эн- тони ЛаВей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 автор «Сатанинской библии».</a:t>
            </a:r>
            <a:endParaRPr/>
          </a:p>
        </p:txBody>
      </p:sp>
      <p:pic>
        <p:nvPicPr>
          <p:cNvPr descr="Картинки по запросу антон лавей" id="500" name="Google Shape;5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2620" y="1700808"/>
            <a:ext cx="3421868" cy="496855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01" name="Google Shape;501;p22"/>
          <p:cNvSpPr txBox="1"/>
          <p:nvPr/>
        </p:nvSpPr>
        <p:spPr>
          <a:xfrm>
            <a:off x="4033681" y="6314694"/>
            <a:ext cx="150893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Энтони ЛаВей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507" name="Google Shape;507;p23"/>
          <p:cNvSpPr/>
          <p:nvPr/>
        </p:nvSpPr>
        <p:spPr>
          <a:xfrm>
            <a:off x="179512" y="1628800"/>
            <a:ext cx="4824536" cy="33843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Внимание руководителей сект направлено прежде всего на молодёжь. Им хорошо из- вестно, что психологическими особенностя- ми подростков и юношей являются повы- шенное стремление к необычному, нетради- ционному, желание быть независимыми и свободными от опеки, контроля со стороны родителей, потребность общаться с ровес- никами, где есть свой лидер. Проявляющие- ся сексуальные влечения секта «Семья люб- ви» («Дети Бога») проповедует осущест- влять через беспорядочные половые связи.</a:t>
            </a:r>
            <a:endParaRPr/>
          </a:p>
        </p:txBody>
      </p:sp>
      <p:sp>
        <p:nvSpPr>
          <p:cNvPr id="508" name="Google Shape;508;p23"/>
          <p:cNvSpPr txBox="1"/>
          <p:nvPr/>
        </p:nvSpPr>
        <p:spPr>
          <a:xfrm>
            <a:off x="258111" y="6330806"/>
            <a:ext cx="48147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Дэвид Берг, родоначальник секты «Семья любви»</a:t>
            </a:r>
            <a:endParaRPr/>
          </a:p>
        </p:txBody>
      </p:sp>
      <p:pic>
        <p:nvPicPr>
          <p:cNvPr descr="Картинки по запросу дэвид берг" id="509" name="Google Shape;5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935" y="1628800"/>
            <a:ext cx="3804968" cy="50405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179512" y="1628800"/>
            <a:ext cx="4752528" cy="25922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Широко используется технология «оболва- нивания» - отключения разума при помо- щи бесконечного ритмичного повторения одной и той же фразы. Кришнаиты, покло- няющиеся Кришне, богу в индуизме, ежед- невно должны повторять молитву «Маха- Мантра» 1728 раз с 4 часов утра. Человеку уже не остаётся времени думать о чём-ли- бо другом.</a:t>
            </a:r>
            <a:endParaRPr/>
          </a:p>
        </p:txBody>
      </p:sp>
      <p:sp>
        <p:nvSpPr>
          <p:cNvPr id="516" name="Google Shape;516;p24"/>
          <p:cNvSpPr txBox="1"/>
          <p:nvPr/>
        </p:nvSpPr>
        <p:spPr>
          <a:xfrm>
            <a:off x="194667" y="6084585"/>
            <a:ext cx="4893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Бхактиведанта Свами Прабхупада, основатель «Международного общества сознания Кришны»</a:t>
            </a:r>
            <a:endParaRPr/>
          </a:p>
        </p:txBody>
      </p:sp>
      <p:pic>
        <p:nvPicPr>
          <p:cNvPr descr="Картинки по запросу Бхактиведанта Свами Прабхупада" id="517" name="Google Shape;5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982" y="1628800"/>
            <a:ext cx="3873008" cy="50405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Религиозные организации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523" name="Google Shape;523;p25"/>
          <p:cNvGrpSpPr/>
          <p:nvPr/>
        </p:nvGrpSpPr>
        <p:grpSpPr>
          <a:xfrm>
            <a:off x="1286802" y="1630771"/>
            <a:ext cx="6570395" cy="4964609"/>
            <a:chOff x="567230" y="1971"/>
            <a:chExt cx="6570395" cy="4964609"/>
          </a:xfrm>
        </p:grpSpPr>
        <p:sp>
          <p:nvSpPr>
            <p:cNvPr id="524" name="Google Shape;524;p25"/>
            <p:cNvSpPr/>
            <p:nvPr/>
          </p:nvSpPr>
          <p:spPr>
            <a:xfrm>
              <a:off x="567230" y="1971"/>
              <a:ext cx="3732358" cy="58407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5"/>
            <p:cNvSpPr txBox="1"/>
            <p:nvPr/>
          </p:nvSpPr>
          <p:spPr>
            <a:xfrm>
              <a:off x="584337" y="19078"/>
              <a:ext cx="3698144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Специфика культа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940465" y="586042"/>
              <a:ext cx="373235" cy="4380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7" name="Google Shape;527;p25"/>
            <p:cNvSpPr/>
            <p:nvPr/>
          </p:nvSpPr>
          <p:spPr>
            <a:xfrm>
              <a:off x="1313701" y="732060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5"/>
            <p:cNvSpPr txBox="1"/>
            <p:nvPr/>
          </p:nvSpPr>
          <p:spPr>
            <a:xfrm>
              <a:off x="1330808" y="749167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малочисленность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940465" y="586042"/>
              <a:ext cx="373235" cy="11681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0" name="Google Shape;530;p25"/>
            <p:cNvSpPr/>
            <p:nvPr/>
          </p:nvSpPr>
          <p:spPr>
            <a:xfrm>
              <a:off x="1313701" y="1462150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 txBox="1"/>
            <p:nvPr/>
          </p:nvSpPr>
          <p:spPr>
            <a:xfrm>
              <a:off x="1330808" y="1479257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агрессивные методы привлечения и удержания членов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940465" y="586042"/>
              <a:ext cx="373235" cy="18982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3" name="Google Shape;533;p25"/>
            <p:cNvSpPr/>
            <p:nvPr/>
          </p:nvSpPr>
          <p:spPr>
            <a:xfrm>
              <a:off x="1313701" y="2192240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1330808" y="2209347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харизматическая основа (опора на авторитет учителя)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940465" y="586042"/>
              <a:ext cx="373235" cy="26283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6" name="Google Shape;536;p25"/>
            <p:cNvSpPr/>
            <p:nvPr/>
          </p:nvSpPr>
          <p:spPr>
            <a:xfrm>
              <a:off x="1313701" y="2922329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5"/>
            <p:cNvSpPr txBox="1"/>
            <p:nvPr/>
          </p:nvSpPr>
          <p:spPr>
            <a:xfrm>
              <a:off x="1330808" y="2939436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ярко выраженная претензия на исключительность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940465" y="586042"/>
              <a:ext cx="373235" cy="33584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9" name="Google Shape;539;p25"/>
            <p:cNvSpPr/>
            <p:nvPr/>
          </p:nvSpPr>
          <p:spPr>
            <a:xfrm>
              <a:off x="1313701" y="3652419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5"/>
            <p:cNvSpPr txBox="1"/>
            <p:nvPr/>
          </p:nvSpPr>
          <p:spPr>
            <a:xfrm>
              <a:off x="1330808" y="3669526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мистицизм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940465" y="586042"/>
              <a:ext cx="373235" cy="40885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42" name="Google Shape;542;p25"/>
            <p:cNvSpPr/>
            <p:nvPr/>
          </p:nvSpPr>
          <p:spPr>
            <a:xfrm>
              <a:off x="1313701" y="4382509"/>
              <a:ext cx="5823924" cy="58407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5"/>
            <p:cNvSpPr txBox="1"/>
            <p:nvPr/>
          </p:nvSpPr>
          <p:spPr>
            <a:xfrm>
              <a:off x="1330808" y="4399616"/>
              <a:ext cx="5789710" cy="5498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зачастую враждебное отношение к светской культуре и государству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79512" y="1916832"/>
            <a:ext cx="8784976" cy="6480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система верований в сверхъестественное и связанный с ней культ (особое, специфическое поведение)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180101" y="2962724"/>
            <a:ext cx="8783796" cy="2228695"/>
            <a:chOff x="589" y="721856"/>
            <a:chExt cx="8783796" cy="2228695"/>
          </a:xfrm>
        </p:grpSpPr>
        <p:sp>
          <p:nvSpPr>
            <p:cNvPr id="131" name="Google Shape;131;p3"/>
            <p:cNvSpPr/>
            <p:nvPr/>
          </p:nvSpPr>
          <p:spPr>
            <a:xfrm>
              <a:off x="4392487" y="150717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4346767" y="1507171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1284770" y="150717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3"/>
            <p:cNvSpPr/>
            <p:nvPr/>
          </p:nvSpPr>
          <p:spPr>
            <a:xfrm>
              <a:off x="2795223" y="721856"/>
              <a:ext cx="3194528" cy="78531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795223" y="721856"/>
              <a:ext cx="3194528" cy="785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религии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9" y="2046527"/>
              <a:ext cx="2568361" cy="90402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589" y="2046527"/>
              <a:ext cx="2568361" cy="904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сознание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108307" y="2046527"/>
              <a:ext cx="2568361" cy="90402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3108307" y="2046527"/>
              <a:ext cx="2568361" cy="904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поведение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16024" y="2046527"/>
              <a:ext cx="2568361" cy="90402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6216024" y="2046527"/>
              <a:ext cx="2568361" cy="904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организация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253620" y="2096853"/>
            <a:ext cx="8708766" cy="3312364"/>
            <a:chOff x="2100" y="468053"/>
            <a:chExt cx="8708766" cy="3312364"/>
          </a:xfrm>
        </p:grpSpPr>
        <p:sp>
          <p:nvSpPr>
            <p:cNvPr id="148" name="Google Shape;148;p4"/>
            <p:cNvSpPr/>
            <p:nvPr/>
          </p:nvSpPr>
          <p:spPr>
            <a:xfrm>
              <a:off x="4356484" y="1558639"/>
              <a:ext cx="2384074" cy="8275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4"/>
            <p:cNvSpPr/>
            <p:nvPr/>
          </p:nvSpPr>
          <p:spPr>
            <a:xfrm>
              <a:off x="1972409" y="1558639"/>
              <a:ext cx="2384074" cy="82752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2592288" y="468053"/>
              <a:ext cx="3528390" cy="109058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2592288" y="468053"/>
              <a:ext cx="3528390" cy="10905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Религиозное сознание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главный фундаментальный элемент религии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100" y="2386168"/>
              <a:ext cx="3940618" cy="139424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2100" y="2386168"/>
              <a:ext cx="3940618" cy="1394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церковная идеология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(систематизированное вероучение)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770248" y="2386168"/>
              <a:ext cx="3940618" cy="139424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4770248" y="2386168"/>
              <a:ext cx="3940618" cy="1394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психология 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(взгляды верующих)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46285" y="5913276"/>
            <a:ext cx="8784976" cy="8280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Своеобразие религиозного сознания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мир сверхъестественного воспринимается не просто как абстракция, а как живая реальность, существующая и действующая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62" name="Google Shape;162;p5"/>
          <p:cNvGrpSpPr/>
          <p:nvPr/>
        </p:nvGrpSpPr>
        <p:grpSpPr>
          <a:xfrm>
            <a:off x="180115" y="1722293"/>
            <a:ext cx="8783768" cy="3881465"/>
            <a:chOff x="603" y="165501"/>
            <a:chExt cx="8783768" cy="3881465"/>
          </a:xfrm>
        </p:grpSpPr>
        <p:sp>
          <p:nvSpPr>
            <p:cNvPr id="163" name="Google Shape;163;p5"/>
            <p:cNvSpPr/>
            <p:nvPr/>
          </p:nvSpPr>
          <p:spPr>
            <a:xfrm>
              <a:off x="5052634" y="832772"/>
              <a:ext cx="2640586" cy="4582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5"/>
            <p:cNvSpPr/>
            <p:nvPr/>
          </p:nvSpPr>
          <p:spPr>
            <a:xfrm>
              <a:off x="5006914" y="832772"/>
              <a:ext cx="91440" cy="4582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5"/>
            <p:cNvSpPr/>
            <p:nvPr/>
          </p:nvSpPr>
          <p:spPr>
            <a:xfrm>
              <a:off x="2412048" y="2808313"/>
              <a:ext cx="1320293" cy="4582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5"/>
            <p:cNvSpPr/>
            <p:nvPr/>
          </p:nvSpPr>
          <p:spPr>
            <a:xfrm>
              <a:off x="1091754" y="2808313"/>
              <a:ext cx="1320293" cy="4582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5"/>
            <p:cNvSpPr/>
            <p:nvPr/>
          </p:nvSpPr>
          <p:spPr>
            <a:xfrm>
              <a:off x="2412048" y="832772"/>
              <a:ext cx="2640586" cy="4582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2688447" y="165501"/>
              <a:ext cx="4728374" cy="66727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2688447" y="165501"/>
              <a:ext cx="4728374" cy="6672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Отличие религиозного сознания от других форм духовности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320896" y="1291056"/>
              <a:ext cx="2182302" cy="151725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320896" y="1291056"/>
              <a:ext cx="2182302" cy="151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представление об удвоении мира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03" y="3266597"/>
              <a:ext cx="2182302" cy="78036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603" y="3266597"/>
              <a:ext cx="2182302" cy="780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профанный (земной)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641189" y="3266597"/>
              <a:ext cx="2182302" cy="78036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2641189" y="3266597"/>
              <a:ext cx="2182302" cy="780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сакральный (священный)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961483" y="1291056"/>
              <a:ext cx="2182302" cy="151725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3961483" y="1291056"/>
              <a:ext cx="2182302" cy="151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первознач- ность сакрального мира и его приори- тетную роль по отношению к миру профанному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602069" y="1291056"/>
              <a:ext cx="2182302" cy="151725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6602069" y="1291056"/>
              <a:ext cx="2182302" cy="1517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признание возможной связи, взаимодействия, взаимообщения двух миров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180101" y="2204860"/>
            <a:ext cx="8783796" cy="3816431"/>
            <a:chOff x="589" y="648068"/>
            <a:chExt cx="8783796" cy="3816431"/>
          </a:xfrm>
        </p:grpSpPr>
        <p:sp>
          <p:nvSpPr>
            <p:cNvPr id="186" name="Google Shape;186;p6"/>
            <p:cNvSpPr/>
            <p:nvPr/>
          </p:nvSpPr>
          <p:spPr>
            <a:xfrm>
              <a:off x="4392487" y="1433383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4346767" y="1433383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6"/>
            <p:cNvSpPr/>
            <p:nvPr/>
          </p:nvSpPr>
          <p:spPr>
            <a:xfrm>
              <a:off x="1284770" y="1433383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2304255" y="648068"/>
              <a:ext cx="4176464" cy="78531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2304255" y="648068"/>
              <a:ext cx="4176464" cy="785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Своеобразие религиозной веры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89" y="1972739"/>
              <a:ext cx="2568361" cy="249176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589" y="1972739"/>
              <a:ext cx="2568361" cy="24917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объектом выступают представления о поту- стороннем, природа ко- торого коренится в сфе- ре священного, таинст- венного, недоступного для постижения разу- мом обычного человека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108307" y="1972739"/>
              <a:ext cx="2568361" cy="249176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3108307" y="1972739"/>
              <a:ext cx="2568361" cy="24917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реальное сущест- вование сверхъестест- венного мира и возмож- ность двусторонних отношений с ним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216024" y="1972739"/>
              <a:ext cx="2568361" cy="249176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6216024" y="1972739"/>
              <a:ext cx="2568361" cy="24917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проявление веры в реальность сверхъес- тественного в качестве личностно-психологи- ческой убеждённости в абсолютной и безогово- рочной истинности ре- лигиозных представ- лений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180101" y="1828081"/>
            <a:ext cx="8783796" cy="4569988"/>
            <a:chOff x="589" y="271289"/>
            <a:chExt cx="8783796" cy="4569988"/>
          </a:xfrm>
        </p:grpSpPr>
        <p:sp>
          <p:nvSpPr>
            <p:cNvPr id="203" name="Google Shape;203;p7"/>
            <p:cNvSpPr/>
            <p:nvPr/>
          </p:nvSpPr>
          <p:spPr>
            <a:xfrm>
              <a:off x="7454485" y="3381626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7"/>
            <p:cNvSpPr/>
            <p:nvPr/>
          </p:nvSpPr>
          <p:spPr>
            <a:xfrm>
              <a:off x="5169417" y="1056604"/>
              <a:ext cx="2330788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7"/>
            <p:cNvSpPr/>
            <p:nvPr/>
          </p:nvSpPr>
          <p:spPr>
            <a:xfrm>
              <a:off x="2838629" y="3381626"/>
              <a:ext cx="1553858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7"/>
            <p:cNvSpPr/>
            <p:nvPr/>
          </p:nvSpPr>
          <p:spPr>
            <a:xfrm>
              <a:off x="1284770" y="3381626"/>
              <a:ext cx="1553858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7"/>
            <p:cNvSpPr/>
            <p:nvPr/>
          </p:nvSpPr>
          <p:spPr>
            <a:xfrm>
              <a:off x="2838629" y="1056604"/>
              <a:ext cx="2330788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7"/>
            <p:cNvSpPr/>
            <p:nvPr/>
          </p:nvSpPr>
          <p:spPr>
            <a:xfrm>
              <a:off x="3426064" y="271289"/>
              <a:ext cx="3486704" cy="78531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426064" y="271289"/>
              <a:ext cx="3486704" cy="785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Уровни существования религиозного сознания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554448" y="1595960"/>
              <a:ext cx="2568361" cy="178566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1554448" y="1595960"/>
              <a:ext cx="2568361" cy="17856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обыденный уровень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образы, представления, настроения, чувства, переживания, привыч- ки, традиции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89" y="3920982"/>
              <a:ext cx="2568361" cy="91842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589" y="3920982"/>
              <a:ext cx="2568361" cy="9184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присутствуют рацио- нально-чувственные элементы религиозной веры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3108307" y="3920982"/>
              <a:ext cx="2568361" cy="91842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3108307" y="3920982"/>
              <a:ext cx="2568361" cy="9184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приоритетная роль эмоционально-чувственного элемента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216024" y="1595960"/>
              <a:ext cx="2568361" cy="178566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6216024" y="1595960"/>
              <a:ext cx="2568361" cy="17856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теоретический уро- вень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систематическое вероучение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216024" y="3920982"/>
              <a:ext cx="2568361" cy="92029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6216024" y="3920982"/>
              <a:ext cx="2568361" cy="920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вероучения в теологии (богословии)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179512" y="1844824"/>
            <a:ext cx="8784976" cy="14401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Психология верующего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совокупность несистематизированных представле- ний, идей, образов, чувств, настроений, переживаний, привычек, установок, пот- ребностей, через призму которых верующий человек в иллюзорной, фантастичес- кой форме воспринимает, осмысливает, оценивает окружающий мир и собствен-ное бытие, определяет своё отношение к ним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170296" y="3645021"/>
            <a:ext cx="8783796" cy="2232252"/>
            <a:chOff x="589" y="648069"/>
            <a:chExt cx="8783796" cy="2232252"/>
          </a:xfrm>
        </p:grpSpPr>
        <p:sp>
          <p:nvSpPr>
            <p:cNvPr id="227" name="Google Shape;227;p8"/>
            <p:cNvSpPr/>
            <p:nvPr/>
          </p:nvSpPr>
          <p:spPr>
            <a:xfrm>
              <a:off x="4392487" y="117288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8"/>
            <p:cNvSpPr/>
            <p:nvPr/>
          </p:nvSpPr>
          <p:spPr>
            <a:xfrm>
              <a:off x="4346767" y="1172888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8"/>
            <p:cNvSpPr/>
            <p:nvPr/>
          </p:nvSpPr>
          <p:spPr>
            <a:xfrm>
              <a:off x="1284770" y="1172888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8"/>
            <p:cNvSpPr/>
            <p:nvPr/>
          </p:nvSpPr>
          <p:spPr>
            <a:xfrm>
              <a:off x="2664288" y="648069"/>
              <a:ext cx="3456398" cy="5248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2664288" y="648069"/>
              <a:ext cx="3456398" cy="524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Религиозная психология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89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589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чувства, настроения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108307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3108307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привычки, традиции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216024" y="1712244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6216024" y="1712244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образы, представления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Религиозное сознание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179512" y="1844824"/>
            <a:ext cx="8784976" cy="7200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Эмоции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непосредственно переживаемое отношение человека к окружающей действительности и к самому себе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>
            <a:off x="170296" y="2817892"/>
            <a:ext cx="8783796" cy="3598479"/>
            <a:chOff x="589" y="108972"/>
            <a:chExt cx="8783796" cy="3598479"/>
          </a:xfrm>
        </p:grpSpPr>
        <p:sp>
          <p:nvSpPr>
            <p:cNvPr id="245" name="Google Shape;245;p9"/>
            <p:cNvSpPr/>
            <p:nvPr/>
          </p:nvSpPr>
          <p:spPr>
            <a:xfrm>
              <a:off x="4392488" y="63379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9"/>
            <p:cNvSpPr/>
            <p:nvPr/>
          </p:nvSpPr>
          <p:spPr>
            <a:xfrm>
              <a:off x="4392487" y="2341224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9"/>
            <p:cNvSpPr/>
            <p:nvPr/>
          </p:nvSpPr>
          <p:spPr>
            <a:xfrm>
              <a:off x="4346767" y="2341224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9"/>
            <p:cNvSpPr/>
            <p:nvPr/>
          </p:nvSpPr>
          <p:spPr>
            <a:xfrm>
              <a:off x="1284770" y="2341224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9"/>
            <p:cNvSpPr/>
            <p:nvPr/>
          </p:nvSpPr>
          <p:spPr>
            <a:xfrm>
              <a:off x="4346767" y="633791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9"/>
            <p:cNvSpPr/>
            <p:nvPr/>
          </p:nvSpPr>
          <p:spPr>
            <a:xfrm>
              <a:off x="1284770" y="63379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9"/>
            <p:cNvSpPr/>
            <p:nvPr/>
          </p:nvSpPr>
          <p:spPr>
            <a:xfrm>
              <a:off x="1646383" y="108972"/>
              <a:ext cx="5492209" cy="5248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1646383" y="108972"/>
              <a:ext cx="5492209" cy="5248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эмоций верующего человека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89" y="1173146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589" y="1173146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связаны с религиозными представлениями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108307" y="1173146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3108307" y="1173146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 эмоций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89" y="2880580"/>
              <a:ext cx="2568361" cy="82687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589" y="2880580"/>
              <a:ext cx="2568361" cy="826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сверхъестественные существа (Бог, дух, «нечистая сила»)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108307" y="2880580"/>
              <a:ext cx="2568361" cy="82687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3108307" y="2880580"/>
              <a:ext cx="2568361" cy="826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реальные предметы («чудотворная икона», «святой источник»)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6216024" y="2880580"/>
              <a:ext cx="2568361" cy="82687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6216024" y="2880580"/>
              <a:ext cx="2568361" cy="8268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 («святой», «праведник»)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6216024" y="1173146"/>
              <a:ext cx="2568361" cy="116807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6216024" y="1173146"/>
              <a:ext cx="2568361" cy="11680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у объектов эмоций сверхъестест- венных свойств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25.04.2021</vt:lpwstr>
  </property>
</Properties>
</file>