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y="6858000" cx="9144000"/>
  <p:notesSz cx="6858000" cy="9144000"/>
  <p:embeddedFontLst>
    <p:embeddedFont>
      <p:font typeface="Libre Franklin"/>
      <p:regular r:id="rId37"/>
      <p:bold r:id="rId38"/>
      <p:italic r:id="rId39"/>
      <p:boldItalic r:id="rId40"/>
    </p:embeddedFont>
    <p:embeddedFont>
      <p:font typeface="Bodoni"/>
      <p:regular r:id="rId41"/>
      <p:bold r:id="rId42"/>
      <p:italic r:id="rId43"/>
      <p:boldItalic r:id="rId44"/>
    </p:embeddedFont>
    <p:embeddedFont>
      <p:font typeface="Cambria Math"/>
      <p:regular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6" roundtripDataSignature="AMtx7mh2WOqrItIwv130RvYs7+rYlUzr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B82EA2B-9C3C-49BB-BAD3-22116F4A579E}">
  <a:tblStyle styleId="{4B82EA2B-9C3C-49BB-BAD3-22116F4A579E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1F2EF"/>
          </a:solidFill>
        </a:fill>
      </a:tcStyle>
    </a:wholeTbl>
    <a:band1H>
      <a:tcTxStyle/>
      <a:tcStyle>
        <a:fill>
          <a:solidFill>
            <a:srgbClr val="E2E4DF"/>
          </a:solidFill>
        </a:fill>
      </a:tcStyle>
    </a:band1H>
    <a:band2H>
      <a:tcTxStyle/>
    </a:band2H>
    <a:band1V>
      <a:tcTxStyle/>
      <a:tcStyle>
        <a:fill>
          <a:solidFill>
            <a:srgbClr val="E2E4DF"/>
          </a:solidFill>
        </a:fill>
      </a:tcStyle>
    </a:band1V>
    <a:band2V>
      <a:tcTxStyle/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ibreFranklin-boldItalic.fntdata"/><Relationship Id="rId20" Type="http://schemas.openxmlformats.org/officeDocument/2006/relationships/slide" Target="slides/slide13.xml"/><Relationship Id="rId42" Type="http://schemas.openxmlformats.org/officeDocument/2006/relationships/font" Target="fonts/Bodoni-bold.fntdata"/><Relationship Id="rId41" Type="http://schemas.openxmlformats.org/officeDocument/2006/relationships/font" Target="fonts/Bodoni-regular.fntdata"/><Relationship Id="rId22" Type="http://schemas.openxmlformats.org/officeDocument/2006/relationships/slide" Target="slides/slide15.xml"/><Relationship Id="rId44" Type="http://schemas.openxmlformats.org/officeDocument/2006/relationships/font" Target="fonts/Bodoni-boldItalic.fntdata"/><Relationship Id="rId21" Type="http://schemas.openxmlformats.org/officeDocument/2006/relationships/slide" Target="slides/slide14.xml"/><Relationship Id="rId43" Type="http://schemas.openxmlformats.org/officeDocument/2006/relationships/font" Target="fonts/Bodoni-italic.fntdata"/><Relationship Id="rId24" Type="http://schemas.openxmlformats.org/officeDocument/2006/relationships/slide" Target="slides/slide17.xml"/><Relationship Id="rId46" Type="http://customschemas.google.com/relationships/presentationmetadata" Target="metadata"/><Relationship Id="rId23" Type="http://schemas.openxmlformats.org/officeDocument/2006/relationships/slide" Target="slides/slide16.xml"/><Relationship Id="rId45" Type="http://schemas.openxmlformats.org/officeDocument/2006/relationships/font" Target="fonts/CambriaMath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font" Target="fonts/LibreFranklin-regular.fntdata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font" Target="fonts/LibreFranklin-italic.fntdata"/><Relationship Id="rId16" Type="http://schemas.openxmlformats.org/officeDocument/2006/relationships/slide" Target="slides/slide9.xml"/><Relationship Id="rId38" Type="http://schemas.openxmlformats.org/officeDocument/2006/relationships/font" Target="fonts/LibreFranklin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bg>
      <p:bgPr>
        <a:gradFill>
          <a:gsLst>
            <a:gs pos="0">
              <a:srgbClr val="3F3F35"/>
            </a:gs>
            <a:gs pos="47500">
              <a:srgbClr val="6E6E68"/>
            </a:gs>
            <a:gs pos="58499">
              <a:srgbClr val="7B7B74"/>
            </a:gs>
            <a:gs pos="100000">
              <a:srgbClr val="3F3F35"/>
            </a:gs>
          </a:gsLst>
          <a:lin ang="3600000" scaled="0"/>
        </a:gra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3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" name="Google Shape;16;p33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" name="Google Shape;17;p33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" name="Google Shape;18;p33"/>
          <p:cNvSpPr txBox="1"/>
          <p:nvPr>
            <p:ph type="ctrTitle"/>
          </p:nvPr>
        </p:nvSpPr>
        <p:spPr>
          <a:xfrm>
            <a:off x="228599" y="2819400"/>
            <a:ext cx="86868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Bodoni"/>
              <a:buNone/>
              <a:defRPr b="0" sz="72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3"/>
          <p:cNvSpPr txBox="1"/>
          <p:nvPr>
            <p:ph idx="1" type="subTitle"/>
          </p:nvPr>
        </p:nvSpPr>
        <p:spPr>
          <a:xfrm>
            <a:off x="571499" y="4800600"/>
            <a:ext cx="800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1"/>
          <p:cNvSpPr/>
          <p:nvPr>
            <p:ph idx="2" type="pic"/>
          </p:nvPr>
        </p:nvSpPr>
        <p:spPr>
          <a:xfrm>
            <a:off x="436880" y="1717040"/>
            <a:ext cx="8249920" cy="4531360"/>
          </a:xfrm>
          <a:prstGeom prst="rect">
            <a:avLst/>
          </a:prstGeom>
          <a:solidFill>
            <a:srgbClr val="E6E8EC"/>
          </a:solidFill>
          <a:ln>
            <a:noFill/>
          </a:ln>
          <a:effectLst>
            <a:outerShdw blurRad="76200" rotWithShape="0" algn="ctr" dir="3600000" dist="38100">
              <a:srgbClr val="000000">
                <a:alpha val="49803"/>
              </a:srgbClr>
            </a:outerShdw>
          </a:effectLst>
        </p:spPr>
      </p:sp>
      <p:sp>
        <p:nvSpPr>
          <p:cNvPr id="86" name="Google Shape;86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9" name="Google Shape;89;p41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0" name="Google Shape;90;p41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1" name="Google Shape;91;p41"/>
          <p:cNvSpPr txBox="1"/>
          <p:nvPr>
            <p:ph type="title"/>
          </p:nvPr>
        </p:nvSpPr>
        <p:spPr>
          <a:xfrm>
            <a:off x="381000" y="228600"/>
            <a:ext cx="56388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doni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1"/>
          <p:cNvSpPr txBox="1"/>
          <p:nvPr>
            <p:ph idx="1" type="body"/>
          </p:nvPr>
        </p:nvSpPr>
        <p:spPr>
          <a:xfrm>
            <a:off x="6248400" y="228600"/>
            <a:ext cx="28194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3" name="Google Shape;93;p41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2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🙡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3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2" name="Google Shape;102;p43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3" name="Google Shape;103;p43"/>
          <p:cNvSpPr txBox="1"/>
          <p:nvPr>
            <p:ph type="title"/>
          </p:nvPr>
        </p:nvSpPr>
        <p:spPr>
          <a:xfrm rot="5400000">
            <a:off x="5113338" y="2476501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3"/>
          <p:cNvSpPr txBox="1"/>
          <p:nvPr>
            <p:ph idx="1" type="body"/>
          </p:nvPr>
        </p:nvSpPr>
        <p:spPr>
          <a:xfrm rot="5400000">
            <a:off x="708024" y="23813"/>
            <a:ext cx="5851525" cy="6353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🙡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3"/>
          <p:cNvSpPr txBox="1"/>
          <p:nvPr>
            <p:ph idx="12" type="sldNum"/>
          </p:nvPr>
        </p:nvSpPr>
        <p:spPr>
          <a:xfrm>
            <a:off x="6096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8" name="Google Shape;108;p43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spcBef>
                <a:spcPts val="360"/>
              </a:spcBef>
              <a:spcAft>
                <a:spcPts val="0"/>
              </a:spcAft>
              <a:buSzPts val="1350"/>
              <a:buChar char="🙡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bg>
      <p:bgPr>
        <a:gradFill>
          <a:gsLst>
            <a:gs pos="0">
              <a:srgbClr val="3F3F35"/>
            </a:gs>
            <a:gs pos="47500">
              <a:srgbClr val="6E6E68"/>
            </a:gs>
            <a:gs pos="58499">
              <a:srgbClr val="7B7B74"/>
            </a:gs>
            <a:gs pos="100000">
              <a:srgbClr val="3F3F35"/>
            </a:gs>
          </a:gsLst>
          <a:lin ang="3600000" scaled="0"/>
        </a:gra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2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" name="Google Shape;34;p32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" name="Google Shape;35;p32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" name="Google Shape;36;p32"/>
          <p:cNvSpPr txBox="1"/>
          <p:nvPr>
            <p:ph type="ctrTitle"/>
          </p:nvPr>
        </p:nvSpPr>
        <p:spPr>
          <a:xfrm>
            <a:off x="228599" y="2819400"/>
            <a:ext cx="86868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Bodoni"/>
              <a:buNone/>
              <a:defRPr b="0" sz="72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2"/>
          <p:cNvSpPr txBox="1"/>
          <p:nvPr>
            <p:ph idx="1" type="subTitle"/>
          </p:nvPr>
        </p:nvSpPr>
        <p:spPr>
          <a:xfrm>
            <a:off x="571499" y="4800600"/>
            <a:ext cx="800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bg>
      <p:bgPr>
        <a:gradFill>
          <a:gsLst>
            <a:gs pos="0">
              <a:srgbClr val="9EA0A7"/>
            </a:gs>
            <a:gs pos="47500">
              <a:srgbClr val="CED1D8"/>
            </a:gs>
            <a:gs pos="58499">
              <a:srgbClr val="D1D3DA"/>
            </a:gs>
            <a:gs pos="100000">
              <a:srgbClr val="9EA0A7"/>
            </a:gs>
          </a:gsLst>
          <a:lin ang="3600000" scaled="0"/>
        </a:gra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5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" name="Google Shape;40;p35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" name="Google Shape;41;p35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" name="Google Shape;42;p35"/>
          <p:cNvSpPr txBox="1"/>
          <p:nvPr>
            <p:ph type="title"/>
          </p:nvPr>
        </p:nvSpPr>
        <p:spPr>
          <a:xfrm>
            <a:off x="228599" y="2819400"/>
            <a:ext cx="86868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Bodoni"/>
              <a:buNone/>
              <a:defRPr b="0"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5"/>
          <p:cNvSpPr txBox="1"/>
          <p:nvPr>
            <p:ph idx="1" type="body"/>
          </p:nvPr>
        </p:nvSpPr>
        <p:spPr>
          <a:xfrm>
            <a:off x="571499" y="4800600"/>
            <a:ext cx="80010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5"/>
          <p:cNvSpPr txBox="1"/>
          <p:nvPr>
            <p:ph idx="11" type="ftr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5"/>
          <p:cNvSpPr txBox="1"/>
          <p:nvPr>
            <p:ph idx="12" type="sldNum"/>
          </p:nvPr>
        </p:nvSpPr>
        <p:spPr>
          <a:xfrm>
            <a:off x="3959352" y="4389120"/>
            <a:ext cx="12161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ctr">
              <a:spcBef>
                <a:spcPts val="0"/>
              </a:spcBef>
              <a:buNone/>
              <a:defRPr sz="24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7" name="Google Shape;47;p35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🙢</a:t>
            </a:r>
            <a:endParaRPr sz="32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8" name="Google Shape;48;p35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🙠</a:t>
            </a:r>
            <a:endParaRPr sz="32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560"/>
              </a:spcBef>
              <a:spcAft>
                <a:spcPts val="0"/>
              </a:spcAft>
              <a:buSzPts val="2100"/>
              <a:buChar char="🙡"/>
              <a:defRPr sz="28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2" name="Google Shape;52;p3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560"/>
              </a:spcBef>
              <a:spcAft>
                <a:spcPts val="0"/>
              </a:spcAft>
              <a:buSzPts val="2100"/>
              <a:buChar char="🙡"/>
              <a:defRPr sz="28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3" name="Google Shape;53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7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odon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3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480"/>
              </a:spcBef>
              <a:spcAft>
                <a:spcPts val="0"/>
              </a:spcAft>
              <a:buSzPts val="1800"/>
              <a:buChar char="🙡"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60" name="Google Shape;60;p3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3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480"/>
              </a:spcBef>
              <a:spcAft>
                <a:spcPts val="0"/>
              </a:spcAft>
              <a:buSzPts val="1800"/>
              <a:buChar char="🙡"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0"/>
          <p:cNvSpPr txBox="1"/>
          <p:nvPr>
            <p:ph type="title"/>
          </p:nvPr>
        </p:nvSpPr>
        <p:spPr>
          <a:xfrm>
            <a:off x="457200" y="273050"/>
            <a:ext cx="56388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doni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0"/>
          <p:cNvSpPr txBox="1"/>
          <p:nvPr>
            <p:ph idx="1" type="body"/>
          </p:nvPr>
        </p:nvSpPr>
        <p:spPr>
          <a:xfrm>
            <a:off x="438912" y="1719072"/>
            <a:ext cx="8247888" cy="4535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640"/>
              </a:spcBef>
              <a:spcAft>
                <a:spcPts val="0"/>
              </a:spcAft>
              <a:buSzPts val="2400"/>
              <a:buChar char="🙡"/>
              <a:defRPr sz="3200"/>
            </a:lvl1pPr>
            <a:lvl2pPr indent="-379730" lvl="1" marL="914400" algn="l">
              <a:spcBef>
                <a:spcPts val="560"/>
              </a:spcBef>
              <a:spcAft>
                <a:spcPts val="0"/>
              </a:spcAft>
              <a:buSzPts val="2380"/>
              <a:buChar char="o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77" name="Google Shape;77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0" name="Google Shape;80;p40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1" name="Google Shape;81;p40"/>
          <p:cNvSpPr txBox="1"/>
          <p:nvPr>
            <p:ph idx="2" type="body"/>
          </p:nvPr>
        </p:nvSpPr>
        <p:spPr>
          <a:xfrm>
            <a:off x="6248400" y="274320"/>
            <a:ext cx="2743200" cy="944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2" name="Google Shape;82;p4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3" name="Google Shape;83;p4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" name="Google Shape;7;p31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" name="Google Shape;8;p31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odoni"/>
              <a:buNone/>
              <a:defRPr b="0" i="0" sz="5400" u="none" cap="none" strike="noStrike">
                <a:solidFill>
                  <a:srgbClr val="FFFFFF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🙡"/>
              <a:defRPr b="0" i="0" sz="2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b="0" i="0" sz="2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1" name="Google Shape;11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" name="Google Shape;13;p31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0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" name="Google Shape;22;p30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" name="Google Shape;23;p30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Bodoni"/>
              <a:buNone/>
              <a:defRPr b="0" i="0" sz="5400" u="none" cap="none" strike="noStrike">
                <a:solidFill>
                  <a:srgbClr val="FFFFFF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🙡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5" name="Google Shape;25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6" name="Google Shape;26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7" name="Google Shape;2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8" name="Google Shape;28;p30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Relationship Id="rId4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jpg"/><Relationship Id="rId4" Type="http://schemas.openxmlformats.org/officeDocument/2006/relationships/image" Target="../media/image2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"/>
          <p:cNvSpPr txBox="1"/>
          <p:nvPr>
            <p:ph type="ctrTitle"/>
          </p:nvPr>
        </p:nvSpPr>
        <p:spPr>
          <a:xfrm>
            <a:off x="228599" y="2996952"/>
            <a:ext cx="8686800" cy="1470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Bodoni"/>
              <a:buNone/>
            </a:pPr>
            <a:r>
              <a:rPr b="1" lang="ru-RU" sz="5400">
                <a:solidFill>
                  <a:schemeClr val="dk1"/>
                </a:solidFill>
              </a:rPr>
              <a:t>Сущность религии и её функции</a:t>
            </a:r>
            <a:endParaRPr b="1" sz="5400">
              <a:solidFill>
                <a:schemeClr val="dk1"/>
              </a:solidFill>
            </a:endParaRPr>
          </a:p>
        </p:txBody>
      </p:sp>
      <p:sp>
        <p:nvSpPr>
          <p:cNvPr id="114" name="Google Shape;114;p1"/>
          <p:cNvSpPr txBox="1"/>
          <p:nvPr>
            <p:ph idx="1" type="subTitle"/>
          </p:nvPr>
        </p:nvSpPr>
        <p:spPr>
          <a:xfrm>
            <a:off x="571499" y="4800600"/>
            <a:ext cx="8001000" cy="53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ru-RU"/>
              <a:t>Обществоведение (повышенный уровень), 10 класс</a:t>
            </a:r>
            <a:endParaRPr b="1"/>
          </a:p>
        </p:txBody>
      </p:sp>
      <p:sp>
        <p:nvSpPr>
          <p:cNvPr id="115" name="Google Shape;115;p1"/>
          <p:cNvSpPr txBox="1"/>
          <p:nvPr/>
        </p:nvSpPr>
        <p:spPr>
          <a:xfrm>
            <a:off x="467544" y="116632"/>
            <a:ext cx="8001000" cy="53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Лицей Ивацевичского района</a:t>
            </a:r>
            <a:endParaRPr b="0" i="0" sz="20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1139552" y="5805264"/>
            <a:ext cx="8001000" cy="53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Ситник П.В.</a:t>
            </a:r>
            <a:endParaRPr b="0" i="0" sz="20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571451" y="6453335"/>
            <a:ext cx="8001000" cy="36056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2021</a:t>
            </a:r>
            <a:endParaRPr b="0" i="0" sz="20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Сущность религии</a:t>
            </a:r>
            <a:endParaRPr b="1" sz="4400">
              <a:solidFill>
                <a:schemeClr val="dk1"/>
              </a:solidFill>
            </a:endParaRPr>
          </a:p>
        </p:txBody>
      </p:sp>
      <p:graphicFrame>
        <p:nvGraphicFramePr>
          <p:cNvPr id="247" name="Google Shape;247;p10"/>
          <p:cNvGraphicFramePr/>
          <p:nvPr/>
        </p:nvGraphicFramePr>
        <p:xfrm>
          <a:off x="215516" y="1556793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{4B82EA2B-9C3C-49BB-BAD3-22116F4A579E}</a:tableStyleId>
              </a:tblPr>
              <a:tblGrid>
                <a:gridCol w="2196250"/>
                <a:gridCol w="6516725"/>
              </a:tblGrid>
              <a:tr h="3585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Иудаизм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539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Время появления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Одна из древнейших монотеистических религий человечес- тва и самая древняя из существующих по настоящее время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30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Регион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Иудея, Ближний Восток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26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Бог/боги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Бог Яхве, пророк Моисей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ÐÐ¾Ð¸ÑÐµÐ¹ Ñ ÐÐµÑÑÑÑÑ Ð·Ð°Ð¿Ð¾Ð²ÐµÐ´ÑÐ¼Ð¸. Ð¥ÑÐ´Ð¾Ð¶Ð½Ð¸Ðº Ð¤Ð¸Ð»Ð¸Ð¿Ð¿ Ð´Ðµ Ð¨Ð°Ð¼Ð¿Ð°Ð½Ñ" id="248" name="Google Shape;24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3549" y="3429000"/>
            <a:ext cx="2604935" cy="3269194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49" name="Google Shape;249;p10"/>
          <p:cNvSpPr txBox="1"/>
          <p:nvPr/>
        </p:nvSpPr>
        <p:spPr>
          <a:xfrm>
            <a:off x="3760950" y="6173825"/>
            <a:ext cx="25626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Моисей с десятью заповедями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ÑÐ°ÑÐ¼Ð° (ÑÐµÑÐ²ÐµÑÑÑ ÑÐµÐºÐµÐ»Ñ) IV Ð²ÐµÐºÐ° Ð´Ð¾ Ð½.Ñ. Ð¸Ð· Ð¿ÐµÑÑÐ¸Ð´ÑÐºÐ¾Ð¹ Ð¿ÑÐ¾Ð²Ð¸Ð½ÑÐ¸Ð¸ ÐÐµÑÑÐ´ ÐÐµÐ´Ð¸Ð½Ð°ÑÐ°, Ð¿ÑÐµÐ´Ð¿Ð¾Ð»Ð¾Ð¶Ð¸ÑÐµÐ»ÑÐ½Ð¾ Ñ Ð¸Ð·Ð¾Ð±ÑÐ°Ð¶ÐµÐ½Ð¸ÐµÐ¼ Ð¯ÑÐ²Ðµ, ÑÐ¸Ð´ÑÑÐµÐ³Ð¾ Ð½Ð° ÐºÑÑÐ»Ð°ÑÐ¾Ð¼ Ð¸ ÐºÐ¾Ð»ÐµÑÐ½Ð¾Ð¼ ÑÑÐ¾Ð½Ðµ Ð¡Ð¾Ð»Ð½ÑÐ°." id="250" name="Google Shape;25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5516" y="3532015"/>
            <a:ext cx="3312368" cy="314416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1" name="Google Shape;251;p10"/>
          <p:cNvSpPr txBox="1"/>
          <p:nvPr/>
        </p:nvSpPr>
        <p:spPr>
          <a:xfrm>
            <a:off x="3595624" y="3534600"/>
            <a:ext cx="24483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Монета с изображением Яхве. IV в. до н.э.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Сущность религии</a:t>
            </a:r>
            <a:endParaRPr b="1" sz="4400">
              <a:solidFill>
                <a:schemeClr val="dk1"/>
              </a:solidFill>
            </a:endParaRPr>
          </a:p>
        </p:txBody>
      </p:sp>
      <p:graphicFrame>
        <p:nvGraphicFramePr>
          <p:cNvPr id="257" name="Google Shape;257;p11"/>
          <p:cNvGraphicFramePr/>
          <p:nvPr/>
        </p:nvGraphicFramePr>
        <p:xfrm>
          <a:off x="215516" y="1556793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{4B82EA2B-9C3C-49BB-BAD3-22116F4A579E}</a:tableStyleId>
              </a:tblPr>
              <a:tblGrid>
                <a:gridCol w="2196250"/>
                <a:gridCol w="6516725"/>
              </a:tblGrid>
              <a:tr h="4115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Иудаизм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664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Тексты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Танах (Ветхий Завет) и Тора (Пятикнижие Моисеево - книги Бытие, Исход, Левит, Числа и Второзаконие)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092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Символы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Шестиконечная Звезда Давида.       Семисвечник (Менора)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943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понятия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Символическое значение в иудаизме имеют: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молитва Шема;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соблюдение шаббата (шаббат - суббота, седьмой день не- дели, в которой Тора предписывает воздержаться от рабо- ты);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соблюдение кашрута (термин в иудаизме, означающий дозволенность или пригодность чего-либо с точки зрения Галахи - традиционного еврейского права). В русском язы- ке «кошерный» означает «разрешённый в иудаизме»;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ношение кипы (головного убора)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img" id="258" name="Google Shape;25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9912" y="2996952"/>
            <a:ext cx="476250" cy="54292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img" id="259" name="Google Shape;25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0272" y="3063628"/>
            <a:ext cx="476250" cy="47625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Сущность религии</a:t>
            </a:r>
            <a:endParaRPr b="1" sz="4400">
              <a:solidFill>
                <a:schemeClr val="dk1"/>
              </a:solidFill>
            </a:endParaRPr>
          </a:p>
        </p:txBody>
      </p:sp>
      <p:graphicFrame>
        <p:nvGraphicFramePr>
          <p:cNvPr id="265" name="Google Shape;265;p12"/>
          <p:cNvGraphicFramePr/>
          <p:nvPr/>
        </p:nvGraphicFramePr>
        <p:xfrm>
          <a:off x="215516" y="1556793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{4B82EA2B-9C3C-49BB-BAD3-22116F4A579E}</a:tableStyleId>
              </a:tblPr>
              <a:tblGrid>
                <a:gridCol w="2196250"/>
                <a:gridCol w="6516725"/>
              </a:tblGrid>
              <a:tr h="2902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Конфуцианство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267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Время появления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VI в. до н. э.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67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Регион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Китай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9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Основатель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Конфуций (553−480 гг. до н. э.)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Konfuzius-1770.jpg" id="266" name="Google Shape;26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4208" y="3190492"/>
            <a:ext cx="2450774" cy="3464782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67" name="Google Shape;267;p12"/>
          <p:cNvSpPr txBox="1"/>
          <p:nvPr/>
        </p:nvSpPr>
        <p:spPr>
          <a:xfrm>
            <a:off x="5297227" y="6316720"/>
            <a:ext cx="1146981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Конфуций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Сущность религии</a:t>
            </a:r>
            <a:endParaRPr b="1" sz="4400">
              <a:solidFill>
                <a:schemeClr val="dk1"/>
              </a:solidFill>
            </a:endParaRPr>
          </a:p>
        </p:txBody>
      </p:sp>
      <p:graphicFrame>
        <p:nvGraphicFramePr>
          <p:cNvPr id="273" name="Google Shape;273;p13"/>
          <p:cNvGraphicFramePr/>
          <p:nvPr/>
        </p:nvGraphicFramePr>
        <p:xfrm>
          <a:off x="215516" y="1556792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{4B82EA2B-9C3C-49BB-BAD3-22116F4A579E}</a:tableStyleId>
              </a:tblPr>
              <a:tblGrid>
                <a:gridCol w="2196250"/>
                <a:gridCol w="6516725"/>
              </a:tblGrid>
              <a:tr h="4077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Конфуцианство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1223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Название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 Китае это учение известно под названием «школа учё- ных», «школа учёных книжников» или «школа образован- ных людей». «Конфуцианство» - это западный термин, ко- торый не имеет эквивалента в китайском языке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481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понятия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Основными категориями конфуцианства являются понятия благородного мужа, человеколюбия и правил ритуала. Уп- равлять государством, согласно Конфуцию, призваны благо- родные мужи во главе с государем - «сыном неба». Реальная власть принадлежит «учёным», которые совмещают в себе свойства философов, литераторов и чиновников. Государст- во отождествлялось с обществом, социальные связи - с меж- личностными, основа которых усматривалась в семейной структуре. Семья выводилась из отношений между отцом и сыном. С точки зрения Конфуция, функция отца была анало- гична функции Неба. Поэтому сыновняя почтительность была возведена в ранг основы добродетели.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Сущность религии</a:t>
            </a:r>
            <a:endParaRPr b="1" sz="4400">
              <a:solidFill>
                <a:schemeClr val="dk1"/>
              </a:solidFill>
            </a:endParaRPr>
          </a:p>
        </p:txBody>
      </p:sp>
      <p:graphicFrame>
        <p:nvGraphicFramePr>
          <p:cNvPr id="279" name="Google Shape;279;p14"/>
          <p:cNvGraphicFramePr/>
          <p:nvPr/>
        </p:nvGraphicFramePr>
        <p:xfrm>
          <a:off x="215516" y="1556793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{4B82EA2B-9C3C-49BB-BAD3-22116F4A579E}</a:tableStyleId>
              </a:tblPr>
              <a:tblGrid>
                <a:gridCol w="2196250"/>
                <a:gridCol w="6516725"/>
              </a:tblGrid>
              <a:tr h="2902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Конфуцианство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267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понятия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 императорском Китае конфуцианство играло роль основ- ной религии, принципа организации государства и общест- ва свыше двух тысяч лет в почти неизменном виде, вплоть до начала ХХ в., когда учение было заменено на «три народ- ных принципа» Китайской Республики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9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Особенности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Конфуцианство является мировоззрением, общественной этикой, политической идеологией, научной традицией, об- разом жизни, иногда рассматривается как философия, иног- да - как религия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Ð¥ÑÐ°Ð¼ Ð¸ Ð³ÑÐ¾Ð±Ð½Ð¸ÑÐ° ÐÐ¾Ð½ÑÑÑÐ¸Ñ Ð² Ð¦ÑÐ¹ÑÑ | TourPedia.ru" id="280" name="Google Shape;28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6136" y="4687148"/>
            <a:ext cx="3132348" cy="2000543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81" name="Google Shape;281;p14"/>
          <p:cNvSpPr txBox="1"/>
          <p:nvPr/>
        </p:nvSpPr>
        <p:spPr>
          <a:xfrm>
            <a:off x="1403649" y="6349137"/>
            <a:ext cx="4392488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Храм и гробница Конфуция в Цюйфу (Китай)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Сущность религии</a:t>
            </a:r>
            <a:endParaRPr b="1" sz="4400">
              <a:solidFill>
                <a:schemeClr val="dk1"/>
              </a:solidFill>
            </a:endParaRPr>
          </a:p>
        </p:txBody>
      </p:sp>
      <p:graphicFrame>
        <p:nvGraphicFramePr>
          <p:cNvPr id="287" name="Google Shape;287;p15"/>
          <p:cNvGraphicFramePr/>
          <p:nvPr/>
        </p:nvGraphicFramePr>
        <p:xfrm>
          <a:off x="215516" y="1556793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{4B82EA2B-9C3C-49BB-BAD3-22116F4A579E}</a:tableStyleId>
              </a:tblPr>
              <a:tblGrid>
                <a:gridCol w="2196250"/>
                <a:gridCol w="6516725"/>
              </a:tblGrid>
              <a:tr h="2902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Даосизм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267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Время появления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VI в. до н. э.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9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Регион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Китай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9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Основатель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Древнекитайский мудрец Лао-цзы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ÐÐ°Ð¾-ÑÐ·Ñ, Ð¸Ð·Ð¾Ð±ÑÐ°Ð¶ÑÐ½Ð½ÑÐ¹ ÐºÐ°Ðº Ð±Ð¾Ð¶ÐµÑÑÐ²Ð¾ Ð´Ð°Ð¾ÑÐ¸Ð·Ð¼Ð°" id="288" name="Google Shape;28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4208" y="3210703"/>
            <a:ext cx="2475474" cy="3510922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89" name="Google Shape;289;p15"/>
          <p:cNvSpPr txBox="1"/>
          <p:nvPr/>
        </p:nvSpPr>
        <p:spPr>
          <a:xfrm>
            <a:off x="5220071" y="6410598"/>
            <a:ext cx="1224137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Лао-цзы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Сущность религии</a:t>
            </a:r>
            <a:endParaRPr b="1" sz="4400">
              <a:solidFill>
                <a:schemeClr val="dk1"/>
              </a:solidFill>
            </a:endParaRPr>
          </a:p>
        </p:txBody>
      </p:sp>
      <p:graphicFrame>
        <p:nvGraphicFramePr>
          <p:cNvPr id="295" name="Google Shape;295;p16"/>
          <p:cNvGraphicFramePr/>
          <p:nvPr/>
        </p:nvGraphicFramePr>
        <p:xfrm>
          <a:off x="215516" y="1556793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{4B82EA2B-9C3C-49BB-BAD3-22116F4A579E}</a:tableStyleId>
              </a:tblPr>
              <a:tblGrid>
                <a:gridCol w="2196250"/>
                <a:gridCol w="6516725"/>
              </a:tblGrid>
              <a:tr h="2902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Даосизм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267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Название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Дао - «путь вещей»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9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Бог/боги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Пантеон даосизма возглавил Яшмовый владыка (Шан-ди), который почитался как бог неба, высшее божество и отец императоров («сынов неба»). За ним следовали Лао-цзы и творец мира - Пань-гу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https://upload.wikimedia.org/wikipedia/commons/thumb/2/24/Jade_Emperor._Ming_Dynasty.jpg/800px-Jade_Emperor._Ming_Dynasty.jpg" id="296" name="Google Shape;296;p16"/>
          <p:cNvPicPr preferRelativeResize="0"/>
          <p:nvPr/>
        </p:nvPicPr>
        <p:blipFill rotWithShape="1">
          <a:blip r:embed="rId3">
            <a:alphaModFix/>
          </a:blip>
          <a:srcRect b="2382" l="3178" r="3072" t="2144"/>
          <a:stretch/>
        </p:blipFill>
        <p:spPr>
          <a:xfrm>
            <a:off x="240857" y="3645024"/>
            <a:ext cx="2017938" cy="3044009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Ð°Ð½ÑÐ³Ñ â ÐÐ¸ÐºÐ¸Ð¿ÐµÐ´Ð¸Ñ" id="297" name="Google Shape;297;p16"/>
          <p:cNvPicPr preferRelativeResize="0"/>
          <p:nvPr/>
        </p:nvPicPr>
        <p:blipFill rotWithShape="1">
          <a:blip r:embed="rId4">
            <a:alphaModFix/>
          </a:blip>
          <a:srcRect b="0" l="0" r="0" t="30720"/>
          <a:stretch/>
        </p:blipFill>
        <p:spPr>
          <a:xfrm>
            <a:off x="5999756" y="3645024"/>
            <a:ext cx="2845307" cy="3005452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98" name="Google Shape;298;p16"/>
          <p:cNvSpPr txBox="1"/>
          <p:nvPr/>
        </p:nvSpPr>
        <p:spPr>
          <a:xfrm>
            <a:off x="4775619" y="6350479"/>
            <a:ext cx="1224137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Пань-гу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9" name="Google Shape;299;p16"/>
          <p:cNvSpPr txBox="1"/>
          <p:nvPr/>
        </p:nvSpPr>
        <p:spPr>
          <a:xfrm>
            <a:off x="2293070" y="6362667"/>
            <a:ext cx="1224137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Шан-ди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Сущность религии</a:t>
            </a:r>
            <a:endParaRPr b="1" sz="4400">
              <a:solidFill>
                <a:schemeClr val="dk1"/>
              </a:solidFill>
            </a:endParaRPr>
          </a:p>
        </p:txBody>
      </p:sp>
      <p:graphicFrame>
        <p:nvGraphicFramePr>
          <p:cNvPr id="305" name="Google Shape;305;p17"/>
          <p:cNvGraphicFramePr/>
          <p:nvPr/>
        </p:nvGraphicFramePr>
        <p:xfrm>
          <a:off x="215516" y="1556792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{4B82EA2B-9C3C-49BB-BAD3-22116F4A579E}</a:tableStyleId>
              </a:tblPr>
              <a:tblGrid>
                <a:gridCol w="2196250"/>
                <a:gridCol w="6516725"/>
              </a:tblGrid>
              <a:tr h="4233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Даосизм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390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Тексты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«Дао Дэ Цзин» авторства Лао-цзы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85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Символы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Инь и ян - взаимодействие крайних противоположностей: света и тьмы, дня и ночи, солнца и луны, неба и земли, жары и холода, положительного и отрицательного, чётного и не- чётного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442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положе- 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Каждый человек, чтобы стать счастливым, должен встать на путь Дао, попытаться познать Дао и слиться с ним.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Даосизм учит созерцательному отношению к жизни.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Блаженства достигает не тот, кто стремится добрыми дела- ми завоевать расположение Дао, а тот, кто в процессе меди- тации, погружения в свой внутренний мир стремится вслу- шаться в самого себя, а через себя вслушаться и постичь ритм мироздания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img" id="306" name="Google Shape;3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048" y="3429000"/>
            <a:ext cx="476250" cy="47625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Сущность религии</a:t>
            </a:r>
            <a:endParaRPr b="1" sz="4400">
              <a:solidFill>
                <a:schemeClr val="dk1"/>
              </a:solidFill>
            </a:endParaRPr>
          </a:p>
        </p:txBody>
      </p:sp>
      <p:graphicFrame>
        <p:nvGraphicFramePr>
          <p:cNvPr id="312" name="Google Shape;312;p18"/>
          <p:cNvGraphicFramePr/>
          <p:nvPr/>
        </p:nvGraphicFramePr>
        <p:xfrm>
          <a:off x="215516" y="1556793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{4B82EA2B-9C3C-49BB-BAD3-22116F4A579E}</a:tableStyleId>
              </a:tblPr>
              <a:tblGrid>
                <a:gridCol w="2196250"/>
                <a:gridCol w="6516725"/>
              </a:tblGrid>
              <a:tr h="2674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Синтоизм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246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Время появления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 начале нашей эры, с VII−VIII вв. становится национальной и государственной религией Японии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46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Регион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Япония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46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Название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Синто - «путь богов»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46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Бог/боги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Ками - в синтоизме духовная сущность, бог. Их много.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Аматэрасу Омиками - богиня-солнце, одно из главенствую- щих божеств всеяпонского пантеона синто, согласно синто- истским верованиям, прародительница японского импера- торского рода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https://upload.wikimedia.org/wikipedia/commons/thumb/d/d1/Amaterasu_cave_crop.jpg/800px-Amaterasu_cave_crop.jpg" id="313" name="Google Shape;3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516" y="3789040"/>
            <a:ext cx="1538672" cy="2952329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14" name="Google Shape;314;p18"/>
          <p:cNvSpPr txBox="1"/>
          <p:nvPr/>
        </p:nvSpPr>
        <p:spPr>
          <a:xfrm>
            <a:off x="1754188" y="6402815"/>
            <a:ext cx="2241748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Аматэрасу Омиками 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Сущность религии</a:t>
            </a:r>
            <a:endParaRPr b="1" sz="4400">
              <a:solidFill>
                <a:schemeClr val="dk1"/>
              </a:solidFill>
            </a:endParaRPr>
          </a:p>
        </p:txBody>
      </p:sp>
      <p:graphicFrame>
        <p:nvGraphicFramePr>
          <p:cNvPr id="320" name="Google Shape;320;p19"/>
          <p:cNvGraphicFramePr/>
          <p:nvPr/>
        </p:nvGraphicFramePr>
        <p:xfrm>
          <a:off x="215516" y="1556792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{4B82EA2B-9C3C-49BB-BAD3-22116F4A579E}</a:tableStyleId>
              </a:tblPr>
              <a:tblGrid>
                <a:gridCol w="2196250"/>
                <a:gridCol w="6516725"/>
              </a:tblGrid>
              <a:tr h="4781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Синтоизм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441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Тексты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Сборники «Кодзики» и «Нихонги»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096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Символы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Тории (букв. «птичий насест») - ритуальные врата, устанав- ливаемые перед святилищами. Традиционно представляют собой выкрашенные в красный цвет ворота без створок, из двух столбов, соединённых поверху двумя перекладинами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096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положе- 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Основана на анимистических верованиях древних японцев, объектами поклонения являются многочисленные божест- ва и духи умерших. Главным духовным принципом синто является жизнь в согласии с природой и людьми. По пред- ставлениям синто, мир - единая естественная среда, где ка- ми (божества), люди и души умерших живут рядом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img" id="321" name="Google Shape;32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0072" y="3789040"/>
            <a:ext cx="476250" cy="438151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Bodoni"/>
              <a:buNone/>
            </a:pPr>
            <a:r>
              <a:rPr b="1" lang="ru-RU">
                <a:solidFill>
                  <a:schemeClr val="dk1"/>
                </a:solidFill>
              </a:rPr>
              <a:t>План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23" name="Google Shape;123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/>
              <a:t>Сущность религии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ru-RU"/>
              <a:t>Функции религии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Сущность религии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327" name="Google Shape;327;p20"/>
          <p:cNvGrpSpPr/>
          <p:nvPr/>
        </p:nvGrpSpPr>
        <p:grpSpPr>
          <a:xfrm>
            <a:off x="253313" y="1700811"/>
            <a:ext cx="8709381" cy="1656176"/>
            <a:chOff x="1793" y="3"/>
            <a:chExt cx="8709381" cy="1656176"/>
          </a:xfrm>
        </p:grpSpPr>
        <p:sp>
          <p:nvSpPr>
            <p:cNvPr id="328" name="Google Shape;328;p20"/>
            <p:cNvSpPr/>
            <p:nvPr/>
          </p:nvSpPr>
          <p:spPr>
            <a:xfrm>
              <a:off x="4356484" y="566191"/>
              <a:ext cx="3057986" cy="46457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9" name="Google Shape;329;p20"/>
            <p:cNvSpPr/>
            <p:nvPr/>
          </p:nvSpPr>
          <p:spPr>
            <a:xfrm>
              <a:off x="4310763" y="566191"/>
              <a:ext cx="91440" cy="46457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0" name="Google Shape;330;p20"/>
            <p:cNvSpPr/>
            <p:nvPr/>
          </p:nvSpPr>
          <p:spPr>
            <a:xfrm>
              <a:off x="1298497" y="566191"/>
              <a:ext cx="3057986" cy="46457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1" name="Google Shape;331;p20"/>
            <p:cNvSpPr/>
            <p:nvPr/>
          </p:nvSpPr>
          <p:spPr>
            <a:xfrm>
              <a:off x="2680872" y="3"/>
              <a:ext cx="3351223" cy="56618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0"/>
            <p:cNvSpPr txBox="1"/>
            <p:nvPr/>
          </p:nvSpPr>
          <p:spPr>
            <a:xfrm>
              <a:off x="2680872" y="3"/>
              <a:ext cx="3351223" cy="5661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Мировые религии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1793" y="1030769"/>
              <a:ext cx="2593408" cy="62541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0"/>
            <p:cNvSpPr txBox="1"/>
            <p:nvPr/>
          </p:nvSpPr>
          <p:spPr>
            <a:xfrm>
              <a:off x="1793" y="1030769"/>
              <a:ext cx="2593408" cy="6254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буддизм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3059779" y="1030769"/>
              <a:ext cx="2593408" cy="62541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0"/>
            <p:cNvSpPr txBox="1"/>
            <p:nvPr/>
          </p:nvSpPr>
          <p:spPr>
            <a:xfrm>
              <a:off x="3059779" y="1030769"/>
              <a:ext cx="2593408" cy="6254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христианство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6117766" y="1030769"/>
              <a:ext cx="2593408" cy="62541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0"/>
            <p:cNvSpPr txBox="1"/>
            <p:nvPr/>
          </p:nvSpPr>
          <p:spPr>
            <a:xfrm>
              <a:off x="6117766" y="1030769"/>
              <a:ext cx="2593408" cy="6254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ислам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39" name="Google Shape;339;p20"/>
          <p:cNvGrpSpPr/>
          <p:nvPr/>
        </p:nvGrpSpPr>
        <p:grpSpPr>
          <a:xfrm>
            <a:off x="256750" y="3810935"/>
            <a:ext cx="8702507" cy="2620505"/>
            <a:chOff x="5230" y="237919"/>
            <a:chExt cx="8702507" cy="2620505"/>
          </a:xfrm>
        </p:grpSpPr>
        <p:sp>
          <p:nvSpPr>
            <p:cNvPr id="340" name="Google Shape;340;p20"/>
            <p:cNvSpPr/>
            <p:nvPr/>
          </p:nvSpPr>
          <p:spPr>
            <a:xfrm>
              <a:off x="4356484" y="641710"/>
              <a:ext cx="3012141" cy="33391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1" name="Google Shape;341;p20"/>
            <p:cNvSpPr/>
            <p:nvPr/>
          </p:nvSpPr>
          <p:spPr>
            <a:xfrm>
              <a:off x="4310763" y="641710"/>
              <a:ext cx="91440" cy="33391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2" name="Google Shape;342;p20"/>
            <p:cNvSpPr/>
            <p:nvPr/>
          </p:nvSpPr>
          <p:spPr>
            <a:xfrm>
              <a:off x="1344342" y="641710"/>
              <a:ext cx="3012141" cy="33391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3" name="Google Shape;343;p20"/>
            <p:cNvSpPr/>
            <p:nvPr/>
          </p:nvSpPr>
          <p:spPr>
            <a:xfrm>
              <a:off x="2304254" y="237919"/>
              <a:ext cx="4104458" cy="403791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0"/>
            <p:cNvSpPr txBox="1"/>
            <p:nvPr/>
          </p:nvSpPr>
          <p:spPr>
            <a:xfrm>
              <a:off x="2304254" y="237919"/>
              <a:ext cx="4104458" cy="4037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Признаки мировых религий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5230" y="975626"/>
              <a:ext cx="2678225" cy="188279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0"/>
            <p:cNvSpPr txBox="1"/>
            <p:nvPr/>
          </p:nvSpPr>
          <p:spPr>
            <a:xfrm>
              <a:off x="5230" y="975626"/>
              <a:ext cx="2678225" cy="18827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космополитизм </a:t>
              </a: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(греч. kosmopolites – гражда- нин мира) – единство ве- ры ставится выше поли- тического или нацио- нального единства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20"/>
            <p:cNvSpPr/>
            <p:nvPr/>
          </p:nvSpPr>
          <p:spPr>
            <a:xfrm>
              <a:off x="3017371" y="975626"/>
              <a:ext cx="2678225" cy="188279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0"/>
            <p:cNvSpPr txBox="1"/>
            <p:nvPr/>
          </p:nvSpPr>
          <p:spPr>
            <a:xfrm>
              <a:off x="3017371" y="975626"/>
              <a:ext cx="2678225" cy="18827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эгалитарность </a:t>
              </a: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равен- ство верующих перед Бо- гом независимо от их цвета кожи, националь- ности, социального по- ложения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6029512" y="975626"/>
              <a:ext cx="2678225" cy="188279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0"/>
            <p:cNvSpPr txBox="1"/>
            <p:nvPr/>
          </p:nvSpPr>
          <p:spPr>
            <a:xfrm>
              <a:off x="6029512" y="975626"/>
              <a:ext cx="2678225" cy="18827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обещание верующему справедливого к нему отношения в потусто- роннем мире в зависи- мости от его благочестия в земном мире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1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Сущность религии</a:t>
            </a:r>
            <a:endParaRPr b="1" sz="4400">
              <a:solidFill>
                <a:schemeClr val="dk1"/>
              </a:solidFill>
            </a:endParaRPr>
          </a:p>
        </p:txBody>
      </p:sp>
      <p:graphicFrame>
        <p:nvGraphicFramePr>
          <p:cNvPr id="356" name="Google Shape;356;p21"/>
          <p:cNvGraphicFramePr/>
          <p:nvPr/>
        </p:nvGraphicFramePr>
        <p:xfrm>
          <a:off x="215516" y="1556793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{4B82EA2B-9C3C-49BB-BAD3-22116F4A579E}</a:tableStyleId>
              </a:tblPr>
              <a:tblGrid>
                <a:gridCol w="2196250"/>
                <a:gridCol w="6516725"/>
              </a:tblGrid>
              <a:tr h="2483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Буддизм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229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Время появления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VI-V вв. до н. э.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29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Регион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Индия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29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Основатель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Сидхартха Гаутама (Будда)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ÐÐ°ÑÑÐ°Ð¼Ð° ÐÑÐ´Ð´Ð°" id="357" name="Google Shape;35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1791" y="3050312"/>
            <a:ext cx="2542618" cy="362916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8" name="Google Shape;358;p21"/>
          <p:cNvSpPr txBox="1"/>
          <p:nvPr/>
        </p:nvSpPr>
        <p:spPr>
          <a:xfrm>
            <a:off x="3707904" y="6381328"/>
            <a:ext cx="2626938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Сидхарта Гаутама (Будда)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2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Сущность религии</a:t>
            </a:r>
            <a:endParaRPr b="1" sz="4400">
              <a:solidFill>
                <a:schemeClr val="dk1"/>
              </a:solidFill>
            </a:endParaRPr>
          </a:p>
        </p:txBody>
      </p:sp>
      <p:graphicFrame>
        <p:nvGraphicFramePr>
          <p:cNvPr id="364" name="Google Shape;364;p22"/>
          <p:cNvGraphicFramePr/>
          <p:nvPr/>
        </p:nvGraphicFramePr>
        <p:xfrm>
          <a:off x="215516" y="1556792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{4B82EA2B-9C3C-49BB-BAD3-22116F4A579E}</a:tableStyleId>
              </a:tblPr>
              <a:tblGrid>
                <a:gridCol w="2196250"/>
                <a:gridCol w="6516725"/>
              </a:tblGrid>
              <a:tr h="4077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Буддизм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658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Бог/боги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 буддизме нет всемогущего Бога-творца или Бога-личнос- ти. Будда - просветлённый, Будд может быть много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04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положе- 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Четыре Благородные Истины: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1) Существует дуккха («всё есть дуккха») - страдание.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2) У дуккхи есть причина - желание.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3) Существует возможность освободиться от дуккхи.</a:t>
                      </a:r>
                      <a:endParaRPr/>
                    </a:p>
                    <a:p>
                      <a:pPr indent="-266700" lvl="0" marL="2667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4) Существует путь, который ведёт к избавлению от дуккхи (восьмеричный путь, ведущий к нирване).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Сансара - колесо жизни, процесс перерождений. Перерожде-ние зависит от поступков при жизни.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Цель - выйти из полосы перерождений, достигнуть нирва- ны.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Нирвана - прекращение перерождений, абсолютный неру- шимый покой.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Особое внимание: нравственное совершенствование чело- века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3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Сущность религии</a:t>
            </a:r>
            <a:endParaRPr b="1" sz="4400">
              <a:solidFill>
                <a:schemeClr val="dk1"/>
              </a:solidFill>
            </a:endParaRPr>
          </a:p>
        </p:txBody>
      </p:sp>
      <p:graphicFrame>
        <p:nvGraphicFramePr>
          <p:cNvPr id="370" name="Google Shape;370;p23"/>
          <p:cNvGraphicFramePr/>
          <p:nvPr/>
        </p:nvGraphicFramePr>
        <p:xfrm>
          <a:off x="215516" y="1556793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{4B82EA2B-9C3C-49BB-BAD3-22116F4A579E}</a:tableStyleId>
              </a:tblPr>
              <a:tblGrid>
                <a:gridCol w="2196250"/>
                <a:gridCol w="6516725"/>
              </a:tblGrid>
              <a:tr h="2035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Буддизм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187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Особенности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Сами последователи этого учения называли его «Дхарма» (Закон, Учение) или «Буддхадхарма» (Учение Будды). Тер- мин «буддизм» был создан европейцами в XIX в.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00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Символы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Двумя главными символами буддизма служат изображения самого Будды, сидящего в позе Лотоса, и Дхамма чакра (ко- лесо закона)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img" id="371" name="Google Shape;37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016" y="3645024"/>
            <a:ext cx="476250" cy="4572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https://upload.wikimedia.org/wikipedia/commons/thumb/4/4e/Mahabodhitemple.jpg/800px-Mahabodhitemple.jpg" id="372" name="Google Shape;37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3862836"/>
            <a:ext cx="2088232" cy="2785179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73" name="Google Shape;373;p23"/>
          <p:cNvSpPr txBox="1"/>
          <p:nvPr/>
        </p:nvSpPr>
        <p:spPr>
          <a:xfrm>
            <a:off x="2267744" y="5873260"/>
            <a:ext cx="4464496" cy="83099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Храм Махабодхи. Расположен в том месте, где Гаутама Сиддхартха достиг просветления и стал Буддой 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4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Сущность религии</a:t>
            </a:r>
            <a:endParaRPr b="1" sz="4400">
              <a:solidFill>
                <a:schemeClr val="dk1"/>
              </a:solidFill>
            </a:endParaRPr>
          </a:p>
        </p:txBody>
      </p:sp>
      <p:graphicFrame>
        <p:nvGraphicFramePr>
          <p:cNvPr id="379" name="Google Shape;379;p24"/>
          <p:cNvGraphicFramePr/>
          <p:nvPr/>
        </p:nvGraphicFramePr>
        <p:xfrm>
          <a:off x="215516" y="1556793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{4B82EA2B-9C3C-49BB-BAD3-22116F4A579E}</a:tableStyleId>
              </a:tblPr>
              <a:tblGrid>
                <a:gridCol w="2196250"/>
                <a:gridCol w="6516725"/>
              </a:tblGrid>
              <a:tr h="2035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Христианство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187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Время появления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 в. н. э.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00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Регион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Восточная часть Римской империи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00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Основатель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Иисус Христос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Ð¥ÑÐ¸ÑÑÐ¾Ñ ÐÐ°Ð½ÑÐ¾ÐºÑÐ°ÑÐ¾Ñ (Ð¾Ð´Ð½Ð° Ð¸Ð· Ð´ÑÐµÐ²Ð½ÐµÐ¹ÑÐ¸Ñ Ð¸ÐºÐ¾Ð½ Ð¥ÑÐ¸ÑÑÐ°, VI Ð²ÐµÐº, Ð¼Ð¾Ð½Ð°ÑÑÑÑÑ Ð¡Ð²ÑÑÐ¾Ð¹ ÐÐºÐ°ÑÐµÑÐ¸Ð½Ñ)" id="380" name="Google Shape;380;p24"/>
          <p:cNvPicPr preferRelativeResize="0"/>
          <p:nvPr/>
        </p:nvPicPr>
        <p:blipFill rotWithShape="1">
          <a:blip r:embed="rId3">
            <a:alphaModFix/>
          </a:blip>
          <a:srcRect b="2181" l="2172" r="4440" t="2329"/>
          <a:stretch/>
        </p:blipFill>
        <p:spPr>
          <a:xfrm>
            <a:off x="6588224" y="2314838"/>
            <a:ext cx="2304256" cy="4394163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81" name="Google Shape;381;p24"/>
          <p:cNvSpPr txBox="1"/>
          <p:nvPr/>
        </p:nvSpPr>
        <p:spPr>
          <a:xfrm>
            <a:off x="2415164" y="6124226"/>
            <a:ext cx="41406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Христос Пантократор. 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Одна из древнейших икон Христа. VI в. 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5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Сущность религии</a:t>
            </a:r>
            <a:endParaRPr b="1" sz="4400">
              <a:solidFill>
                <a:schemeClr val="dk1"/>
              </a:solidFill>
            </a:endParaRPr>
          </a:p>
        </p:txBody>
      </p:sp>
      <p:graphicFrame>
        <p:nvGraphicFramePr>
          <p:cNvPr id="387" name="Google Shape;387;p25"/>
          <p:cNvGraphicFramePr/>
          <p:nvPr/>
        </p:nvGraphicFramePr>
        <p:xfrm>
          <a:off x="215516" y="1556793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{4B82EA2B-9C3C-49BB-BAD3-22116F4A579E}</a:tableStyleId>
              </a:tblPr>
              <a:tblGrid>
                <a:gridCol w="2196250"/>
                <a:gridCol w="6516725"/>
              </a:tblGrid>
              <a:tr h="2035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Христианство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187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Тексты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Священное Писание (Библия: Ветхий и Новый Заветы).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Священное Предание (сочинения отцов церкви)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00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Бог/боги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Бог, предстающий в трёх ипостасях: Бог-Отец, Бог-Сын, Бог- Святой Дух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00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Направления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Направления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1) католицизм;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2) православие (с 1054 г.);</a:t>
                      </a:r>
                      <a:endParaRPr/>
                    </a:p>
                    <a:p>
                      <a:pPr indent="-266700" lvl="0" marL="2667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3) протестантизм (с Реформации XVI в.) - лютеранство, каль- винизм, англиканство и т. д.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00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Символы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66700" lvl="0" marL="2667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Крест (Распятие) - изображение Распятия Христова</a:t>
                      </a:r>
                      <a:endParaRPr/>
                    </a:p>
                    <a:p>
                      <a:pPr indent="-266700" lvl="0" marL="2667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66700" lvl="0" marL="2667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66700" lvl="0" marL="2667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66700" lvl="0" marL="2667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00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Особенности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Самая крупная мировая религия как по численности при- верженцев, так и по географической распространённости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img" id="388" name="Google Shape;38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048" y="5157192"/>
            <a:ext cx="476250" cy="838201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Сущность религии</a:t>
            </a:r>
            <a:endParaRPr b="1" sz="4400">
              <a:solidFill>
                <a:schemeClr val="dk1"/>
              </a:solidFill>
            </a:endParaRPr>
          </a:p>
        </p:txBody>
      </p:sp>
      <p:graphicFrame>
        <p:nvGraphicFramePr>
          <p:cNvPr id="394" name="Google Shape;394;p26"/>
          <p:cNvGraphicFramePr/>
          <p:nvPr/>
        </p:nvGraphicFramePr>
        <p:xfrm>
          <a:off x="215516" y="1556793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{4B82EA2B-9C3C-49BB-BAD3-22116F4A579E}</a:tableStyleId>
              </a:tblPr>
              <a:tblGrid>
                <a:gridCol w="2196250"/>
                <a:gridCol w="6516725"/>
              </a:tblGrid>
              <a:tr h="2035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Ислам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187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Время появления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VII в. н. э.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00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Регион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Западная Аравия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00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Основатель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Пророк Мухаммед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https://upload.wikimedia.org/wikipedia/commons/0/0d/Maome.jpg" id="395" name="Google Shape;39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6507" y="3212976"/>
            <a:ext cx="5715000" cy="3429001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96" name="Google Shape;396;p26"/>
          <p:cNvSpPr txBox="1"/>
          <p:nvPr/>
        </p:nvSpPr>
        <p:spPr>
          <a:xfrm>
            <a:off x="215516" y="6303423"/>
            <a:ext cx="2980991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Мухаммед читает проповедь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7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Сущность религии</a:t>
            </a:r>
            <a:endParaRPr b="1" sz="4400">
              <a:solidFill>
                <a:schemeClr val="dk1"/>
              </a:solidFill>
            </a:endParaRPr>
          </a:p>
        </p:txBody>
      </p:sp>
      <p:graphicFrame>
        <p:nvGraphicFramePr>
          <p:cNvPr id="402" name="Google Shape;402;p27"/>
          <p:cNvGraphicFramePr/>
          <p:nvPr/>
        </p:nvGraphicFramePr>
        <p:xfrm>
          <a:off x="215516" y="1556793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{4B82EA2B-9C3C-49BB-BAD3-22116F4A579E}</a:tableStyleId>
              </a:tblPr>
              <a:tblGrid>
                <a:gridCol w="2196250"/>
                <a:gridCol w="6516725"/>
              </a:tblGrid>
              <a:tr h="2035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Ислам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187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Название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 переводе с арабского - «покорность»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00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Бог/боги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Аллах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00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Тексты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Коран - священная книга ислама.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Сунна - сборник преданий Символы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00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Символы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Полумесяц и пятиконечная звезда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img" id="403" name="Google Shape;40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016" y="3645024"/>
            <a:ext cx="476250" cy="47625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ÐÐ»Ð°Ð²Ð½Ð°Ñ Ð¼ÑÑÑÐ»ÑÐ¼Ð°Ð½ÑÐºÐ°Ñ ÑÐ²ÑÑÑÐ½Ñ ÐÐ°Ð°Ð±Ð°. Ð¡Ð¿ÑÐ°Ð²ÐºÐ° - Ð ÐÐ ÐÐ¾Ð²Ð¾ÑÑÐ¸, 19.11.2009" id="404" name="Google Shape;40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8104" y="4355594"/>
            <a:ext cx="3399316" cy="2311535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05" name="Google Shape;405;p27"/>
          <p:cNvSpPr txBox="1"/>
          <p:nvPr/>
        </p:nvSpPr>
        <p:spPr>
          <a:xfrm>
            <a:off x="1623308" y="6362109"/>
            <a:ext cx="3884796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Главная мусульманская святыня Кааба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8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Сущность религии</a:t>
            </a:r>
            <a:endParaRPr b="1" sz="4400">
              <a:solidFill>
                <a:schemeClr val="dk1"/>
              </a:solidFill>
            </a:endParaRPr>
          </a:p>
        </p:txBody>
      </p:sp>
      <p:graphicFrame>
        <p:nvGraphicFramePr>
          <p:cNvPr id="411" name="Google Shape;411;p28"/>
          <p:cNvGraphicFramePr/>
          <p:nvPr/>
        </p:nvGraphicFramePr>
        <p:xfrm>
          <a:off x="215516" y="1556793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{4B82EA2B-9C3C-49BB-BAD3-22116F4A579E}</a:tableStyleId>
              </a:tblPr>
              <a:tblGrid>
                <a:gridCol w="1620175"/>
                <a:gridCol w="7092800"/>
              </a:tblGrid>
              <a:tr h="2035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Ислам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187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понятия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Направления - суннизм (90% мусульман) и шиизм.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Святое место: город Мекка, где находится храм Кааба (чёрный ка- мень). Второй святой город - Медина.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Особые нормы: шариат - свод мусульманского права, разработан- ный на основе Корана.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Пять столпов ислама (главных культовых обязанностей):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исповедание веры (шахада);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пятикратная молитва (намаз);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пост в месяц рамадан;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милостыня (закят - в размере 2,5% от дохода);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•паломничество в Мекку (хадж).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Чаще всего шестым столпом ислама называют джихад, обозна- чающий с теологической точки зрения прежде всего «борьбу с собственными страстями»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00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Особенности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Самая молодая мировая религия, вторая по численности после христианства. Из опасения перед идолопоклонством ислам зап- рещает изображать не только Бога, но также людей и животных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9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Функции религии</a:t>
            </a:r>
            <a:endParaRPr b="1" sz="4400">
              <a:solidFill>
                <a:schemeClr val="dk1"/>
              </a:solidFill>
            </a:endParaRPr>
          </a:p>
        </p:txBody>
      </p:sp>
      <p:graphicFrame>
        <p:nvGraphicFramePr>
          <p:cNvPr id="417" name="Google Shape;417;p29"/>
          <p:cNvGraphicFramePr/>
          <p:nvPr/>
        </p:nvGraphicFramePr>
        <p:xfrm>
          <a:off x="215516" y="1556793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{4B82EA2B-9C3C-49BB-BAD3-22116F4A579E}</a:tableStyleId>
              </a:tblPr>
              <a:tblGrid>
                <a:gridCol w="2412275"/>
                <a:gridCol w="6300700"/>
              </a:tblGrid>
              <a:tr h="2035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Функции религии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187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Мировоззренческая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Формирование у человека картины мира, системы взгля- дов на мир и самого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себя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00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Компенсаторная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Создание душевного комфорта, придание чувства защи- щённости, уверенности, утешения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00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Интегративно-ком- муникационная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Объединение верующих,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общение на базе единых ценнос- тей и убеждений, укрепление социальных связей. Религия может и разъединять людей (дезинтеграционная роль), служить поводом для масштабных социальных конфлик- тов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00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Регулятивная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Создание норм и образцов поведения, контроль за их соб- людением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00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Культуротворческая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Накопление и передача культурного опыта от одного по- коления к другому, просвещение, благотворительность, искусство (развитие религиозной музыки, живописи, ар- хитектуры, письменности), поддержание культурно-исто- рических традиций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Сущность религии</a:t>
            </a:r>
            <a:endParaRPr b="1" sz="4400">
              <a:solidFill>
                <a:schemeClr val="dk1"/>
              </a:solidFill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179512" y="1628800"/>
            <a:ext cx="8784976" cy="64807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Религия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 – это система верований в сверхъестественное и связанный с ней культ (особое, специфическое поведение)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179512" y="2420888"/>
            <a:ext cx="8784976" cy="86409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Конфессия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(лат. confessio – исповедание) – это отдельное направление в рамках религии, особенности вероисповедания в пределах определённого религиозного учения</a:t>
            </a:r>
            <a:endParaRPr b="0" i="0" sz="1800" u="none" cap="none" strike="noStrike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131" name="Google Shape;131;p3"/>
          <p:cNvGrpSpPr/>
          <p:nvPr/>
        </p:nvGrpSpPr>
        <p:grpSpPr>
          <a:xfrm>
            <a:off x="181629" y="3692502"/>
            <a:ext cx="8780740" cy="2785362"/>
            <a:chOff x="2117" y="263502"/>
            <a:chExt cx="8780740" cy="2785362"/>
          </a:xfrm>
        </p:grpSpPr>
        <p:sp>
          <p:nvSpPr>
            <p:cNvPr id="132" name="Google Shape;132;p3"/>
            <p:cNvSpPr/>
            <p:nvPr/>
          </p:nvSpPr>
          <p:spPr>
            <a:xfrm>
              <a:off x="4392488" y="1126161"/>
              <a:ext cx="2403777" cy="83436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3" name="Google Shape;133;p3"/>
            <p:cNvSpPr/>
            <p:nvPr/>
          </p:nvSpPr>
          <p:spPr>
            <a:xfrm>
              <a:off x="1988710" y="1126161"/>
              <a:ext cx="2403777" cy="83436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4" name="Google Shape;134;p3"/>
            <p:cNvSpPr/>
            <p:nvPr/>
          </p:nvSpPr>
          <p:spPr>
            <a:xfrm>
              <a:off x="2401703" y="263502"/>
              <a:ext cx="3981568" cy="86265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2401703" y="263502"/>
              <a:ext cx="3981568" cy="8626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Признаки религиозного мировоззрения</a:t>
              </a:r>
              <a:endPara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117" y="1960530"/>
              <a:ext cx="3973185" cy="108833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2117" y="1960530"/>
              <a:ext cx="3973185" cy="10883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представление об удвоении мира – разделении его на профанный (обыденный) и сакральный (священный)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4809672" y="1960530"/>
              <a:ext cx="3973185" cy="108833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4809672" y="1960530"/>
              <a:ext cx="3973185" cy="10883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вера в сакральный мир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Сущность религии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145" name="Google Shape;145;p4"/>
          <p:cNvGrpSpPr/>
          <p:nvPr/>
        </p:nvGrpSpPr>
        <p:grpSpPr>
          <a:xfrm>
            <a:off x="561223" y="1630624"/>
            <a:ext cx="8021552" cy="5036911"/>
            <a:chOff x="309703" y="1824"/>
            <a:chExt cx="8021552" cy="5036911"/>
          </a:xfrm>
        </p:grpSpPr>
        <p:sp>
          <p:nvSpPr>
            <p:cNvPr id="146" name="Google Shape;146;p4"/>
            <p:cNvSpPr/>
            <p:nvPr/>
          </p:nvSpPr>
          <p:spPr>
            <a:xfrm>
              <a:off x="7419277" y="2098169"/>
              <a:ext cx="91440" cy="36382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7" name="Google Shape;147;p4"/>
            <p:cNvSpPr/>
            <p:nvPr/>
          </p:nvSpPr>
          <p:spPr>
            <a:xfrm>
              <a:off x="4320479" y="868082"/>
              <a:ext cx="3144517" cy="3638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8" name="Google Shape;148;p4"/>
            <p:cNvSpPr/>
            <p:nvPr/>
          </p:nvSpPr>
          <p:spPr>
            <a:xfrm>
              <a:off x="5322932" y="2098169"/>
              <a:ext cx="91440" cy="36382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9" name="Google Shape;149;p4"/>
            <p:cNvSpPr/>
            <p:nvPr/>
          </p:nvSpPr>
          <p:spPr>
            <a:xfrm>
              <a:off x="4320479" y="868082"/>
              <a:ext cx="1048172" cy="3638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0" name="Google Shape;150;p4"/>
            <p:cNvSpPr/>
            <p:nvPr/>
          </p:nvSpPr>
          <p:spPr>
            <a:xfrm>
              <a:off x="3226587" y="2098169"/>
              <a:ext cx="91440" cy="36382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1" name="Google Shape;151;p4"/>
            <p:cNvSpPr/>
            <p:nvPr/>
          </p:nvSpPr>
          <p:spPr>
            <a:xfrm>
              <a:off x="3272307" y="868082"/>
              <a:ext cx="1048172" cy="36382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2" name="Google Shape;152;p4"/>
            <p:cNvSpPr/>
            <p:nvPr/>
          </p:nvSpPr>
          <p:spPr>
            <a:xfrm>
              <a:off x="1130242" y="2098169"/>
              <a:ext cx="91440" cy="36382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3" name="Google Shape;153;p4"/>
            <p:cNvSpPr/>
            <p:nvPr/>
          </p:nvSpPr>
          <p:spPr>
            <a:xfrm>
              <a:off x="1175962" y="868082"/>
              <a:ext cx="3144517" cy="36382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4" name="Google Shape;154;p4"/>
            <p:cNvSpPr/>
            <p:nvPr/>
          </p:nvSpPr>
          <p:spPr>
            <a:xfrm>
              <a:off x="2787505" y="1824"/>
              <a:ext cx="3065948" cy="86625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2787505" y="1824"/>
              <a:ext cx="3065948" cy="8662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Ранние религиозные верования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309703" y="1231911"/>
              <a:ext cx="1732516" cy="86625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309703" y="1231911"/>
              <a:ext cx="1732516" cy="8662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фетишизм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309703" y="2461998"/>
              <a:ext cx="1732516" cy="257673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309703" y="2461998"/>
              <a:ext cx="1732516" cy="257673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вера в сверхъ- естественную силу мате- риальных предметов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406049" y="1231911"/>
              <a:ext cx="1732516" cy="86625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4"/>
            <p:cNvSpPr txBox="1"/>
            <p:nvPr/>
          </p:nvSpPr>
          <p:spPr>
            <a:xfrm>
              <a:off x="2406049" y="1231911"/>
              <a:ext cx="1732516" cy="8662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анимизм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406049" y="2461998"/>
              <a:ext cx="1732516" cy="257673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4"/>
            <p:cNvSpPr txBox="1"/>
            <p:nvPr/>
          </p:nvSpPr>
          <p:spPr>
            <a:xfrm>
              <a:off x="2406049" y="2461998"/>
              <a:ext cx="1732516" cy="257673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вера в существование души и духов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4502394" y="1231911"/>
              <a:ext cx="1732516" cy="86625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4"/>
            <p:cNvSpPr txBox="1"/>
            <p:nvPr/>
          </p:nvSpPr>
          <p:spPr>
            <a:xfrm>
              <a:off x="4502394" y="1231911"/>
              <a:ext cx="1732516" cy="8662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тотемизм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4502394" y="2461998"/>
              <a:ext cx="1732516" cy="257673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4"/>
            <p:cNvSpPr txBox="1"/>
            <p:nvPr/>
          </p:nvSpPr>
          <p:spPr>
            <a:xfrm>
              <a:off x="4502394" y="2461998"/>
              <a:ext cx="1732516" cy="257673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представление о сверхъестест- венной связи между группой людей и опре- делённым ви- дом животных, растений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6598739" y="1231911"/>
              <a:ext cx="1732516" cy="866258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4"/>
            <p:cNvSpPr txBox="1"/>
            <p:nvPr/>
          </p:nvSpPr>
          <p:spPr>
            <a:xfrm>
              <a:off x="6598739" y="1231911"/>
              <a:ext cx="1732516" cy="8662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магия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6598739" y="2461998"/>
              <a:ext cx="1732516" cy="257673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4"/>
            <p:cNvSpPr txBox="1"/>
            <p:nvPr/>
          </p:nvSpPr>
          <p:spPr>
            <a:xfrm>
              <a:off x="6598739" y="2461998"/>
              <a:ext cx="1732516" cy="257673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вера в сверхъ- естественные связи между естественными объектами и явлениями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Сущность религии</a:t>
            </a:r>
            <a:endParaRPr b="1" sz="4400">
              <a:solidFill>
                <a:schemeClr val="dk1"/>
              </a:solidFill>
            </a:endParaRPr>
          </a:p>
        </p:txBody>
      </p:sp>
      <p:grpSp>
        <p:nvGrpSpPr>
          <p:cNvPr id="177" name="Google Shape;177;p5"/>
          <p:cNvGrpSpPr/>
          <p:nvPr/>
        </p:nvGrpSpPr>
        <p:grpSpPr>
          <a:xfrm>
            <a:off x="370249" y="1629126"/>
            <a:ext cx="8403501" cy="4191586"/>
            <a:chOff x="190737" y="326"/>
            <a:chExt cx="8403501" cy="4191586"/>
          </a:xfrm>
        </p:grpSpPr>
        <p:sp>
          <p:nvSpPr>
            <p:cNvPr id="178" name="Google Shape;178;p5"/>
            <p:cNvSpPr/>
            <p:nvPr/>
          </p:nvSpPr>
          <p:spPr>
            <a:xfrm>
              <a:off x="7641013" y="2903255"/>
              <a:ext cx="91440" cy="38115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9" name="Google Shape;179;p5"/>
            <p:cNvSpPr/>
            <p:nvPr/>
          </p:nvSpPr>
          <p:spPr>
            <a:xfrm>
              <a:off x="6588651" y="1614597"/>
              <a:ext cx="1098081" cy="38115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0" name="Google Shape;180;p5"/>
            <p:cNvSpPr/>
            <p:nvPr/>
          </p:nvSpPr>
          <p:spPr>
            <a:xfrm>
              <a:off x="5444849" y="2903255"/>
              <a:ext cx="91440" cy="38115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1" name="Google Shape;181;p5"/>
            <p:cNvSpPr/>
            <p:nvPr/>
          </p:nvSpPr>
          <p:spPr>
            <a:xfrm>
              <a:off x="5490569" y="1614597"/>
              <a:ext cx="1098081" cy="38115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2" name="Google Shape;182;p5"/>
            <p:cNvSpPr/>
            <p:nvPr/>
          </p:nvSpPr>
          <p:spPr>
            <a:xfrm>
              <a:off x="4392488" y="647496"/>
              <a:ext cx="2196163" cy="38115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3" name="Google Shape;183;p5"/>
            <p:cNvSpPr/>
            <p:nvPr/>
          </p:nvSpPr>
          <p:spPr>
            <a:xfrm>
              <a:off x="3248686" y="2903255"/>
              <a:ext cx="91440" cy="38115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4" name="Google Shape;184;p5"/>
            <p:cNvSpPr/>
            <p:nvPr/>
          </p:nvSpPr>
          <p:spPr>
            <a:xfrm>
              <a:off x="2196324" y="1614597"/>
              <a:ext cx="1098081" cy="38115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5" name="Google Shape;185;p5"/>
            <p:cNvSpPr/>
            <p:nvPr/>
          </p:nvSpPr>
          <p:spPr>
            <a:xfrm>
              <a:off x="1052522" y="2903255"/>
              <a:ext cx="91440" cy="38115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6" name="Google Shape;186;p5"/>
            <p:cNvSpPr/>
            <p:nvPr/>
          </p:nvSpPr>
          <p:spPr>
            <a:xfrm>
              <a:off x="1098242" y="1614597"/>
              <a:ext cx="1098081" cy="38115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DC5C0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7" name="Google Shape;187;p5"/>
            <p:cNvSpPr/>
            <p:nvPr/>
          </p:nvSpPr>
          <p:spPr>
            <a:xfrm>
              <a:off x="2196324" y="647496"/>
              <a:ext cx="2196163" cy="38115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38100">
              <a:solidFill>
                <a:srgbClr val="C1520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8" name="Google Shape;188;p5"/>
            <p:cNvSpPr/>
            <p:nvPr/>
          </p:nvSpPr>
          <p:spPr>
            <a:xfrm>
              <a:off x="2964727" y="326"/>
              <a:ext cx="2855520" cy="647169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5"/>
            <p:cNvSpPr txBox="1"/>
            <p:nvPr/>
          </p:nvSpPr>
          <p:spPr>
            <a:xfrm>
              <a:off x="2964727" y="326"/>
              <a:ext cx="2855520" cy="6471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Виды религий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501802" y="1028648"/>
              <a:ext cx="3389043" cy="585949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5"/>
            <p:cNvSpPr txBox="1"/>
            <p:nvPr/>
          </p:nvSpPr>
          <p:spPr>
            <a:xfrm>
              <a:off x="501802" y="1028648"/>
              <a:ext cx="3389043" cy="5859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 количеству богов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190737" y="1995749"/>
              <a:ext cx="1815011" cy="907505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5"/>
            <p:cNvSpPr txBox="1"/>
            <p:nvPr/>
          </p:nvSpPr>
          <p:spPr>
            <a:xfrm>
              <a:off x="190737" y="1995749"/>
              <a:ext cx="1815011" cy="9075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монотеизм    (Бог один)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190737" y="3284407"/>
              <a:ext cx="1815011" cy="907505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5"/>
            <p:cNvSpPr txBox="1"/>
            <p:nvPr/>
          </p:nvSpPr>
          <p:spPr>
            <a:xfrm>
              <a:off x="190737" y="3284407"/>
              <a:ext cx="1815011" cy="9075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иудаизм, христианство, ислам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2386900" y="1995749"/>
              <a:ext cx="1815011" cy="907505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5"/>
            <p:cNvSpPr txBox="1"/>
            <p:nvPr/>
          </p:nvSpPr>
          <p:spPr>
            <a:xfrm>
              <a:off x="2386900" y="1995749"/>
              <a:ext cx="1815011" cy="9075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политеизм (богов много)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2386900" y="3284407"/>
              <a:ext cx="1815011" cy="907505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5"/>
            <p:cNvSpPr txBox="1"/>
            <p:nvPr/>
          </p:nvSpPr>
          <p:spPr>
            <a:xfrm>
              <a:off x="2386900" y="3284407"/>
              <a:ext cx="1815011" cy="9075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язычество, индуизм, синтоизм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4894129" y="1028648"/>
              <a:ext cx="3389043" cy="585949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5"/>
            <p:cNvSpPr txBox="1"/>
            <p:nvPr/>
          </p:nvSpPr>
          <p:spPr>
            <a:xfrm>
              <a:off x="4894129" y="1028648"/>
              <a:ext cx="3389043" cy="5859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 распространённости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4583064" y="1995749"/>
              <a:ext cx="1815011" cy="907505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5"/>
            <p:cNvSpPr txBox="1"/>
            <p:nvPr/>
          </p:nvSpPr>
          <p:spPr>
            <a:xfrm>
              <a:off x="4583064" y="1995749"/>
              <a:ext cx="1815011" cy="9075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национальные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4583064" y="3284407"/>
              <a:ext cx="1815011" cy="907505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5"/>
            <p:cNvSpPr txBox="1"/>
            <p:nvPr/>
          </p:nvSpPr>
          <p:spPr>
            <a:xfrm>
              <a:off x="4583064" y="3284407"/>
              <a:ext cx="1815011" cy="9075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иудаизм, синтоизм, индуизм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779227" y="1995749"/>
              <a:ext cx="1815011" cy="907505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5"/>
            <p:cNvSpPr txBox="1"/>
            <p:nvPr/>
          </p:nvSpPr>
          <p:spPr>
            <a:xfrm>
              <a:off x="6779227" y="1995749"/>
              <a:ext cx="1815011" cy="9075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мировые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6779227" y="3284407"/>
              <a:ext cx="1815011" cy="907505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5"/>
            <p:cNvSpPr txBox="1"/>
            <p:nvPr/>
          </p:nvSpPr>
          <p:spPr>
            <a:xfrm>
              <a:off x="6779227" y="3284407"/>
              <a:ext cx="1815011" cy="9075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буддизм, христианство, ислам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10" name="Google Shape;210;p5"/>
          <p:cNvGrpSpPr/>
          <p:nvPr/>
        </p:nvGrpSpPr>
        <p:grpSpPr>
          <a:xfrm>
            <a:off x="2051720" y="5949280"/>
            <a:ext cx="2745305" cy="788750"/>
            <a:chOff x="2109663" y="3451371"/>
            <a:chExt cx="1740076" cy="870038"/>
          </a:xfrm>
        </p:grpSpPr>
        <p:sp>
          <p:nvSpPr>
            <p:cNvPr id="211" name="Google Shape;211;p5"/>
            <p:cNvSpPr/>
            <p:nvPr/>
          </p:nvSpPr>
          <p:spPr>
            <a:xfrm>
              <a:off x="2109663" y="3451371"/>
              <a:ext cx="1740076" cy="870038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2109663" y="3451371"/>
              <a:ext cx="1740076" cy="870038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Пантеон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– группа богов, принадлежащих к одной религии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Сущность религии</a:t>
            </a:r>
            <a:endParaRPr b="1" sz="4400">
              <a:solidFill>
                <a:schemeClr val="dk1"/>
              </a:solidFill>
            </a:endParaRPr>
          </a:p>
        </p:txBody>
      </p:sp>
      <p:graphicFrame>
        <p:nvGraphicFramePr>
          <p:cNvPr id="218" name="Google Shape;218;p6"/>
          <p:cNvGraphicFramePr/>
          <p:nvPr/>
        </p:nvGraphicFramePr>
        <p:xfrm>
          <a:off x="215516" y="1556792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{4B82EA2B-9C3C-49BB-BAD3-22116F4A579E}</a:tableStyleId>
              </a:tblPr>
              <a:tblGrid>
                <a:gridCol w="2196250"/>
                <a:gridCol w="6516725"/>
              </a:tblGrid>
              <a:tr h="5224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Индуизм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1101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Время появления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Индуизм уходит своими корнями в ведийскую, хараппскую и дравидийскую цивилизации, из-за чего его называют древнейшей в мире религией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440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Регион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Индия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771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Название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Санатана-дхарма - в переводе означает «вечная религия», «вечный путь», «вечный закон»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771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Тексты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Веды, Упанишады, Пураны, эпосы «Рамаяна» и «Махабхара- та» (частью которой является «Бхагавадгита»)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432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Символы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Ом или Аум - сакральный звук, изначальная мантра, «слово силы»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https://upload.wikimedia.org/wikipedia/commons/thumb/b/b7/Om_symbol.svg/180px-Om_symbol.svg.png" id="219" name="Google Shape;2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3848" y="5517232"/>
            <a:ext cx="836221" cy="86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Сущность религии</a:t>
            </a:r>
            <a:endParaRPr b="1" sz="4400">
              <a:solidFill>
                <a:schemeClr val="dk1"/>
              </a:solidFill>
            </a:endParaRPr>
          </a:p>
        </p:txBody>
      </p:sp>
      <p:graphicFrame>
        <p:nvGraphicFramePr>
          <p:cNvPr id="225" name="Google Shape;225;p7"/>
          <p:cNvGraphicFramePr/>
          <p:nvPr/>
        </p:nvGraphicFramePr>
        <p:xfrm>
          <a:off x="215516" y="1556793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{4B82EA2B-9C3C-49BB-BAD3-22116F4A579E}</a:tableStyleId>
              </a:tblPr>
              <a:tblGrid>
                <a:gridCol w="2196250"/>
                <a:gridCol w="6516725"/>
              </a:tblGrid>
              <a:tr h="2239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Индуизм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472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Бог/боги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Тримурти - триада, объединяющая трёх главных божеств индуистского пантеона (Брахму-Создателя, Вишну-Храните- ля и Шиву-Разрушителя) в единое целое, представляющее собой духовное начало, - Брахмана. Само понятие тримурти часто трактуется как триединое божество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https://i.goldvoice.club/cache/9c3/9c313cdbb66e4ef17dcf7669f88a8ed0_0x0w.jpg" id="226" name="Google Shape;22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2404" y="3573016"/>
            <a:ext cx="5408801" cy="3042451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27" name="Google Shape;227;p7"/>
          <p:cNvSpPr txBox="1"/>
          <p:nvPr/>
        </p:nvSpPr>
        <p:spPr>
          <a:xfrm>
            <a:off x="1257641" y="6276913"/>
            <a:ext cx="2174763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Брахма, Вишну, Шива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Сущность религии</a:t>
            </a:r>
            <a:endParaRPr b="1" sz="4400">
              <a:solidFill>
                <a:schemeClr val="dk1"/>
              </a:solidFill>
            </a:endParaRPr>
          </a:p>
        </p:txBody>
      </p:sp>
      <p:graphicFrame>
        <p:nvGraphicFramePr>
          <p:cNvPr id="233" name="Google Shape;233;p8"/>
          <p:cNvGraphicFramePr/>
          <p:nvPr/>
        </p:nvGraphicFramePr>
        <p:xfrm>
          <a:off x="215516" y="1556792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{4B82EA2B-9C3C-49BB-BAD3-22116F4A579E}</a:tableStyleId>
              </a:tblPr>
              <a:tblGrid>
                <a:gridCol w="1332150"/>
                <a:gridCol w="7380825"/>
              </a:tblGrid>
              <a:tr h="4095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Индуизм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463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понятия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Типичными для индуизма являются такие религиозные положения, как: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Дхарма - морально-нравственный долг, этическое обязательство.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Карма - вера в то, что порядок перерождений определяется совер- шёнными при жизни поступками и их последствиями.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Сансара - круговорот рождения и смерти, вера в перевоплощение ду- ши после смерти в тела животных, людей, богов.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Майя - особая сила или энергия, которая одновременно скрывает ис- тинную природу мира и обеспечивает многообразие его проявле- ний.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Мокша - освобождение из круговорота рождений и смертей и всех страданий и ограничений материального существования.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Йога - совокупность различных духовных, психических и физичес- ких практик, нацеленных на управление психическими и физиоло- гическими функциями организма с целью достижения индивидуу- мом возвышенного духовного и психического состояния.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/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odoni"/>
              <a:buNone/>
            </a:pPr>
            <a:r>
              <a:rPr b="1" lang="ru-RU" sz="4400">
                <a:solidFill>
                  <a:schemeClr val="dk1"/>
                </a:solidFill>
              </a:rPr>
              <a:t>Сущность религии</a:t>
            </a:r>
            <a:endParaRPr b="1" sz="4400">
              <a:solidFill>
                <a:schemeClr val="dk1"/>
              </a:solidFill>
            </a:endParaRPr>
          </a:p>
        </p:txBody>
      </p:sp>
      <p:graphicFrame>
        <p:nvGraphicFramePr>
          <p:cNvPr id="239" name="Google Shape;239;p9"/>
          <p:cNvGraphicFramePr/>
          <p:nvPr/>
        </p:nvGraphicFramePr>
        <p:xfrm>
          <a:off x="215516" y="1556793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{4B82EA2B-9C3C-49BB-BAD3-22116F4A579E}</a:tableStyleId>
              </a:tblPr>
              <a:tblGrid>
                <a:gridCol w="2196250"/>
                <a:gridCol w="6516725"/>
              </a:tblGrid>
              <a:tr h="2015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Индуизм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425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Особенности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 индуизма не было основателя, в нём отсутствуют единая система верований и общая доктрина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70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Последователи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Индуизм исповедуют около 1 млрд человек - это третья по числу последователей религия в мире после христианства и ислама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https://upload.wikimedia.org/wikipedia/commons/thumb/6/66/Yogyakarta_Indonesia_Prambanan-temple-complex-02.jpg/1920px-Yogyakarta_Indonesia_Prambanan-temple-complex-02.jpg" id="240" name="Google Shape;24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9445" y="3604224"/>
            <a:ext cx="6045109" cy="2817903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41" name="Google Shape;241;p9"/>
          <p:cNvSpPr txBox="1"/>
          <p:nvPr/>
        </p:nvSpPr>
        <p:spPr>
          <a:xfrm>
            <a:off x="1223627" y="6422127"/>
            <a:ext cx="6696743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Прамбанан - индуистский храмовый комплекс на о. Ява (Индонезия)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Decatur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catur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2012-05-11T17:12:37Z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22.04.2021</vt:lpwstr>
  </property>
</Properties>
</file>