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+WcqCAVcxe34+qN0ND1BkK994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6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16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6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16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16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6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1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16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1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27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7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27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19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0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0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0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0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0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0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0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0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0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2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5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5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5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759125" y="2592151"/>
            <a:ext cx="6079825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МОРАЛЬ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759125" y="3363877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mages.onlinetestpad.com/65/e8/e6b0e6144ddaa5903b8674af2830.jpg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11057" r="19195" t="0"/>
          <a:stretch/>
        </p:blipFill>
        <p:spPr>
          <a:xfrm>
            <a:off x="6318727" y="1310656"/>
            <a:ext cx="5873273" cy="421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Этика как теория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9" name="Google Shape;279;p10"/>
          <p:cNvGrpSpPr/>
          <p:nvPr/>
        </p:nvGrpSpPr>
        <p:grpSpPr>
          <a:xfrm>
            <a:off x="1104899" y="1414732"/>
            <a:ext cx="5966299" cy="948906"/>
            <a:chOff x="3349" y="1954098"/>
            <a:chExt cx="3801423" cy="862072"/>
          </a:xfrm>
        </p:grpSpPr>
        <p:sp>
          <p:nvSpPr>
            <p:cNvPr id="280" name="Google Shape;280;p1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Этика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(др.-греч. ἦθος - этос, т.е. «нрав», «обычай») - это философская дисциплина, предметом теоретического осмысления которой является мораль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ÑÑÑ ÐÑÐ¸ÑÑÐ¾ÑÐµÐ»Ñ. Ð Ð¸Ð¼ÑÐºÐ°Ñ ÐºÐ¾Ð¿Ð¸Ñ Ð³ÑÐµÑÐµÑÐºÐ¾Ð³Ð¾ Ð±ÑÐ¾Ð½Ð·Ð¾Ð²Ð¾Ð³Ð¾ Ð¾ÑÐ¸Ð³Ð¸Ð½Ð°Ð»Ð° (Ð¿Ð¾ÑÐ»Ðµ 330 Ð³. Ð´Ð¾ Ð½. Ñ.). ÐÐ²ÑÐ¾Ñ Ð¾ÑÐ¸Ð³Ð¸Ð½Ð°Ð»Ð° â ÐÐ¸ÑÐ¸Ð¿Ð¿" id="282" name="Google Shape;2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464" y="1414732"/>
            <a:ext cx="3918118" cy="52453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3" name="Google Shape;283;p10"/>
          <p:cNvSpPr txBox="1"/>
          <p:nvPr/>
        </p:nvSpPr>
        <p:spPr>
          <a:xfrm>
            <a:off x="3655961" y="6321558"/>
            <a:ext cx="351150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 (384-322 гг. до н.э.)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4" name="Google Shape;284;p10"/>
          <p:cNvGrpSpPr/>
          <p:nvPr/>
        </p:nvGrpSpPr>
        <p:grpSpPr>
          <a:xfrm>
            <a:off x="1104899" y="2542398"/>
            <a:ext cx="5966299" cy="1391247"/>
            <a:chOff x="3349" y="1954098"/>
            <a:chExt cx="3801423" cy="862072"/>
          </a:xfrm>
        </p:grpSpPr>
        <p:sp>
          <p:nvSpPr>
            <p:cNvPr id="285" name="Google Shape;285;p1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Древнегреческий философ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Аристотель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сформулировал прилагательное «этический», отнеся его к группе чело- веческих качеств, которые он назвал этическими добро- детелями. Сделав их предметом теоретического осмыс- ления, он назвал эту новую науку этикой.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Этика как теория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2" name="Google Shape;292;p11"/>
          <p:cNvGrpSpPr/>
          <p:nvPr/>
        </p:nvGrpSpPr>
        <p:grpSpPr>
          <a:xfrm>
            <a:off x="2223380" y="1612755"/>
            <a:ext cx="7982813" cy="4817603"/>
            <a:chOff x="5037" y="155370"/>
            <a:chExt cx="7982813" cy="4817603"/>
          </a:xfrm>
        </p:grpSpPr>
        <p:sp>
          <p:nvSpPr>
            <p:cNvPr id="293" name="Google Shape;293;p11"/>
            <p:cNvSpPr/>
            <p:nvPr/>
          </p:nvSpPr>
          <p:spPr>
            <a:xfrm>
              <a:off x="6142359" y="2924854"/>
              <a:ext cx="91440" cy="7837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1"/>
            <p:cNvSpPr/>
            <p:nvPr/>
          </p:nvSpPr>
          <p:spPr>
            <a:xfrm>
              <a:off x="3996444" y="900563"/>
              <a:ext cx="2191635" cy="7837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1"/>
            <p:cNvSpPr/>
            <p:nvPr/>
          </p:nvSpPr>
          <p:spPr>
            <a:xfrm>
              <a:off x="1759088" y="2924854"/>
              <a:ext cx="91440" cy="78372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1"/>
            <p:cNvSpPr/>
            <p:nvPr/>
          </p:nvSpPr>
          <p:spPr>
            <a:xfrm>
              <a:off x="1804808" y="900563"/>
              <a:ext cx="2191635" cy="78372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1"/>
            <p:cNvSpPr/>
            <p:nvPr/>
          </p:nvSpPr>
          <p:spPr>
            <a:xfrm>
              <a:off x="2632480" y="155370"/>
              <a:ext cx="2727927" cy="7451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2632480" y="155370"/>
              <a:ext cx="2727927" cy="745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Этика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037" y="1684289"/>
              <a:ext cx="3599543" cy="124056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5037" y="1684289"/>
              <a:ext cx="3599543" cy="1240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философская дисциплина, предметом исследования которой являются нравственность и мораль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037" y="3708580"/>
              <a:ext cx="3599543" cy="126439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66760" y="3770303"/>
              <a:ext cx="3476097" cy="1140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этические учения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88307" y="1684289"/>
              <a:ext cx="3599543" cy="124056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4388307" y="1684289"/>
              <a:ext cx="3599543" cy="1240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моральных и нравст- венных норм определённой социальной группы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4388307" y="3708580"/>
              <a:ext cx="3599543" cy="126439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4450030" y="3770303"/>
              <a:ext cx="3476097" cy="1140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профессиональная этика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07" name="Google Shape;307;p11"/>
          <p:cNvSpPr/>
          <p:nvPr/>
        </p:nvSpPr>
        <p:spPr>
          <a:xfrm>
            <a:off x="3802519" y="4353481"/>
            <a:ext cx="432048" cy="864096"/>
          </a:xfrm>
          <a:prstGeom prst="downArrow">
            <a:avLst>
              <a:gd fmla="val 50000" name="adj1"/>
              <a:gd fmla="val 8713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8195007" y="4353481"/>
            <a:ext cx="432048" cy="864096"/>
          </a:xfrm>
          <a:prstGeom prst="downArrow">
            <a:avLst>
              <a:gd fmla="val 50000" name="adj1"/>
              <a:gd fmla="val 8713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Этика как теория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4" name="Google Shape;314;p12"/>
          <p:cNvGrpSpPr/>
          <p:nvPr/>
        </p:nvGrpSpPr>
        <p:grpSpPr>
          <a:xfrm>
            <a:off x="1347074" y="1459259"/>
            <a:ext cx="9496336" cy="5255146"/>
            <a:chOff x="242173" y="718"/>
            <a:chExt cx="9496336" cy="5255146"/>
          </a:xfrm>
        </p:grpSpPr>
        <p:sp>
          <p:nvSpPr>
            <p:cNvPr id="315" name="Google Shape;315;p12"/>
            <p:cNvSpPr/>
            <p:nvPr/>
          </p:nvSpPr>
          <p:spPr>
            <a:xfrm>
              <a:off x="4121585" y="4772216"/>
              <a:ext cx="57456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4394502" y="4803572"/>
              <a:ext cx="28728" cy="2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1118029" y="2628291"/>
              <a:ext cx="574562" cy="21896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1348716" y="3666519"/>
              <a:ext cx="113188" cy="113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4121585" y="3677394"/>
              <a:ext cx="57456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 txBox="1"/>
            <p:nvPr/>
          </p:nvSpPr>
          <p:spPr>
            <a:xfrm>
              <a:off x="4394502" y="3708750"/>
              <a:ext cx="28728" cy="2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1118029" y="2628291"/>
              <a:ext cx="574562" cy="10948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 txBox="1"/>
            <p:nvPr/>
          </p:nvSpPr>
          <p:spPr>
            <a:xfrm>
              <a:off x="1374400" y="3144792"/>
              <a:ext cx="61821" cy="61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4121585" y="2582572"/>
              <a:ext cx="57456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4394502" y="2613927"/>
              <a:ext cx="28728" cy="2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1118029" y="2582572"/>
              <a:ext cx="57456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390947" y="2613927"/>
              <a:ext cx="28728" cy="2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4121585" y="1487749"/>
              <a:ext cx="57456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4394502" y="1519105"/>
              <a:ext cx="28728" cy="2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1118029" y="1533469"/>
              <a:ext cx="574562" cy="109482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1374400" y="2049970"/>
              <a:ext cx="61821" cy="61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4121585" y="392927"/>
              <a:ext cx="57456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2"/>
            <p:cNvSpPr txBox="1"/>
            <p:nvPr/>
          </p:nvSpPr>
          <p:spPr>
            <a:xfrm>
              <a:off x="4394502" y="424283"/>
              <a:ext cx="28728" cy="28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1118029" y="438647"/>
              <a:ext cx="574562" cy="21896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1348716" y="1476875"/>
              <a:ext cx="113188" cy="113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 rot="-5400000">
              <a:off x="-796065" y="2190363"/>
              <a:ext cx="295233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2"/>
            <p:cNvSpPr txBox="1"/>
            <p:nvPr/>
          </p:nvSpPr>
          <p:spPr>
            <a:xfrm rot="-5400000">
              <a:off x="-796065" y="2190363"/>
              <a:ext cx="295233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Этические учения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1692592" y="718"/>
              <a:ext cx="242899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1692592" y="718"/>
              <a:ext cx="242899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эвдемонизм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4696147" y="718"/>
              <a:ext cx="504236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4696147" y="718"/>
              <a:ext cx="504236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стремление к счастью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692592" y="1095540"/>
              <a:ext cx="242899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1692592" y="1095540"/>
              <a:ext cx="242899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гедонизм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4696147" y="1095540"/>
              <a:ext cx="504236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4696147" y="1095540"/>
              <a:ext cx="504236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получение наслаждения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1692592" y="2190363"/>
              <a:ext cx="242899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1692592" y="2190363"/>
              <a:ext cx="242899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утилитаризм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4696147" y="2190363"/>
              <a:ext cx="504236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4696147" y="2190363"/>
              <a:ext cx="504236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личная выгода и польза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692592" y="3285185"/>
              <a:ext cx="242899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1692592" y="3285185"/>
              <a:ext cx="242899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ригоризм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4696147" y="3285185"/>
              <a:ext cx="504236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4696147" y="3285185"/>
              <a:ext cx="504236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служение долгу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692592" y="4380007"/>
              <a:ext cx="242899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1692592" y="4380007"/>
              <a:ext cx="242899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перфекционизм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4696147" y="4380007"/>
              <a:ext cx="5042362" cy="8758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4696147" y="4380007"/>
              <a:ext cx="5042362" cy="875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стремление к совершенству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Этика как теория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2" name="Google Shape;362;p13"/>
          <p:cNvGrpSpPr/>
          <p:nvPr/>
        </p:nvGrpSpPr>
        <p:grpSpPr>
          <a:xfrm>
            <a:off x="-350466" y="592031"/>
            <a:ext cx="10044704" cy="7000073"/>
            <a:chOff x="-5876274" y="-899860"/>
            <a:chExt cx="10044704" cy="7000073"/>
          </a:xfrm>
        </p:grpSpPr>
        <p:sp>
          <p:nvSpPr>
            <p:cNvPr id="363" name="Google Shape;363;p13"/>
            <p:cNvSpPr/>
            <p:nvPr/>
          </p:nvSpPr>
          <p:spPr>
            <a:xfrm>
              <a:off x="-5876274" y="-899860"/>
              <a:ext cx="7000073" cy="7000073"/>
            </a:xfrm>
            <a:prstGeom prst="blockArc">
              <a:avLst>
                <a:gd fmla="val 18900000" name="adj1"/>
                <a:gd fmla="val 2700000" name="adj2"/>
                <a:gd fmla="val 309" name="adj3"/>
              </a:avLst>
            </a:pr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64804" y="236408"/>
              <a:ext cx="3803626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364804" y="236408"/>
              <a:ext cx="3803626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медицинская 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69424" y="177332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92793" y="945736"/>
              <a:ext cx="3375637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 txBox="1"/>
            <p:nvPr/>
          </p:nvSpPr>
          <p:spPr>
            <a:xfrm>
              <a:off x="792793" y="945736"/>
              <a:ext cx="3375637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педагогическая 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97413" y="886660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027329" y="1654543"/>
              <a:ext cx="3141101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1027329" y="1654543"/>
              <a:ext cx="3141101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юридическая 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31949" y="1595467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102214" y="2363872"/>
              <a:ext cx="3066216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1102214" y="2363872"/>
              <a:ext cx="3066216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научная 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806834" y="2304796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027329" y="3073200"/>
              <a:ext cx="3141101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1027329" y="3073200"/>
              <a:ext cx="3141101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журналистская 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31949" y="3014124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92793" y="3782007"/>
              <a:ext cx="3375637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792793" y="3782007"/>
              <a:ext cx="3375637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инженерная 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497413" y="3722931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364804" y="4491336"/>
              <a:ext cx="3803626" cy="472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364804" y="4491336"/>
              <a:ext cx="3803626" cy="472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75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биоэтика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9424" y="4432260"/>
              <a:ext cx="590759" cy="590759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>
            <a:off x="1457864" y="2587787"/>
            <a:ext cx="4716016" cy="3024336"/>
            <a:chOff x="754386" y="2363872"/>
            <a:chExt cx="5070228" cy="472607"/>
          </a:xfrm>
        </p:grpSpPr>
        <p:sp>
          <p:nvSpPr>
            <p:cNvPr id="386" name="Google Shape;386;p13"/>
            <p:cNvSpPr/>
            <p:nvPr/>
          </p:nvSpPr>
          <p:spPr>
            <a:xfrm>
              <a:off x="1102214" y="2363872"/>
              <a:ext cx="4722400" cy="4726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754386" y="2363872"/>
              <a:ext cx="5070228" cy="4726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3500" lIns="375125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Особые моральные нормы в определённых видах человеческой деятельности (профессиональная этика)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394" name="Google Shape;394;p14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§19.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5" name="Google Shape;3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Сущность моральной регуляции общественной жизни. Нормы морали.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Динамика моральных норм и идеалов.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«Золотое правило» нравственности.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Этика как теория морали.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моральной регуляции общественной жизни. Нормы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1104899" y="1470062"/>
            <a:ext cx="5957689" cy="962587"/>
            <a:chOff x="3349" y="1954098"/>
            <a:chExt cx="3801423" cy="862072"/>
          </a:xfrm>
        </p:grpSpPr>
        <p:sp>
          <p:nvSpPr>
            <p:cNvPr id="140" name="Google Shape;140;p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moralis – касающийся нравов) - это меха- низм регуляции социальной жизни, основанный на при- нятых в том или ином обществе правилах поведения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upload.wikimedia.org/wikipedia/commons/9/9a/M-T-Cicero.jpg"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9412" y="1440611"/>
            <a:ext cx="3946170" cy="53042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3543917" y="6406288"/>
            <a:ext cx="359549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Цицерон (106-43 гг. до н.э.)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4" name="Google Shape;144;p3"/>
          <p:cNvGrpSpPr/>
          <p:nvPr/>
        </p:nvGrpSpPr>
        <p:grpSpPr>
          <a:xfrm>
            <a:off x="1104898" y="2613302"/>
            <a:ext cx="5957689" cy="648072"/>
            <a:chOff x="3349" y="1954098"/>
            <a:chExt cx="3801423" cy="862072"/>
          </a:xfrm>
        </p:grpSpPr>
        <p:sp>
          <p:nvSpPr>
            <p:cNvPr id="145" name="Google Shape;145;p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Термин ввёл в оборот древнеримский философ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Цицерон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в I в. до н.э.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моральной регуляции общественной жизни. Нормы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2099333" y="1736787"/>
            <a:ext cx="7991814" cy="4552285"/>
            <a:chOff x="536" y="288029"/>
            <a:chExt cx="7991814" cy="4552285"/>
          </a:xfrm>
        </p:grpSpPr>
        <p:sp>
          <p:nvSpPr>
            <p:cNvPr id="153" name="Google Shape;153;p4"/>
            <p:cNvSpPr/>
            <p:nvPr/>
          </p:nvSpPr>
          <p:spPr>
            <a:xfrm>
              <a:off x="6778237" y="2717587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4" name="Google Shape;154;p4"/>
            <p:cNvSpPr/>
            <p:nvPr/>
          </p:nvSpPr>
          <p:spPr>
            <a:xfrm>
              <a:off x="3996443" y="1058468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5" name="Google Shape;155;p4"/>
            <p:cNvSpPr/>
            <p:nvPr/>
          </p:nvSpPr>
          <p:spPr>
            <a:xfrm>
              <a:off x="3950724" y="2717587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6" name="Google Shape;156;p4"/>
            <p:cNvSpPr/>
            <p:nvPr/>
          </p:nvSpPr>
          <p:spPr>
            <a:xfrm>
              <a:off x="3950723" y="1058468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7" name="Google Shape;157;p4"/>
            <p:cNvSpPr/>
            <p:nvPr/>
          </p:nvSpPr>
          <p:spPr>
            <a:xfrm>
              <a:off x="1123210" y="2717587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8" name="Google Shape;158;p4"/>
            <p:cNvSpPr/>
            <p:nvPr/>
          </p:nvSpPr>
          <p:spPr>
            <a:xfrm>
              <a:off x="1168930" y="1058468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9" name="Google Shape;159;p4"/>
            <p:cNvSpPr/>
            <p:nvPr/>
          </p:nvSpPr>
          <p:spPr>
            <a:xfrm>
              <a:off x="2376267" y="288029"/>
              <a:ext cx="3240353" cy="7704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2376267" y="288029"/>
              <a:ext cx="3240353" cy="7704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морали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36" y="15491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536" y="1549194"/>
              <a:ext cx="2336787" cy="1168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ценности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36" y="3208313"/>
              <a:ext cx="2336787" cy="16320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80204" y="3287981"/>
              <a:ext cx="2177451" cy="14726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представления о том, во имя чего человек выстраи- вает своё поведение тем или иным образом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28050" y="15491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2828050" y="1549194"/>
              <a:ext cx="2336787" cy="1168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идеалы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828050" y="3208313"/>
              <a:ext cx="2336787" cy="16320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2907718" y="3287981"/>
              <a:ext cx="2177451" cy="14726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то, к чему следует стремиться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655563" y="1549194"/>
              <a:ext cx="2336787" cy="11683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5655563" y="1549194"/>
              <a:ext cx="2336787" cy="1168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нормы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5655563" y="3208313"/>
              <a:ext cx="2336787" cy="16320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5735231" y="3287981"/>
              <a:ext cx="2177451" cy="14726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то, что следует соблюдать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Сущность моральной регуляции общественной жизни. Нормы морали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8" name="Google Shape;178;p5"/>
          <p:cNvGrpSpPr/>
          <p:nvPr/>
        </p:nvGrpSpPr>
        <p:grpSpPr>
          <a:xfrm>
            <a:off x="2082953" y="1683192"/>
            <a:ext cx="8111008" cy="793947"/>
            <a:chOff x="3349" y="1954098"/>
            <a:chExt cx="3801423" cy="862072"/>
          </a:xfrm>
        </p:grpSpPr>
        <p:sp>
          <p:nvSpPr>
            <p:cNvPr id="179" name="Google Shape;179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Нравственность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индивидуальные представления о правильном поведении и практическое следование идеалам и нормам морали в жизни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2126453" y="2909187"/>
            <a:ext cx="3026948" cy="576064"/>
            <a:chOff x="3349" y="1954098"/>
            <a:chExt cx="3801423" cy="862072"/>
          </a:xfrm>
        </p:grpSpPr>
        <p:sp>
          <p:nvSpPr>
            <p:cNvPr id="182" name="Google Shape;182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2126453" y="3773283"/>
            <a:ext cx="3026948" cy="1152128"/>
            <a:chOff x="3349" y="1954098"/>
            <a:chExt cx="3801423" cy="862072"/>
          </a:xfrm>
        </p:grpSpPr>
        <p:sp>
          <p:nvSpPr>
            <p:cNvPr id="185" name="Google Shape;185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сложившиеся в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механизмы регуляции, представления о добре и зле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7097617" y="2909187"/>
            <a:ext cx="3026948" cy="576064"/>
            <a:chOff x="3349" y="1954098"/>
            <a:chExt cx="3801423" cy="862072"/>
          </a:xfrm>
        </p:grpSpPr>
        <p:sp>
          <p:nvSpPr>
            <p:cNvPr id="188" name="Google Shape;188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Нравственность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7097617" y="3773283"/>
            <a:ext cx="3026948" cy="1152128"/>
            <a:chOff x="3349" y="1954098"/>
            <a:chExt cx="3801423" cy="862072"/>
          </a:xfrm>
        </p:grpSpPr>
        <p:sp>
          <p:nvSpPr>
            <p:cNvPr id="191" name="Google Shape;191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индивидуальные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представления конкретного человека, индивидуальная мораль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2161235" y="5141435"/>
            <a:ext cx="3026948" cy="1152128"/>
            <a:chOff x="3349" y="1954098"/>
            <a:chExt cx="3801423" cy="862072"/>
          </a:xfrm>
        </p:grpSpPr>
        <p:sp>
          <p:nvSpPr>
            <p:cNvPr id="194" name="Google Shape;194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представления людей о поведении, о плохом и хорошем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7132399" y="5141435"/>
            <a:ext cx="3026948" cy="1152128"/>
            <a:chOff x="3349" y="1954098"/>
            <a:chExt cx="3801423" cy="862072"/>
          </a:xfrm>
        </p:grpSpPr>
        <p:sp>
          <p:nvSpPr>
            <p:cNvPr id="197" name="Google Shape;197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внутренняя установка че- ловека, правила, которыми он руководствуется в своём выборе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5429229" y="2837179"/>
            <a:ext cx="1418456" cy="72008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Динамика моральных норм и идеалов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5" name="Google Shape;205;p6"/>
          <p:cNvGrpSpPr/>
          <p:nvPr/>
        </p:nvGrpSpPr>
        <p:grpSpPr>
          <a:xfrm>
            <a:off x="2174865" y="2017349"/>
            <a:ext cx="7840751" cy="4176470"/>
            <a:chOff x="4060" y="504052"/>
            <a:chExt cx="7840751" cy="4176470"/>
          </a:xfrm>
        </p:grpSpPr>
        <p:sp>
          <p:nvSpPr>
            <p:cNvPr id="206" name="Google Shape;206;p6"/>
            <p:cNvSpPr/>
            <p:nvPr/>
          </p:nvSpPr>
          <p:spPr>
            <a:xfrm>
              <a:off x="3924436" y="2553147"/>
              <a:ext cx="3073642" cy="3556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6"/>
            <p:cNvSpPr/>
            <p:nvPr/>
          </p:nvSpPr>
          <p:spPr>
            <a:xfrm>
              <a:off x="3924436" y="2553147"/>
              <a:ext cx="1024547" cy="3556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6"/>
            <p:cNvSpPr/>
            <p:nvPr/>
          </p:nvSpPr>
          <p:spPr>
            <a:xfrm>
              <a:off x="2899888" y="2553147"/>
              <a:ext cx="1024547" cy="3556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6"/>
            <p:cNvSpPr/>
            <p:nvPr/>
          </p:nvSpPr>
          <p:spPr>
            <a:xfrm>
              <a:off x="850793" y="2553147"/>
              <a:ext cx="3073642" cy="3556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6"/>
            <p:cNvSpPr/>
            <p:nvPr/>
          </p:nvSpPr>
          <p:spPr>
            <a:xfrm>
              <a:off x="3878715" y="1350786"/>
              <a:ext cx="91440" cy="3556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2304253" y="504052"/>
              <a:ext cx="3240364" cy="8467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2304253" y="504052"/>
              <a:ext cx="3240364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Динамика моральных норм и идеалов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077702" y="1706414"/>
              <a:ext cx="1693466" cy="84673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3119036" y="1747748"/>
              <a:ext cx="1610798" cy="764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060" y="2908775"/>
              <a:ext cx="1693466" cy="1771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4060" y="2908775"/>
              <a:ext cx="1693466" cy="1771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мировоззрения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053155" y="2908775"/>
              <a:ext cx="1693466" cy="1771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2053155" y="2908775"/>
              <a:ext cx="1693466" cy="1771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социальной структуры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102250" y="2908775"/>
              <a:ext cx="1693466" cy="1771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4102250" y="2908775"/>
              <a:ext cx="1693466" cy="1771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уровня развития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151345" y="2908775"/>
              <a:ext cx="1693466" cy="177174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6151345" y="2908775"/>
              <a:ext cx="1693466" cy="1771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религиозной принадлежнос- ти носителей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Динамика моральных норм и идеалов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Philippa Foot, liv og vÃ¦rk â Salongen" id="228" name="Google Shape;228;p7"/>
          <p:cNvPicPr preferRelativeResize="0"/>
          <p:nvPr/>
        </p:nvPicPr>
        <p:blipFill rotWithShape="1">
          <a:blip r:embed="rId3">
            <a:alphaModFix/>
          </a:blip>
          <a:srcRect b="3247" l="0" r="0" t="0"/>
          <a:stretch/>
        </p:blipFill>
        <p:spPr>
          <a:xfrm>
            <a:off x="7190213" y="1466491"/>
            <a:ext cx="3895369" cy="52364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9" name="Google Shape;229;p7"/>
          <p:cNvSpPr txBox="1"/>
          <p:nvPr/>
        </p:nvSpPr>
        <p:spPr>
          <a:xfrm>
            <a:off x="4199760" y="6364368"/>
            <a:ext cx="299045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Филиппа Фут (1920-2010)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0" name="Google Shape;230;p7"/>
          <p:cNvGrpSpPr/>
          <p:nvPr/>
        </p:nvGrpSpPr>
        <p:grpSpPr>
          <a:xfrm>
            <a:off x="1104898" y="3107069"/>
            <a:ext cx="5974925" cy="2336199"/>
            <a:chOff x="3349" y="1954098"/>
            <a:chExt cx="3801423" cy="862072"/>
          </a:xfrm>
        </p:grpSpPr>
        <p:sp>
          <p:nvSpPr>
            <p:cNvPr id="231" name="Google Shape;231;p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Английский философ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Филиппа Фут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1967 г. сформули- ровала мысленный эксперимент в этике, получивший название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проблема вагонетки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Тяжёлая неуправляемая вагонетка несётся по рельсам. На пути её следования на- ходятся пять человек, привязанные к рельсам. К сча- стью, вы можете переключить стрелку – и тогда ваго- нетка поедет по другому, запасному пути. К несчастью, на запасном пути находится один человек, также привя- занный к рельсам. Каковы ваши действия?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1104899" y="1466491"/>
            <a:ext cx="5974925" cy="1440611"/>
            <a:chOff x="3349" y="1954098"/>
            <a:chExt cx="3801423" cy="862072"/>
          </a:xfrm>
        </p:grpSpPr>
        <p:sp>
          <p:nvSpPr>
            <p:cNvPr id="234" name="Google Shape;234;p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Моральная дилемма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ситуация, в которой человек поставлен перед необходимостью нравственного выбо- ра между двумя возможностями, причём выбор любой из них связан с нарушением тех или иных моральных предписаний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«Золотое правило» нравственности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1" name="Google Shape;241;p8"/>
          <p:cNvGrpSpPr/>
          <p:nvPr/>
        </p:nvGrpSpPr>
        <p:grpSpPr>
          <a:xfrm>
            <a:off x="2102236" y="1831678"/>
            <a:ext cx="7986008" cy="4552284"/>
            <a:chOff x="3439" y="288029"/>
            <a:chExt cx="7986008" cy="4552284"/>
          </a:xfrm>
        </p:grpSpPr>
        <p:sp>
          <p:nvSpPr>
            <p:cNvPr id="242" name="Google Shape;242;p8"/>
            <p:cNvSpPr/>
            <p:nvPr/>
          </p:nvSpPr>
          <p:spPr>
            <a:xfrm>
              <a:off x="6107557" y="2525013"/>
              <a:ext cx="91440" cy="641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8"/>
            <p:cNvSpPr/>
            <p:nvPr/>
          </p:nvSpPr>
          <p:spPr>
            <a:xfrm>
              <a:off x="3996443" y="983636"/>
              <a:ext cx="2156833" cy="641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8"/>
            <p:cNvSpPr/>
            <p:nvPr/>
          </p:nvSpPr>
          <p:spPr>
            <a:xfrm>
              <a:off x="1793890" y="2525013"/>
              <a:ext cx="91440" cy="641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8"/>
            <p:cNvSpPr/>
            <p:nvPr/>
          </p:nvSpPr>
          <p:spPr>
            <a:xfrm>
              <a:off x="1839610" y="983636"/>
              <a:ext cx="2156833" cy="6413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8"/>
            <p:cNvSpPr/>
            <p:nvPr/>
          </p:nvSpPr>
          <p:spPr>
            <a:xfrm>
              <a:off x="1278437" y="288029"/>
              <a:ext cx="5436013" cy="695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1278437" y="288029"/>
              <a:ext cx="5436013" cy="695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Золотое правило нравственности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39" y="1624960"/>
              <a:ext cx="3672342" cy="90005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3439" y="1624960"/>
              <a:ext cx="3672342" cy="9000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отрицательная формулировка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439" y="3166336"/>
              <a:ext cx="3672342" cy="167397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 txBox="1"/>
            <p:nvPr/>
          </p:nvSpPr>
          <p:spPr>
            <a:xfrm>
              <a:off x="85156" y="3248053"/>
              <a:ext cx="3508908" cy="15105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поступай с другим так, как не хочешь, чтобы поступали с тобой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317105" y="1624960"/>
              <a:ext cx="3672342" cy="90005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4317105" y="1624960"/>
              <a:ext cx="3672342" cy="9000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положительная формулировка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317105" y="3166336"/>
              <a:ext cx="3672342" cy="167397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4398822" y="3248053"/>
              <a:ext cx="3508908" cy="15105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Поступай с другими так, как хочешь, чтобы поступали с тобой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«Золотое правило» нравственности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3605786" y="6330806"/>
            <a:ext cx="347309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 (1724-1804)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2" name="Google Shape;262;p9"/>
          <p:cNvGrpSpPr/>
          <p:nvPr/>
        </p:nvGrpSpPr>
        <p:grpSpPr>
          <a:xfrm>
            <a:off x="1104900" y="1484907"/>
            <a:ext cx="5873506" cy="863785"/>
            <a:chOff x="3349" y="1954098"/>
            <a:chExt cx="3801423" cy="862072"/>
          </a:xfrm>
        </p:grpSpPr>
        <p:sp>
          <p:nvSpPr>
            <p:cNvPr id="263" name="Google Shape;263;p9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философ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Иммануил Кан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 сформулировал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категорический императив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высший принцип нрав- 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Ð°Ð½Ñ Ð½Ð° ÐºÐ°ÑÑÐ¸Ð½Ðµ ÐÐ¾Ð³Ð°Ð½Ð½Ð° ÐÐ¾ÑÐ»Ð¸Ð±Ð° ÐÐµÐºÐºÐµÑÐ° (1768)" id="265" name="Google Shape;2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879" y="1440611"/>
            <a:ext cx="4006704" cy="52287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66" name="Google Shape;266;p9"/>
          <p:cNvGrpSpPr/>
          <p:nvPr/>
        </p:nvGrpSpPr>
        <p:grpSpPr>
          <a:xfrm>
            <a:off x="1104900" y="2972182"/>
            <a:ext cx="5873506" cy="1668829"/>
            <a:chOff x="3349" y="1954098"/>
            <a:chExt cx="3801423" cy="862072"/>
          </a:xfrm>
        </p:grpSpPr>
        <p:sp>
          <p:nvSpPr>
            <p:cNvPr id="267" name="Google Shape;267;p9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-180975" lvl="0" marL="1809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Поступай так, чтобы максима твоей воли могла бы быть всеобщим законом.</a:t>
              </a:r>
              <a:endParaRPr/>
            </a:p>
            <a:p>
              <a:pPr indent="-180975" lvl="0" marL="180975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Поступай так, чтобы ты всегда относился к человечес- тву и в своём лице, и в лице всякого другого так же, как к цели, и никогда не относился бы к нему как к средству.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9" name="Google Shape;269;p9"/>
          <p:cNvGrpSpPr/>
          <p:nvPr/>
        </p:nvGrpSpPr>
        <p:grpSpPr>
          <a:xfrm>
            <a:off x="1104900" y="5273485"/>
            <a:ext cx="5873506" cy="859896"/>
            <a:chOff x="3349" y="1954098"/>
            <a:chExt cx="3801423" cy="862072"/>
          </a:xfrm>
        </p:grpSpPr>
        <p:sp>
          <p:nvSpPr>
            <p:cNvPr id="270" name="Google Shape;270;p9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Поступай так, чтобы твоё поведение могло стать образ- цом для всеобщего применения, в том числе и по отно- шению к тебе самому.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3789625" y="2390454"/>
            <a:ext cx="504056" cy="539966"/>
          </a:xfrm>
          <a:prstGeom prst="downArrow">
            <a:avLst>
              <a:gd fmla="val 50000" name="adj1"/>
              <a:gd fmla="val 63691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3789625" y="4682773"/>
            <a:ext cx="504056" cy="539966"/>
          </a:xfrm>
          <a:prstGeom prst="downArrow">
            <a:avLst>
              <a:gd fmla="val 50000" name="adj1"/>
              <a:gd fmla="val 63691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15.04.2022</vt:lpwstr>
  </property>
</Properties>
</file>